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50" r:id="rId2"/>
  </p:sldMasterIdLst>
  <p:notesMasterIdLst>
    <p:notesMasterId r:id="rId48"/>
  </p:notesMasterIdLst>
  <p:handoutMasterIdLst>
    <p:handoutMasterId r:id="rId49"/>
  </p:handoutMasterIdLst>
  <p:sldIdLst>
    <p:sldId id="948" r:id="rId3"/>
    <p:sldId id="1238" r:id="rId4"/>
    <p:sldId id="1000" r:id="rId5"/>
    <p:sldId id="708" r:id="rId6"/>
    <p:sldId id="1143" r:id="rId7"/>
    <p:sldId id="1279" r:id="rId8"/>
    <p:sldId id="1162" r:id="rId9"/>
    <p:sldId id="1163" r:id="rId10"/>
    <p:sldId id="1183" r:id="rId11"/>
    <p:sldId id="1180" r:id="rId12"/>
    <p:sldId id="1197" r:id="rId13"/>
    <p:sldId id="1230" r:id="rId14"/>
    <p:sldId id="1231" r:id="rId15"/>
    <p:sldId id="1303" r:id="rId16"/>
    <p:sldId id="1232" r:id="rId17"/>
    <p:sldId id="1142" r:id="rId18"/>
    <p:sldId id="1175" r:id="rId19"/>
    <p:sldId id="1201" r:id="rId20"/>
    <p:sldId id="1281" r:id="rId21"/>
    <p:sldId id="1182" r:id="rId22"/>
    <p:sldId id="1301" r:id="rId23"/>
    <p:sldId id="1299" r:id="rId24"/>
    <p:sldId id="1184" r:id="rId25"/>
    <p:sldId id="1304" r:id="rId26"/>
    <p:sldId id="1305" r:id="rId27"/>
    <p:sldId id="1314" r:id="rId28"/>
    <p:sldId id="1316" r:id="rId29"/>
    <p:sldId id="1219" r:id="rId30"/>
    <p:sldId id="1309" r:id="rId31"/>
    <p:sldId id="1220" r:id="rId32"/>
    <p:sldId id="1308" r:id="rId33"/>
    <p:sldId id="1310" r:id="rId34"/>
    <p:sldId id="1223" r:id="rId35"/>
    <p:sldId id="1268" r:id="rId36"/>
    <p:sldId id="1243" r:id="rId37"/>
    <p:sldId id="1317" r:id="rId38"/>
    <p:sldId id="1255" r:id="rId39"/>
    <p:sldId id="1246" r:id="rId40"/>
    <p:sldId id="1318" r:id="rId41"/>
    <p:sldId id="1261" r:id="rId42"/>
    <p:sldId id="1267" r:id="rId43"/>
    <p:sldId id="1260" r:id="rId44"/>
    <p:sldId id="1265" r:id="rId45"/>
    <p:sldId id="1315" r:id="rId46"/>
    <p:sldId id="1253" r:id="rId47"/>
  </p:sldIdLst>
  <p:sldSz cx="9144000" cy="6858000" type="screen4x3"/>
  <p:notesSz cx="6946900" cy="9220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8DB4E3"/>
    <a:srgbClr val="EAB200"/>
    <a:srgbClr val="FFFF00"/>
    <a:srgbClr val="CCCCFF"/>
    <a:srgbClr val="FFFF66"/>
    <a:srgbClr val="CCECFF"/>
    <a:srgbClr val="DDDDD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9" autoAdjust="0"/>
    <p:restoredTop sz="94291" autoAdjust="0"/>
  </p:normalViewPr>
  <p:slideViewPr>
    <p:cSldViewPr>
      <p:cViewPr varScale="1">
        <p:scale>
          <a:sx n="68" d="100"/>
          <a:sy n="68" d="100"/>
        </p:scale>
        <p:origin x="-11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12"/>
    </p:cViewPr>
  </p:sorterViewPr>
  <p:notesViewPr>
    <p:cSldViewPr>
      <p:cViewPr>
        <p:scale>
          <a:sx n="100" d="100"/>
          <a:sy n="100" d="100"/>
        </p:scale>
        <p:origin x="-1398" y="-78"/>
      </p:cViewPr>
      <p:guideLst>
        <p:guide orient="horz" pos="2904"/>
        <p:guide pos="218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hdr" sz="quarter"/>
          </p:nvPr>
        </p:nvSpPr>
        <p:spPr bwMode="auto">
          <a:xfrm>
            <a:off x="2" y="1"/>
            <a:ext cx="3012526" cy="457972"/>
          </a:xfrm>
          <a:prstGeom prst="rect">
            <a:avLst/>
          </a:prstGeom>
          <a:noFill/>
          <a:ln w="9525">
            <a:noFill/>
            <a:miter lim="800000"/>
            <a:headEnd/>
            <a:tailEnd/>
          </a:ln>
          <a:effectLst/>
        </p:spPr>
        <p:txBody>
          <a:bodyPr vert="horz" wrap="square" lIns="91503" tIns="45751" rIns="91503" bIns="45751" numCol="1" anchor="t" anchorCtr="0" compatLnSpc="1">
            <a:prstTxWarp prst="textNoShape">
              <a:avLst/>
            </a:prstTxWarp>
          </a:bodyPr>
          <a:lstStyle>
            <a:lvl1pPr defTabSz="916600" eaLnBrk="1" hangingPunct="1">
              <a:defRPr sz="1200" dirty="0"/>
            </a:lvl1pPr>
          </a:lstStyle>
          <a:p>
            <a:pPr>
              <a:defRPr/>
            </a:pPr>
            <a:endParaRPr lang="en-US"/>
          </a:p>
        </p:txBody>
      </p:sp>
      <p:sp>
        <p:nvSpPr>
          <p:cNvPr id="297987" name="Rectangle 3"/>
          <p:cNvSpPr>
            <a:spLocks noGrp="1" noChangeArrowheads="1"/>
          </p:cNvSpPr>
          <p:nvPr>
            <p:ph type="dt" sz="quarter" idx="1"/>
          </p:nvPr>
        </p:nvSpPr>
        <p:spPr bwMode="auto">
          <a:xfrm>
            <a:off x="3932803" y="1"/>
            <a:ext cx="3012526" cy="457972"/>
          </a:xfrm>
          <a:prstGeom prst="rect">
            <a:avLst/>
          </a:prstGeom>
          <a:noFill/>
          <a:ln w="9525">
            <a:noFill/>
            <a:miter lim="800000"/>
            <a:headEnd/>
            <a:tailEnd/>
          </a:ln>
          <a:effectLst/>
        </p:spPr>
        <p:txBody>
          <a:bodyPr vert="horz" wrap="square" lIns="91503" tIns="45751" rIns="91503" bIns="45751" numCol="1" anchor="t" anchorCtr="0" compatLnSpc="1">
            <a:prstTxWarp prst="textNoShape">
              <a:avLst/>
            </a:prstTxWarp>
          </a:bodyPr>
          <a:lstStyle>
            <a:lvl1pPr algn="r" defTabSz="916600" eaLnBrk="1" hangingPunct="1">
              <a:defRPr sz="1200" dirty="0"/>
            </a:lvl1pPr>
          </a:lstStyle>
          <a:p>
            <a:pPr>
              <a:defRPr/>
            </a:pPr>
            <a:endParaRPr lang="en-US"/>
          </a:p>
        </p:txBody>
      </p:sp>
      <p:sp>
        <p:nvSpPr>
          <p:cNvPr id="297988" name="Rectangle 4"/>
          <p:cNvSpPr>
            <a:spLocks noGrp="1" noChangeArrowheads="1"/>
          </p:cNvSpPr>
          <p:nvPr>
            <p:ph type="ftr" sz="quarter" idx="2"/>
          </p:nvPr>
        </p:nvSpPr>
        <p:spPr bwMode="auto">
          <a:xfrm>
            <a:off x="2" y="8760671"/>
            <a:ext cx="3012526" cy="457972"/>
          </a:xfrm>
          <a:prstGeom prst="rect">
            <a:avLst/>
          </a:prstGeom>
          <a:noFill/>
          <a:ln w="9525">
            <a:noFill/>
            <a:miter lim="800000"/>
            <a:headEnd/>
            <a:tailEnd/>
          </a:ln>
          <a:effectLst/>
        </p:spPr>
        <p:txBody>
          <a:bodyPr vert="horz" wrap="square" lIns="91503" tIns="45751" rIns="91503" bIns="45751" numCol="1" anchor="b" anchorCtr="0" compatLnSpc="1">
            <a:prstTxWarp prst="textNoShape">
              <a:avLst/>
            </a:prstTxWarp>
          </a:bodyPr>
          <a:lstStyle>
            <a:lvl1pPr defTabSz="916600" eaLnBrk="1" hangingPunct="1">
              <a:defRPr sz="1200" dirty="0"/>
            </a:lvl1pPr>
          </a:lstStyle>
          <a:p>
            <a:pPr>
              <a:defRPr/>
            </a:pPr>
            <a:endParaRPr lang="en-US"/>
          </a:p>
        </p:txBody>
      </p:sp>
      <p:sp>
        <p:nvSpPr>
          <p:cNvPr id="297989" name="Rectangle 5"/>
          <p:cNvSpPr>
            <a:spLocks noGrp="1" noChangeArrowheads="1"/>
          </p:cNvSpPr>
          <p:nvPr>
            <p:ph type="sldNum" sz="quarter" idx="3"/>
          </p:nvPr>
        </p:nvSpPr>
        <p:spPr bwMode="auto">
          <a:xfrm>
            <a:off x="3932803" y="8760671"/>
            <a:ext cx="3012526" cy="457972"/>
          </a:xfrm>
          <a:prstGeom prst="rect">
            <a:avLst/>
          </a:prstGeom>
          <a:noFill/>
          <a:ln w="9525">
            <a:noFill/>
            <a:miter lim="800000"/>
            <a:headEnd/>
            <a:tailEnd/>
          </a:ln>
          <a:effectLst/>
        </p:spPr>
        <p:txBody>
          <a:bodyPr vert="horz" wrap="square" lIns="91503" tIns="45751" rIns="91503" bIns="45751" numCol="1" anchor="b" anchorCtr="0" compatLnSpc="1">
            <a:prstTxWarp prst="textNoShape">
              <a:avLst/>
            </a:prstTxWarp>
          </a:bodyPr>
          <a:lstStyle>
            <a:lvl1pPr algn="r" defTabSz="916600" eaLnBrk="1" hangingPunct="1">
              <a:defRPr sz="1200"/>
            </a:lvl1pPr>
          </a:lstStyle>
          <a:p>
            <a:pPr>
              <a:defRPr/>
            </a:pPr>
            <a:fld id="{59D33C77-904B-4D07-846C-C74D89B41D1F}"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3012526" cy="459531"/>
          </a:xfrm>
          <a:prstGeom prst="rect">
            <a:avLst/>
          </a:prstGeom>
          <a:noFill/>
          <a:ln w="9525">
            <a:noFill/>
            <a:miter lim="800000"/>
            <a:headEnd/>
            <a:tailEnd/>
          </a:ln>
          <a:effectLst/>
        </p:spPr>
        <p:txBody>
          <a:bodyPr vert="horz" wrap="square" lIns="92699" tIns="46351" rIns="92699" bIns="46351" numCol="1" anchor="t" anchorCtr="0" compatLnSpc="1">
            <a:prstTxWarp prst="textNoShape">
              <a:avLst/>
            </a:prstTxWarp>
          </a:bodyPr>
          <a:lstStyle>
            <a:lvl1pPr defTabSz="927550" eaLnBrk="1" hangingPunct="1">
              <a:defRPr sz="1200" dirty="0"/>
            </a:lvl1pPr>
          </a:lstStyle>
          <a:p>
            <a:pPr>
              <a:defRPr/>
            </a:pPr>
            <a:endParaRPr lang="en-US"/>
          </a:p>
        </p:txBody>
      </p:sp>
      <p:sp>
        <p:nvSpPr>
          <p:cNvPr id="4099" name="Rectangle 3"/>
          <p:cNvSpPr>
            <a:spLocks noGrp="1" noChangeArrowheads="1"/>
          </p:cNvSpPr>
          <p:nvPr>
            <p:ph type="dt" idx="1"/>
          </p:nvPr>
        </p:nvSpPr>
        <p:spPr bwMode="auto">
          <a:xfrm>
            <a:off x="3932803" y="0"/>
            <a:ext cx="3012526" cy="459531"/>
          </a:xfrm>
          <a:prstGeom prst="rect">
            <a:avLst/>
          </a:prstGeom>
          <a:noFill/>
          <a:ln w="9525">
            <a:noFill/>
            <a:miter lim="800000"/>
            <a:headEnd/>
            <a:tailEnd/>
          </a:ln>
          <a:effectLst/>
        </p:spPr>
        <p:txBody>
          <a:bodyPr vert="horz" wrap="square" lIns="92699" tIns="46351" rIns="92699" bIns="46351" numCol="1" anchor="t" anchorCtr="0" compatLnSpc="1">
            <a:prstTxWarp prst="textNoShape">
              <a:avLst/>
            </a:prstTxWarp>
          </a:bodyPr>
          <a:lstStyle>
            <a:lvl1pPr algn="r" defTabSz="927550" eaLnBrk="1" hangingPunct="1">
              <a:defRPr sz="1200" dirty="0"/>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76338" y="693738"/>
            <a:ext cx="4605337" cy="34544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8466" y="4378777"/>
            <a:ext cx="5549969" cy="4148233"/>
          </a:xfrm>
          <a:prstGeom prst="rect">
            <a:avLst/>
          </a:prstGeom>
          <a:noFill/>
          <a:ln w="9525">
            <a:noFill/>
            <a:miter lim="800000"/>
            <a:headEnd/>
            <a:tailEnd/>
          </a:ln>
          <a:effectLst/>
        </p:spPr>
        <p:txBody>
          <a:bodyPr vert="horz" wrap="square" lIns="92699" tIns="46351" rIns="92699" bIns="463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2" y="8760671"/>
            <a:ext cx="3012526" cy="457972"/>
          </a:xfrm>
          <a:prstGeom prst="rect">
            <a:avLst/>
          </a:prstGeom>
          <a:noFill/>
          <a:ln w="9525">
            <a:noFill/>
            <a:miter lim="800000"/>
            <a:headEnd/>
            <a:tailEnd/>
          </a:ln>
          <a:effectLst/>
        </p:spPr>
        <p:txBody>
          <a:bodyPr vert="horz" wrap="square" lIns="92699" tIns="46351" rIns="92699" bIns="46351" numCol="1" anchor="b" anchorCtr="0" compatLnSpc="1">
            <a:prstTxWarp prst="textNoShape">
              <a:avLst/>
            </a:prstTxWarp>
          </a:bodyPr>
          <a:lstStyle>
            <a:lvl1pPr defTabSz="927550" eaLnBrk="1" hangingPunct="1">
              <a:defRPr sz="1200" dirty="0"/>
            </a:lvl1pPr>
          </a:lstStyle>
          <a:p>
            <a:pPr>
              <a:defRPr/>
            </a:pPr>
            <a:endParaRPr lang="en-US"/>
          </a:p>
        </p:txBody>
      </p:sp>
      <p:sp>
        <p:nvSpPr>
          <p:cNvPr id="4103" name="Rectangle 7"/>
          <p:cNvSpPr>
            <a:spLocks noGrp="1" noChangeArrowheads="1"/>
          </p:cNvSpPr>
          <p:nvPr>
            <p:ph type="sldNum" sz="quarter" idx="5"/>
          </p:nvPr>
        </p:nvSpPr>
        <p:spPr bwMode="auto">
          <a:xfrm>
            <a:off x="3932803" y="8760671"/>
            <a:ext cx="3012526" cy="457972"/>
          </a:xfrm>
          <a:prstGeom prst="rect">
            <a:avLst/>
          </a:prstGeom>
          <a:noFill/>
          <a:ln w="9525">
            <a:noFill/>
            <a:miter lim="800000"/>
            <a:headEnd/>
            <a:tailEnd/>
          </a:ln>
          <a:effectLst/>
        </p:spPr>
        <p:txBody>
          <a:bodyPr vert="horz" wrap="square" lIns="92699" tIns="46351" rIns="92699" bIns="46351" numCol="1" anchor="b" anchorCtr="0" compatLnSpc="1">
            <a:prstTxWarp prst="textNoShape">
              <a:avLst/>
            </a:prstTxWarp>
          </a:bodyPr>
          <a:lstStyle>
            <a:lvl1pPr algn="r" defTabSz="927550" eaLnBrk="1" hangingPunct="1">
              <a:defRPr sz="1200"/>
            </a:lvl1pPr>
          </a:lstStyle>
          <a:p>
            <a:pPr>
              <a:defRPr/>
            </a:pPr>
            <a:fld id="{1B4CF154-6C52-4FB6-9C16-246F477173A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cite_note-8"/><Relationship Id="rId3" Type="http://schemas.openxmlformats.org/officeDocument/2006/relationships/hyperlink" Target="http://en.wikipedia.org/wiki/Clathrates" TargetMode="External"/><Relationship Id="rId7" Type="http://schemas.openxmlformats.org/officeDocument/2006/relationships/hyperlink" Target="#cite_note-8"/><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en.wikipedia.org/wiki/Groundwater" TargetMode="External"/><Relationship Id="rId5" Type="http://schemas.openxmlformats.org/officeDocument/2006/relationships/hyperlink" Target="http://en.wikipedia.org/wiki/Half-life" TargetMode="External"/><Relationship Id="rId4" Type="http://schemas.openxmlformats.org/officeDocument/2006/relationships/hyperlink" Target="http://en.wikipedia.org/wiki/Radioactiv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1B853A6-DE62-4FC3-996F-A0359917A94F}" type="slidenum">
              <a:rPr lang="fr-FR" smtClean="0"/>
              <a:pPr>
                <a:defRPr/>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15</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68400" y="693738"/>
            <a:ext cx="4610100" cy="3457575"/>
          </a:xfrm>
          <a:noFill/>
          <a:ln>
            <a:solidFill>
              <a:srgbClr val="000000"/>
            </a:solidFill>
            <a:miter lim="800000"/>
            <a:headEnd/>
            <a:tailEnd/>
          </a:ln>
        </p:spPr>
      </p:sp>
      <p:sp>
        <p:nvSpPr>
          <p:cNvPr id="44036" name="Rectangle 3"/>
          <p:cNvSpPr>
            <a:spLocks noGrp="1" noChangeArrowheads="1"/>
          </p:cNvSpPr>
          <p:nvPr>
            <p:ph type="body" idx="1"/>
          </p:nvPr>
        </p:nvSpPr>
        <p:spPr bwMode="auto">
          <a:xfrm>
            <a:off x="694690" y="4379595"/>
            <a:ext cx="5557520" cy="4147490"/>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2214E0A-49F5-470D-80EE-A1209E3269E4}" type="slidenum">
              <a:rPr lang="en-US" smtClean="0">
                <a:latin typeface="Arial" pitchFamily="34" charset="0"/>
              </a:rPr>
              <a:pPr/>
              <a:t>17</a:t>
            </a:fld>
            <a:endParaRPr lang="en-US" smtClean="0">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26871" y="4379824"/>
            <a:ext cx="5093160" cy="4149090"/>
          </a:xfrm>
          <a:noFill/>
          <a:ln/>
        </p:spPr>
        <p:txBody>
          <a:bodyPr/>
          <a:lstStyle/>
          <a:p>
            <a:pPr eaLnBrk="1" hangingPunct="1"/>
            <a:r>
              <a:rPr lang="en-US" dirty="0" smtClean="0">
                <a:latin typeface="Arial" pitchFamily="34" charset="0"/>
              </a:rPr>
              <a:t>The </a:t>
            </a:r>
            <a:r>
              <a:rPr lang="en-US" dirty="0" err="1" smtClean="0">
                <a:latin typeface="Arial" pitchFamily="34" charset="0"/>
              </a:rPr>
              <a:t>Hadron</a:t>
            </a:r>
            <a:r>
              <a:rPr lang="en-US" dirty="0" smtClean="0">
                <a:latin typeface="Arial" pitchFamily="34" charset="0"/>
              </a:rPr>
              <a:t> Spectra as Probes of QCD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Arial" pitchFamily="34" charset="0"/>
              </a:rPr>
              <a:t>The </a:t>
            </a:r>
            <a:r>
              <a:rPr lang="en-US" dirty="0" err="1" smtClean="0">
                <a:latin typeface="Arial" pitchFamily="34" charset="0"/>
              </a:rPr>
              <a:t>Hadron</a:t>
            </a:r>
            <a:r>
              <a:rPr lang="en-US" dirty="0" smtClean="0">
                <a:latin typeface="Arial" pitchFamily="34" charset="0"/>
              </a:rPr>
              <a:t> Spectra as Probes of QCD</a:t>
            </a:r>
          </a:p>
        </p:txBody>
      </p:sp>
      <p:sp>
        <p:nvSpPr>
          <p:cNvPr id="4" name="Slide Number Placeholder 3"/>
          <p:cNvSpPr>
            <a:spLocks noGrp="1"/>
          </p:cNvSpPr>
          <p:nvPr>
            <p:ph type="sldNum" sz="quarter" idx="10"/>
          </p:nvPr>
        </p:nvSpPr>
        <p:spPr/>
        <p:txBody>
          <a:bodyPr/>
          <a:lstStyle/>
          <a:p>
            <a:pPr>
              <a:defRPr/>
            </a:pPr>
            <a:fld id="{8B985B47-D789-42D2-85B2-C7C3FA941B8D}"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6C3580B-8640-439D-A2C8-CDD2D4DC4A0A}" type="slidenum">
              <a:rPr lang="en-US" smtClean="0">
                <a:latin typeface="Arial" pitchFamily="34" charset="0"/>
              </a:rPr>
              <a:pPr/>
              <a:t>19</a:t>
            </a:fld>
            <a:endParaRPr lang="en-US" smtClean="0">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smtClean="0">
                <a:latin typeface="Arial" pitchFamily="34" charset="0"/>
              </a:rPr>
              <a:t>From a field theoretic perspective, nuclei are a separate solution of </a:t>
            </a:r>
            <a:r>
              <a:rPr lang="en-US" smtClean="0">
                <a:solidFill>
                  <a:srgbClr val="FF0000"/>
                </a:solidFill>
                <a:latin typeface="Arial" pitchFamily="34" charset="0"/>
              </a:rPr>
              <a:t>QCD Lagrangian</a:t>
            </a:r>
          </a:p>
          <a:p>
            <a:pPr lvl="1"/>
            <a:r>
              <a:rPr lang="en-US" smtClean="0">
                <a:latin typeface="Arial" pitchFamily="34" charset="0"/>
              </a:rPr>
              <a:t>Not a simple convolution of free nucleon structure with Fermi motion</a:t>
            </a:r>
          </a:p>
          <a:p>
            <a:pPr lvl="1"/>
            <a:endParaRPr lang="en-US" smtClean="0">
              <a:latin typeface="Arial" pitchFamily="34" charset="0"/>
            </a:endParaRPr>
          </a:p>
          <a:p>
            <a:r>
              <a:rPr lang="en-US" smtClean="0">
                <a:latin typeface="Arial" pitchFamily="34" charset="0"/>
              </a:rPr>
              <a:t>‘Point nucleons moving non-relativistically in a mean field’ describes lowest energy states of light nuclei very well</a:t>
            </a:r>
          </a:p>
          <a:p>
            <a:pPr lvl="1"/>
            <a:r>
              <a:rPr lang="en-US" smtClean="0">
                <a:latin typeface="Arial" pitchFamily="34" charset="0"/>
              </a:rPr>
              <a:t>But </a:t>
            </a:r>
            <a:r>
              <a:rPr lang="en-US" b="1" smtClean="0">
                <a:latin typeface="Arial" pitchFamily="34" charset="0"/>
              </a:rPr>
              <a:t>description </a:t>
            </a:r>
            <a:r>
              <a:rPr lang="en-US" b="1" i="1" smtClean="0">
                <a:latin typeface="Arial" pitchFamily="34" charset="0"/>
              </a:rPr>
              <a:t>must</a:t>
            </a:r>
            <a:r>
              <a:rPr lang="en-US" b="1" smtClean="0">
                <a:latin typeface="Arial" pitchFamily="34" charset="0"/>
              </a:rPr>
              <a:t> fail</a:t>
            </a:r>
            <a:r>
              <a:rPr lang="en-US" smtClean="0">
                <a:latin typeface="Arial" pitchFamily="34" charset="0"/>
              </a:rPr>
              <a:t> at small distances</a:t>
            </a:r>
          </a:p>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3D structure of the nucleon</a:t>
            </a:r>
            <a:endParaRPr lang="en-US" dirty="0"/>
          </a:p>
        </p:txBody>
      </p:sp>
      <p:sp>
        <p:nvSpPr>
          <p:cNvPr id="4" name="Slide Number Placeholder 3"/>
          <p:cNvSpPr>
            <a:spLocks noGrp="1"/>
          </p:cNvSpPr>
          <p:nvPr>
            <p:ph type="sldNum" sz="quarter" idx="10"/>
          </p:nvPr>
        </p:nvSpPr>
        <p:spPr/>
        <p:txBody>
          <a:bodyPr/>
          <a:lstStyle/>
          <a:p>
            <a:pPr>
              <a:defRPr/>
            </a:pPr>
            <a:fld id="{8B985B47-D789-42D2-85B2-C7C3FA941B8D}"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Test</a:t>
            </a:r>
            <a:endParaRPr lang="en-US"/>
          </a:p>
        </p:txBody>
      </p:sp>
      <p:sp>
        <p:nvSpPr>
          <p:cNvPr id="5" name="Slide Number Placeholder 4"/>
          <p:cNvSpPr>
            <a:spLocks noGrp="1"/>
          </p:cNvSpPr>
          <p:nvPr>
            <p:ph type="sldNum" sz="quarter" idx="11"/>
          </p:nvPr>
        </p:nvSpPr>
        <p:spPr/>
        <p:txBody>
          <a:bodyPr/>
          <a:lstStyle/>
          <a:p>
            <a:fld id="{560D05E3-0208-4DBC-90ED-5E6A93807D58}"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B758F0B-E906-4C61-8811-8F070D8041B8}" type="slidenum">
              <a:rPr lang="en-US"/>
              <a:pPr/>
              <a:t>23</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Low Energy Tests of the Standard Model and Fundamental Symmetries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Energy Tests of the Standard Model and Fundamental Symmetries</a:t>
            </a:r>
          </a:p>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Energy Tests of the Standard Model and Fundamental Symmetries</a:t>
            </a:r>
          </a:p>
          <a:p>
            <a:endParaRPr lang="en-US" dirty="0"/>
          </a:p>
        </p:txBody>
      </p:sp>
      <p:sp>
        <p:nvSpPr>
          <p:cNvPr id="4" name="Slide Number Placeholder 3"/>
          <p:cNvSpPr>
            <a:spLocks noGrp="1"/>
          </p:cNvSpPr>
          <p:nvPr>
            <p:ph type="sldNum" sz="quarter" idx="10"/>
          </p:nvPr>
        </p:nvSpPr>
        <p:spPr/>
        <p:txBody>
          <a:bodyPr/>
          <a:lstStyle/>
          <a:p>
            <a:pPr>
              <a:defRPr/>
            </a:pPr>
            <a:fld id="{8B985B47-D789-42D2-85B2-C7C3FA941B8D}"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Upgrade Project Status</a:t>
            </a:r>
          </a:p>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Upgrade Project Status</a:t>
            </a:r>
          </a:p>
          <a:p>
            <a:endParaRPr lang="en-US" dirty="0"/>
          </a:p>
        </p:txBody>
      </p:sp>
      <p:sp>
        <p:nvSpPr>
          <p:cNvPr id="4" name="Slide Number Placeholder 3"/>
          <p:cNvSpPr>
            <a:spLocks noGrp="1"/>
          </p:cNvSpPr>
          <p:nvPr>
            <p:ph type="sldNum" sz="quarter" idx="10"/>
          </p:nvPr>
        </p:nvSpPr>
        <p:spPr/>
        <p:txBody>
          <a:bodyPr/>
          <a:lstStyle/>
          <a:p>
            <a:pPr>
              <a:defRPr/>
            </a:pPr>
            <a:fld id="{21B21F3B-1523-4F60-8316-50BBDBB229E5}" type="slidenum">
              <a:rPr lang="en-US" smtClean="0">
                <a:solidFill>
                  <a:prstClr val="black"/>
                </a:solidFill>
              </a:rPr>
              <a:pPr>
                <a:defRPr/>
              </a:pPr>
              <a:t>30</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Upgrade Project Status</a:t>
            </a:r>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Upgrade Project Status</a:t>
            </a:r>
          </a:p>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latin typeface="Times" charset="0"/>
            </a:endParaRPr>
          </a:p>
        </p:txBody>
      </p:sp>
      <p:sp>
        <p:nvSpPr>
          <p:cNvPr id="105476" name="Slide Number Placeholder 3"/>
          <p:cNvSpPr>
            <a:spLocks noGrp="1"/>
          </p:cNvSpPr>
          <p:nvPr>
            <p:ph type="sldNum" sz="quarter" idx="5"/>
          </p:nvPr>
        </p:nvSpPr>
        <p:spPr>
          <a:noFill/>
        </p:spPr>
        <p:txBody>
          <a:bodyPr/>
          <a:lstStyle/>
          <a:p>
            <a:fld id="{EAFE561E-8C8D-49A9-9DB9-157F1E251145}" type="slidenum">
              <a:rPr lang="en-US"/>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latin typeface="Times" pitchFamily="-107" charset="0"/>
            </a:endParaRPr>
          </a:p>
        </p:txBody>
      </p:sp>
      <p:sp>
        <p:nvSpPr>
          <p:cNvPr id="51204" name="Slide Number Placeholder 3"/>
          <p:cNvSpPr>
            <a:spLocks noGrp="1"/>
          </p:cNvSpPr>
          <p:nvPr>
            <p:ph type="sldNum" sz="quarter" idx="5"/>
          </p:nvPr>
        </p:nvSpPr>
        <p:spPr/>
        <p:txBody>
          <a:bodyPr/>
          <a:lstStyle/>
          <a:p>
            <a:pPr algn="r" defTabSz="931804" rtl="0" fontAlgn="base">
              <a:spcBef>
                <a:spcPct val="0"/>
              </a:spcBef>
              <a:spcAft>
                <a:spcPct val="0"/>
              </a:spcAft>
              <a:defRPr/>
            </a:pPr>
            <a:fld id="{306DC1C3-53C0-453D-A897-9F94BAC1DB63}" type="slidenum">
              <a:rPr lang="en-US" sz="1200" kern="1200">
                <a:solidFill>
                  <a:prstClr val="black"/>
                </a:solidFill>
                <a:latin typeface="Times" pitchFamily="-107" charset="0"/>
                <a:ea typeface="MS PGothic" pitchFamily="34" charset="-128"/>
                <a:cs typeface="+mn-cs"/>
              </a:rPr>
              <a:pPr algn="r" defTabSz="931804" rtl="0" fontAlgn="base">
                <a:spcBef>
                  <a:spcPct val="0"/>
                </a:spcBef>
                <a:spcAft>
                  <a:spcPct val="0"/>
                </a:spcAft>
                <a:defRPr/>
              </a:pPr>
              <a:t>36</a:t>
            </a:fld>
            <a:endParaRPr lang="en-US" sz="1200" kern="1200" dirty="0">
              <a:solidFill>
                <a:prstClr val="black"/>
              </a:solidFill>
              <a:latin typeface="Times" pitchFamily="-107" charset="0"/>
              <a:ea typeface="MS PGothic"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Radioactive Dating</a:t>
            </a:r>
            <a:r>
              <a:rPr lang="en-US" dirty="0" smtClean="0"/>
              <a:t>, predictability leads to predictable evolution of relative concentrations of isotopes of given element, for example carbon. Choice of element depends on choice of timescale.</a:t>
            </a:r>
          </a:p>
          <a:p>
            <a:r>
              <a:rPr lang="en-US" dirty="0" smtClean="0"/>
              <a:t>Not effective past about 10-20 half-lives</a:t>
            </a:r>
          </a:p>
          <a:p>
            <a:r>
              <a:rPr lang="en-US" dirty="0" smtClean="0"/>
              <a:t>There are subtleties; each usage must be discussed as to the state at </a:t>
            </a:r>
            <a:r>
              <a:rPr lang="en-US" b="1" dirty="0" smtClean="0"/>
              <a:t>Closure Temperature</a:t>
            </a:r>
          </a:p>
          <a:p>
            <a:r>
              <a:rPr lang="en-US" b="1" dirty="0" smtClean="0"/>
              <a:t>Krypton dating</a:t>
            </a:r>
            <a:r>
              <a:rPr lang="en-US" dirty="0" smtClean="0"/>
              <a:t>: half-life is 250k years gives measures in 100,000 --1,000,000 years; </a:t>
            </a:r>
            <a:r>
              <a:rPr lang="en-US" dirty="0" err="1" smtClean="0"/>
              <a:t>cf</a:t>
            </a:r>
            <a:r>
              <a:rPr lang="en-US" dirty="0" smtClean="0"/>
              <a:t> carbon at 6000 years.</a:t>
            </a:r>
          </a:p>
          <a:p>
            <a:r>
              <a:rPr lang="en-US" dirty="0" smtClean="0"/>
              <a:t>Krypton can also form </a:t>
            </a:r>
            <a:r>
              <a:rPr lang="en-US" dirty="0" err="1" smtClean="0">
                <a:hlinkClick r:id="rId3" action="ppaction://hlinkfile" tooltip="Clathrates"/>
              </a:rPr>
              <a:t>clathrates</a:t>
            </a:r>
            <a:r>
              <a:rPr lang="en-US" dirty="0" smtClean="0"/>
              <a:t> with water when atoms of it are trapped in a lattice of the water molecules.</a:t>
            </a:r>
            <a:endParaRPr lang="en-US" dirty="0"/>
          </a:p>
          <a:p>
            <a:r>
              <a:rPr lang="en-US" dirty="0" smtClean="0"/>
              <a:t>Being </a:t>
            </a:r>
            <a:r>
              <a:rPr lang="en-US" dirty="0" smtClean="0">
                <a:hlinkClick r:id="rId4" action="ppaction://hlinkfile" tooltip="Radioactive"/>
              </a:rPr>
              <a:t>radioactive</a:t>
            </a:r>
            <a:r>
              <a:rPr lang="en-US" dirty="0" smtClean="0"/>
              <a:t> it has a </a:t>
            </a:r>
            <a:r>
              <a:rPr lang="en-US" dirty="0" smtClean="0">
                <a:hlinkClick r:id="rId5" action="ppaction://hlinkfile" tooltip="Half-life"/>
              </a:rPr>
              <a:t>half-life</a:t>
            </a:r>
            <a:r>
              <a:rPr lang="en-US" dirty="0" smtClean="0"/>
              <a:t> of 230,000 years. Krypton is highly volatile when it is near surface waters but </a:t>
            </a:r>
            <a:r>
              <a:rPr lang="en-US" baseline="30000" dirty="0" smtClean="0"/>
              <a:t>81</a:t>
            </a:r>
            <a:r>
              <a:rPr lang="en-US" dirty="0" smtClean="0"/>
              <a:t>Kr has been used for dating old (50,000 - 800,000 year) </a:t>
            </a:r>
            <a:r>
              <a:rPr lang="en-US" dirty="0" smtClean="0">
                <a:hlinkClick r:id="rId6" action="ppaction://hlinkfile" tooltip="Groundwater"/>
              </a:rPr>
              <a:t>groundwater</a:t>
            </a:r>
            <a:r>
              <a:rPr lang="en-US" dirty="0" smtClean="0"/>
              <a:t>.</a:t>
            </a:r>
            <a:r>
              <a:rPr lang="en-US" baseline="30000" dirty="0" smtClean="0">
                <a:hlinkClick r:id="rId7" action="ppaction://hlinkfile"/>
              </a:rPr>
              <a:t>[9</a:t>
            </a:r>
            <a:r>
              <a:rPr lang="en-US" baseline="30000" dirty="0" smtClean="0">
                <a:hlinkClick r:id="rId8" action="ppaction://hlinkfile"/>
              </a:rPr>
              <a:t>]</a:t>
            </a:r>
            <a:endParaRPr lang="en-US" baseline="30000" dirty="0" smtClean="0"/>
          </a:p>
          <a:p>
            <a:r>
              <a:rPr lang="en-US" dirty="0" smtClean="0"/>
              <a:t>Atomic Trapping Trace Analysis (ATTA)</a:t>
            </a:r>
          </a:p>
          <a:p>
            <a:r>
              <a:rPr lang="en-US" baseline="30000" dirty="0" smtClean="0"/>
              <a:t>81</a:t>
            </a:r>
            <a:r>
              <a:rPr lang="en-US" dirty="0" smtClean="0"/>
              <a:t>Kr is ideal tracer, can get 1:10</a:t>
            </a:r>
            <a:r>
              <a:rPr lang="en-US" baseline="30000" dirty="0" smtClean="0"/>
              <a:t>13</a:t>
            </a:r>
            <a:r>
              <a:rPr lang="en-US" dirty="0" smtClean="0"/>
              <a:t> sensitivity:  </a:t>
            </a:r>
            <a:r>
              <a:rPr lang="en-US" baseline="30000" dirty="0" smtClean="0"/>
              <a:t>85</a:t>
            </a:r>
            <a:r>
              <a:rPr lang="en-US" dirty="0" smtClean="0"/>
              <a:t>Kr is fission product.</a:t>
            </a:r>
          </a:p>
          <a:p>
            <a:r>
              <a:rPr lang="en-US" dirty="0" smtClean="0"/>
              <a:t>Use 811 nm laser to do the trapping</a:t>
            </a:r>
          </a:p>
          <a:p>
            <a:r>
              <a:rPr lang="en-US" dirty="0" smtClean="0"/>
              <a:t>Greater sensitivity means smaller samples</a:t>
            </a:r>
          </a:p>
          <a:p>
            <a:r>
              <a:rPr lang="en-US" b="1" dirty="0" smtClean="0"/>
              <a:t>Need units for L</a:t>
            </a:r>
          </a:p>
          <a:p>
            <a:r>
              <a:rPr lang="en-US" b="1" dirty="0" smtClean="0">
                <a:solidFill>
                  <a:srgbClr val="C00000"/>
                </a:solidFill>
              </a:rPr>
              <a:t>If reach high efficiency, there are multiple applications.</a:t>
            </a:r>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28E05F-3702-426B-938B-02561750F955}"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D5FC8-5514-4D5E-9FCE-248C23E1BE17}"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44</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BC78C15-7EB9-4EB0-A5FD-3717433B8FDD}" type="slidenum">
              <a:rPr lang="en-US"/>
              <a:pPr/>
              <a:t>45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to give an overview of Jefferson Lab.</a:t>
            </a:r>
          </a:p>
          <a:p>
            <a:r>
              <a:rPr lang="en-US" dirty="0" smtClean="0"/>
              <a:t> </a:t>
            </a:r>
          </a:p>
          <a:p>
            <a:r>
              <a:rPr lang="en-US" dirty="0" smtClean="0"/>
              <a:t>I can’t get going without saying something of the current status of the lab.</a:t>
            </a:r>
          </a:p>
          <a:p>
            <a:endParaRPr lang="en-US" dirty="0" smtClean="0"/>
          </a:p>
          <a:p>
            <a:r>
              <a:rPr lang="en-US" dirty="0" smtClean="0"/>
              <a:t>The dominant part of the talk will concern our 12 </a:t>
            </a:r>
            <a:r>
              <a:rPr lang="en-US" dirty="0" err="1" smtClean="0"/>
              <a:t>GeV</a:t>
            </a:r>
            <a:r>
              <a:rPr lang="en-US" dirty="0" smtClean="0"/>
              <a:t> Upgrade Project, the physics and the project status.</a:t>
            </a:r>
          </a:p>
          <a:p>
            <a:endParaRPr lang="en-US" dirty="0" smtClean="0"/>
          </a:p>
          <a:p>
            <a:r>
              <a:rPr lang="en-US" dirty="0" smtClean="0"/>
              <a:t>However, the technology which enables our nuclear physics and its enhancement also provides opportunities in the future</a:t>
            </a:r>
          </a:p>
          <a:p>
            <a:r>
              <a:rPr lang="en-US" dirty="0" smtClean="0"/>
              <a:t>	Photon Science</a:t>
            </a:r>
          </a:p>
          <a:p>
            <a:r>
              <a:rPr lang="en-US" dirty="0" smtClean="0"/>
              <a:t>	Accelerator Driven Systems</a:t>
            </a:r>
          </a:p>
          <a:p>
            <a:r>
              <a:rPr lang="en-US" dirty="0" smtClean="0"/>
              <a:t>	Nuclear Physics</a:t>
            </a:r>
          </a:p>
          <a:p>
            <a:r>
              <a:rPr lang="en-US" dirty="0" smtClean="0"/>
              <a:t>	</a:t>
            </a:r>
          </a:p>
          <a:p>
            <a:r>
              <a:rPr lang="en-US" dirty="0" smtClean="0"/>
              <a:t>Conclude</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Test</a:t>
            </a:r>
            <a:endParaRPr lang="en-US"/>
          </a:p>
        </p:txBody>
      </p:sp>
      <p:sp>
        <p:nvSpPr>
          <p:cNvPr id="5" name="Slide Number Placeholder 4"/>
          <p:cNvSpPr>
            <a:spLocks noGrp="1"/>
          </p:cNvSpPr>
          <p:nvPr>
            <p:ph type="sldNum" sz="quarter" idx="11"/>
          </p:nvPr>
        </p:nvSpPr>
        <p:spPr/>
        <p:txBody>
          <a:bodyPr/>
          <a:lstStyle/>
          <a:p>
            <a:fld id="{830966DE-B04F-4D7D-B01A-FA3E66C2668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From a certain point of view, the proton is a simple object made up of three quarks. </a:t>
            </a:r>
          </a:p>
          <a:p>
            <a:endParaRPr lang="en-US" dirty="0" smtClean="0"/>
          </a:p>
          <a:p>
            <a:r>
              <a:rPr lang="en-US" dirty="0" smtClean="0"/>
              <a:t>In practice, much more complex, three valence quarks, but a sea of quark anti-quark pairs, and gluons. Since the seventies, it has been understood that only 50% of the momentum is carried by the quarks and anti-quarks, original experimental evidence for glue… and to this day, we are trying to understand how the static properties of the nucleon are generated by the constituents.</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Box 5"/>
          <p:cNvSpPr txBox="1">
            <a:spLocks noChangeArrowheads="1"/>
          </p:cNvSpPr>
          <p:nvPr/>
        </p:nvSpPr>
        <p:spPr bwMode="auto">
          <a:xfrm>
            <a:off x="3810000" y="6519446"/>
            <a:ext cx="1143000" cy="338554"/>
          </a:xfrm>
          <a:prstGeom prst="rect">
            <a:avLst/>
          </a:prstGeom>
          <a:noFill/>
          <a:ln w="9525">
            <a:noFill/>
            <a:miter lim="800000"/>
            <a:headEnd/>
            <a:tailEnd/>
          </a:ln>
          <a:effectLst/>
        </p:spPr>
        <p:txBody>
          <a:bodyPr wrap="square">
            <a:spAutoFit/>
          </a:bodyPr>
          <a:lstStyle/>
          <a:p>
            <a:pPr algn="r">
              <a:spcBef>
                <a:spcPct val="50000"/>
              </a:spcBef>
              <a:defRPr/>
            </a:pPr>
            <a:fld id="{95C3ACB1-9D5B-4C50-8733-64C120A39E65}" type="slidenum">
              <a:rPr lang="en-US" sz="1600" i="0" smtClean="0">
                <a:solidFill>
                  <a:schemeClr val="bg1"/>
                </a:solidFill>
                <a:latin typeface="Arial" charset="0"/>
              </a:rPr>
              <a:pPr algn="r">
                <a:spcBef>
                  <a:spcPct val="50000"/>
                </a:spcBef>
                <a:defRPr/>
              </a:pPr>
              <a:t>‹#›</a:t>
            </a:fld>
            <a:endParaRPr lang="en-US" sz="1600" i="0" dirty="0">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62" r:id="rId13"/>
    <p:sldLayoutId id="2147483763" r:id="rId14"/>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19Aerialpcdashedoutline.jpg%20%20%20%20%20%20%20%20%20%20%20%20%20%20%20%20%20%20%20%20%20%20%20%20%20%20%20%20%20%20%20%20%20%20%20%20%20%2000001B05%09MB's%20WORK%20%20%20%20%20%20%20%20%20%20%20%20%20%20%20%20%20%20%20%20%20%20BB0686BA:"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762000"/>
            <a:ext cx="9144000" cy="449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endParaRPr lang="en-US" sz="3600" b="1" dirty="0" smtClean="0">
              <a:latin typeface="Arial" pitchFamily="34" charset="0"/>
              <a:cs typeface="Arial" pitchFamily="34" charset="0"/>
            </a:endParaRPr>
          </a:p>
          <a:p>
            <a:pPr algn="ctr">
              <a:defRPr/>
            </a:pPr>
            <a:endParaRPr lang="en-US" sz="3600" b="1" dirty="0" smtClean="0">
              <a:latin typeface="Arial" pitchFamily="34" charset="0"/>
              <a:cs typeface="Arial" pitchFamily="34" charset="0"/>
            </a:endParaRPr>
          </a:p>
          <a:p>
            <a:pPr algn="ctr">
              <a:defRPr/>
            </a:pPr>
            <a:endParaRPr lang="en-US" sz="3600" b="1" dirty="0" smtClean="0">
              <a:latin typeface="Arial" pitchFamily="34" charset="0"/>
              <a:cs typeface="Arial" pitchFamily="34" charset="0"/>
            </a:endParaRPr>
          </a:p>
          <a:p>
            <a:pPr algn="ctr">
              <a:defRPr/>
            </a:pPr>
            <a:r>
              <a:rPr lang="en-US" sz="3600" b="1" dirty="0" smtClean="0">
                <a:latin typeface="Arial" pitchFamily="34" charset="0"/>
                <a:cs typeface="Arial" pitchFamily="34" charset="0"/>
              </a:rPr>
              <a:t>Jefferson Lab – The Next Ten Years and Beyond</a:t>
            </a:r>
          </a:p>
          <a:p>
            <a:pPr algn="ctr">
              <a:defRPr/>
            </a:pPr>
            <a:endParaRPr lang="en-US" sz="3600" b="1" dirty="0" smtClean="0">
              <a:latin typeface="Arial" pitchFamily="34" charset="0"/>
              <a:cs typeface="Arial" pitchFamily="34" charset="0"/>
            </a:endParaRPr>
          </a:p>
          <a:p>
            <a:pPr algn="ctr">
              <a:defRPr/>
            </a:pPr>
            <a:r>
              <a:rPr lang="en-US" sz="3600" b="1" dirty="0" smtClean="0">
                <a:latin typeface="Arial" pitchFamily="34" charset="0"/>
                <a:cs typeface="Arial" pitchFamily="34" charset="0"/>
              </a:rPr>
              <a:t>Hugh Montgomery</a:t>
            </a:r>
          </a:p>
          <a:p>
            <a:pPr algn="ctr">
              <a:defRPr/>
            </a:pPr>
            <a:endParaRPr lang="en-US" sz="3600" b="1" dirty="0" smtClean="0">
              <a:latin typeface="Arial" pitchFamily="34" charset="0"/>
              <a:cs typeface="Arial" pitchFamily="34" charset="0"/>
            </a:endParaRPr>
          </a:p>
          <a:p>
            <a:pPr algn="ctr">
              <a:defRPr/>
            </a:pPr>
            <a:endParaRPr lang="en-US" sz="3600" b="1" dirty="0" smtClean="0">
              <a:latin typeface="Arial" pitchFamily="34" charset="0"/>
              <a:cs typeface="Arial" pitchFamily="34" charset="0"/>
            </a:endParaRPr>
          </a:p>
          <a:p>
            <a:pPr algn="ctr">
              <a:defRPr/>
            </a:pPr>
            <a:r>
              <a:rPr lang="en-US" sz="3600" b="1" dirty="0" smtClean="0">
                <a:latin typeface="Arial" pitchFamily="34" charset="0"/>
                <a:cs typeface="Arial" pitchFamily="34" charset="0"/>
              </a:rPr>
              <a:t> </a:t>
            </a:r>
          </a:p>
        </p:txBody>
      </p:sp>
      <p:sp>
        <p:nvSpPr>
          <p:cNvPr id="6" name="Rectangle 8"/>
          <p:cNvSpPr>
            <a:spLocks noChangeArrowheads="1"/>
          </p:cNvSpPr>
          <p:nvPr/>
        </p:nvSpPr>
        <p:spPr bwMode="auto">
          <a:xfrm>
            <a:off x="0" y="4648200"/>
            <a:ext cx="9144000" cy="1136208"/>
          </a:xfrm>
          <a:prstGeom prst="rect">
            <a:avLst/>
          </a:prstGeom>
          <a:noFill/>
          <a:ln w="12700">
            <a:noFill/>
            <a:miter lim="800000"/>
            <a:headEnd/>
            <a:tailEnd/>
          </a:ln>
        </p:spPr>
        <p:txBody>
          <a:bodyPr lIns="90487" tIns="44450" rIns="90487" bIns="44450">
            <a:spAutoFit/>
          </a:bodyPr>
          <a:lstStyle/>
          <a:p>
            <a:pPr algn="ctr" eaLnBrk="0" hangingPunct="0"/>
            <a:r>
              <a:rPr lang="en-US" b="1" dirty="0" smtClean="0">
                <a:solidFill>
                  <a:srgbClr val="C00000"/>
                </a:solidFill>
                <a:cs typeface="Arial" charset="0"/>
              </a:rPr>
              <a:t>Hampton University</a:t>
            </a:r>
          </a:p>
          <a:p>
            <a:pPr algn="ctr" eaLnBrk="0" hangingPunct="0"/>
            <a:r>
              <a:rPr lang="en-US" b="1" dirty="0" smtClean="0">
                <a:solidFill>
                  <a:srgbClr val="C00000"/>
                </a:solidFill>
                <a:cs typeface="Arial" charset="0"/>
              </a:rPr>
              <a:t>March 31, 2011</a:t>
            </a:r>
          </a:p>
          <a:p>
            <a:pPr algn="ctr" rtl="0" eaLnBrk="0" fontAlgn="base" hangingPunct="0">
              <a:spcBef>
                <a:spcPct val="0"/>
              </a:spcBef>
              <a:spcAft>
                <a:spcPct val="0"/>
              </a:spcAft>
            </a:pPr>
            <a:endParaRPr lang="en-US" sz="2000" b="1" kern="1200" dirty="0">
              <a:solidFill>
                <a:srgbClr val="000000"/>
              </a:solidFill>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t>
            </a:r>
            <a:r>
              <a:rPr lang="en-US" dirty="0" err="1" smtClean="0"/>
              <a:t>GeV</a:t>
            </a:r>
            <a:r>
              <a:rPr lang="en-US" dirty="0" smtClean="0"/>
              <a:t> Upgrade</a:t>
            </a:r>
            <a:endParaRPr lang="en-US" dirty="0"/>
          </a:p>
        </p:txBody>
      </p:sp>
      <p:sp>
        <p:nvSpPr>
          <p:cNvPr id="7" name="Rectangle 6"/>
          <p:cNvSpPr>
            <a:spLocks noChangeArrowheads="1"/>
          </p:cNvSpPr>
          <p:nvPr/>
        </p:nvSpPr>
        <p:spPr bwMode="auto">
          <a:xfrm>
            <a:off x="762000" y="914400"/>
            <a:ext cx="7772400" cy="5334000"/>
          </a:xfrm>
          <a:prstGeom prst="rect">
            <a:avLst/>
          </a:prstGeom>
          <a:noFill/>
          <a:ln w="0">
            <a:noFill/>
            <a:miter lim="800000"/>
            <a:headEnd/>
            <a:tailEnd/>
          </a:ln>
        </p:spPr>
        <p:txBody>
          <a:bodyPr/>
          <a:lstStyle/>
          <a:p>
            <a:endParaRPr lang="en-US"/>
          </a:p>
        </p:txBody>
      </p:sp>
      <p:sp>
        <p:nvSpPr>
          <p:cNvPr id="375" name="TextBox 374"/>
          <p:cNvSpPr txBox="1"/>
          <p:nvPr/>
        </p:nvSpPr>
        <p:spPr>
          <a:xfrm>
            <a:off x="111752" y="6019800"/>
            <a:ext cx="4429418" cy="369332"/>
          </a:xfrm>
          <a:prstGeom prst="rect">
            <a:avLst/>
          </a:prstGeom>
          <a:noFill/>
        </p:spPr>
        <p:txBody>
          <a:bodyPr wrap="none" rtlCol="0">
            <a:spAutoFit/>
          </a:bodyPr>
          <a:lstStyle/>
          <a:p>
            <a:r>
              <a:rPr lang="en-US" sz="1800" b="1" dirty="0" smtClean="0">
                <a:latin typeface="Arial" pitchFamily="34" charset="0"/>
                <a:cs typeface="Arial" pitchFamily="34" charset="0"/>
              </a:rPr>
              <a:t>Enhanced capabilities in existing Halls</a:t>
            </a:r>
            <a:endParaRPr lang="en-US" sz="1800" b="1" dirty="0">
              <a:latin typeface="Arial" pitchFamily="34" charset="0"/>
              <a:cs typeface="Arial" pitchFamily="34" charset="0"/>
            </a:endParaRPr>
          </a:p>
        </p:txBody>
      </p:sp>
      <p:grpSp>
        <p:nvGrpSpPr>
          <p:cNvPr id="3" name="Group 380"/>
          <p:cNvGrpSpPr/>
          <p:nvPr/>
        </p:nvGrpSpPr>
        <p:grpSpPr>
          <a:xfrm>
            <a:off x="793665" y="805032"/>
            <a:ext cx="7939090" cy="5301296"/>
            <a:chOff x="793665" y="805032"/>
            <a:chExt cx="7939090" cy="5301296"/>
          </a:xfrm>
        </p:grpSpPr>
        <p:grpSp>
          <p:nvGrpSpPr>
            <p:cNvPr id="4" name="Group 377"/>
            <p:cNvGrpSpPr/>
            <p:nvPr/>
          </p:nvGrpSpPr>
          <p:grpSpPr>
            <a:xfrm>
              <a:off x="793665" y="805032"/>
              <a:ext cx="7939090" cy="5301296"/>
              <a:chOff x="793665" y="805032"/>
              <a:chExt cx="7939090" cy="5301296"/>
            </a:xfrm>
          </p:grpSpPr>
          <p:sp>
            <p:nvSpPr>
              <p:cNvPr id="9" name="Freeform 8"/>
              <p:cNvSpPr>
                <a:spLocks/>
              </p:cNvSpPr>
              <p:nvPr/>
            </p:nvSpPr>
            <p:spPr bwMode="auto">
              <a:xfrm>
                <a:off x="2520865" y="4648200"/>
                <a:ext cx="961475" cy="1353195"/>
              </a:xfrm>
              <a:custGeom>
                <a:avLst/>
                <a:gdLst>
                  <a:gd name="T0" fmla="*/ 0 w 334"/>
                  <a:gd name="T1" fmla="*/ 584 h 584"/>
                  <a:gd name="T2" fmla="*/ 286 w 334"/>
                  <a:gd name="T3" fmla="*/ 39 h 584"/>
                  <a:gd name="T4" fmla="*/ 287 w 334"/>
                  <a:gd name="T5" fmla="*/ 37 h 584"/>
                  <a:gd name="T6" fmla="*/ 290 w 334"/>
                  <a:gd name="T7" fmla="*/ 31 h 584"/>
                  <a:gd name="T8" fmla="*/ 299 w 334"/>
                  <a:gd name="T9" fmla="*/ 22 h 584"/>
                  <a:gd name="T10" fmla="*/ 313 w 334"/>
                  <a:gd name="T11" fmla="*/ 10 h 584"/>
                  <a:gd name="T12" fmla="*/ 334 w 334"/>
                  <a:gd name="T13" fmla="*/ 0 h 584"/>
                  <a:gd name="T14" fmla="*/ 0 60000 65536"/>
                  <a:gd name="T15" fmla="*/ 0 60000 65536"/>
                  <a:gd name="T16" fmla="*/ 0 60000 65536"/>
                  <a:gd name="T17" fmla="*/ 0 60000 65536"/>
                  <a:gd name="T18" fmla="*/ 0 60000 65536"/>
                  <a:gd name="T19" fmla="*/ 0 60000 65536"/>
                  <a:gd name="T20" fmla="*/ 0 60000 65536"/>
                  <a:gd name="T21" fmla="*/ 0 w 334"/>
                  <a:gd name="T22" fmla="*/ 0 h 584"/>
                  <a:gd name="T23" fmla="*/ 334 w 334"/>
                  <a:gd name="T24" fmla="*/ 584 h 5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584">
                    <a:moveTo>
                      <a:pt x="0" y="584"/>
                    </a:moveTo>
                    <a:lnTo>
                      <a:pt x="286" y="39"/>
                    </a:lnTo>
                    <a:lnTo>
                      <a:pt x="287" y="37"/>
                    </a:lnTo>
                    <a:lnTo>
                      <a:pt x="290" y="31"/>
                    </a:lnTo>
                    <a:lnTo>
                      <a:pt x="299" y="22"/>
                    </a:lnTo>
                    <a:lnTo>
                      <a:pt x="313" y="10"/>
                    </a:lnTo>
                    <a:lnTo>
                      <a:pt x="334" y="0"/>
                    </a:lnTo>
                  </a:path>
                </a:pathLst>
              </a:custGeom>
              <a:noFill/>
              <a:ln w="9525">
                <a:solidFill>
                  <a:srgbClr val="FF0000"/>
                </a:solidFill>
                <a:round/>
                <a:headEnd/>
                <a:tailEnd/>
              </a:ln>
            </p:spPr>
            <p:txBody>
              <a:bodyPr/>
              <a:lstStyle/>
              <a:p>
                <a:endParaRPr lang="en-US"/>
              </a:p>
            </p:txBody>
          </p:sp>
          <p:grpSp>
            <p:nvGrpSpPr>
              <p:cNvPr id="5" name="Group 376"/>
              <p:cNvGrpSpPr/>
              <p:nvPr/>
            </p:nvGrpSpPr>
            <p:grpSpPr>
              <a:xfrm>
                <a:off x="793665" y="805032"/>
                <a:ext cx="7939090" cy="5301296"/>
                <a:chOff x="793665" y="805032"/>
                <a:chExt cx="7939090" cy="5301296"/>
              </a:xfrm>
            </p:grpSpPr>
            <p:sp>
              <p:nvSpPr>
                <p:cNvPr id="149" name="Freeform 148"/>
                <p:cNvSpPr>
                  <a:spLocks/>
                </p:cNvSpPr>
                <p:nvPr/>
              </p:nvSpPr>
              <p:spPr bwMode="auto">
                <a:xfrm>
                  <a:off x="2376932" y="5791200"/>
                  <a:ext cx="397256" cy="315128"/>
                </a:xfrm>
                <a:custGeom>
                  <a:avLst/>
                  <a:gdLst>
                    <a:gd name="T0" fmla="*/ 63 w 138"/>
                    <a:gd name="T1" fmla="*/ 0 h 136"/>
                    <a:gd name="T2" fmla="*/ 0 w 138"/>
                    <a:gd name="T3" fmla="*/ 113 h 136"/>
                    <a:gd name="T4" fmla="*/ 78 w 138"/>
                    <a:gd name="T5" fmla="*/ 136 h 136"/>
                    <a:gd name="T6" fmla="*/ 138 w 138"/>
                    <a:gd name="T7" fmla="*/ 16 h 136"/>
                    <a:gd name="T8" fmla="*/ 0 60000 65536"/>
                    <a:gd name="T9" fmla="*/ 0 60000 65536"/>
                    <a:gd name="T10" fmla="*/ 0 60000 65536"/>
                    <a:gd name="T11" fmla="*/ 0 60000 65536"/>
                    <a:gd name="T12" fmla="*/ 0 w 138"/>
                    <a:gd name="T13" fmla="*/ 0 h 136"/>
                    <a:gd name="T14" fmla="*/ 138 w 138"/>
                    <a:gd name="T15" fmla="*/ 136 h 136"/>
                  </a:gdLst>
                  <a:ahLst/>
                  <a:cxnLst>
                    <a:cxn ang="T8">
                      <a:pos x="T0" y="T1"/>
                    </a:cxn>
                    <a:cxn ang="T9">
                      <a:pos x="T2" y="T3"/>
                    </a:cxn>
                    <a:cxn ang="T10">
                      <a:pos x="T4" y="T5"/>
                    </a:cxn>
                    <a:cxn ang="T11">
                      <a:pos x="T6" y="T7"/>
                    </a:cxn>
                  </a:cxnLst>
                  <a:rect l="T12" t="T13" r="T14" b="T15"/>
                  <a:pathLst>
                    <a:path w="138" h="136">
                      <a:moveTo>
                        <a:pt x="63" y="0"/>
                      </a:moveTo>
                      <a:lnTo>
                        <a:pt x="0" y="113"/>
                      </a:lnTo>
                      <a:lnTo>
                        <a:pt x="78" y="136"/>
                      </a:lnTo>
                      <a:lnTo>
                        <a:pt x="138" y="16"/>
                      </a:lnTo>
                    </a:path>
                  </a:pathLst>
                </a:custGeom>
                <a:noFill/>
                <a:ln w="14288">
                  <a:solidFill>
                    <a:srgbClr val="000000"/>
                  </a:solidFill>
                  <a:round/>
                  <a:headEnd/>
                  <a:tailEnd/>
                </a:ln>
              </p:spPr>
              <p:txBody>
                <a:bodyPr/>
                <a:lstStyle/>
                <a:p>
                  <a:endParaRPr lang="en-US"/>
                </a:p>
              </p:txBody>
            </p:sp>
            <p:grpSp>
              <p:nvGrpSpPr>
                <p:cNvPr id="6" name="Group 375"/>
                <p:cNvGrpSpPr/>
                <p:nvPr/>
              </p:nvGrpSpPr>
              <p:grpSpPr>
                <a:xfrm>
                  <a:off x="793665" y="805032"/>
                  <a:ext cx="7939090" cy="4909968"/>
                  <a:chOff x="793665" y="919034"/>
                  <a:chExt cx="7939090" cy="4909968"/>
                </a:xfrm>
              </p:grpSpPr>
              <p:sp>
                <p:nvSpPr>
                  <p:cNvPr id="8" name="Line 9"/>
                  <p:cNvSpPr>
                    <a:spLocks noChangeShapeType="1"/>
                  </p:cNvSpPr>
                  <p:nvPr/>
                </p:nvSpPr>
                <p:spPr bwMode="auto">
                  <a:xfrm flipV="1">
                    <a:off x="1447123" y="4783983"/>
                    <a:ext cx="2012188" cy="709037"/>
                  </a:xfrm>
                  <a:prstGeom prst="line">
                    <a:avLst/>
                  </a:prstGeom>
                  <a:noFill/>
                  <a:ln w="9525">
                    <a:solidFill>
                      <a:srgbClr val="FF0000"/>
                    </a:solidFill>
                    <a:round/>
                    <a:headEnd/>
                    <a:tailEnd/>
                  </a:ln>
                </p:spPr>
                <p:txBody>
                  <a:bodyPr/>
                  <a:lstStyle/>
                  <a:p>
                    <a:endParaRPr lang="en-US"/>
                  </a:p>
                </p:txBody>
              </p:sp>
              <p:sp>
                <p:nvSpPr>
                  <p:cNvPr id="10" name="Freeform 9"/>
                  <p:cNvSpPr>
                    <a:spLocks/>
                  </p:cNvSpPr>
                  <p:nvPr/>
                </p:nvSpPr>
                <p:spPr bwMode="auto">
                  <a:xfrm>
                    <a:off x="2374053" y="3750549"/>
                    <a:ext cx="290745" cy="192321"/>
                  </a:xfrm>
                  <a:custGeom>
                    <a:avLst/>
                    <a:gdLst>
                      <a:gd name="T0" fmla="*/ 0 w 101"/>
                      <a:gd name="T1" fmla="*/ 40 h 83"/>
                      <a:gd name="T2" fmla="*/ 68 w 101"/>
                      <a:gd name="T3" fmla="*/ 0 h 83"/>
                      <a:gd name="T4" fmla="*/ 70 w 101"/>
                      <a:gd name="T5" fmla="*/ 0 h 83"/>
                      <a:gd name="T6" fmla="*/ 74 w 101"/>
                      <a:gd name="T7" fmla="*/ 0 h 83"/>
                      <a:gd name="T8" fmla="*/ 80 w 101"/>
                      <a:gd name="T9" fmla="*/ 0 h 83"/>
                      <a:gd name="T10" fmla="*/ 86 w 101"/>
                      <a:gd name="T11" fmla="*/ 3 h 83"/>
                      <a:gd name="T12" fmla="*/ 92 w 101"/>
                      <a:gd name="T13" fmla="*/ 7 h 83"/>
                      <a:gd name="T14" fmla="*/ 98 w 101"/>
                      <a:gd name="T15" fmla="*/ 15 h 83"/>
                      <a:gd name="T16" fmla="*/ 101 w 101"/>
                      <a:gd name="T17" fmla="*/ 27 h 83"/>
                      <a:gd name="T18" fmla="*/ 101 w 101"/>
                      <a:gd name="T19" fmla="*/ 43 h 83"/>
                      <a:gd name="T20" fmla="*/ 33 w 101"/>
                      <a:gd name="T21" fmla="*/ 83 h 83"/>
                      <a:gd name="T22" fmla="*/ 0 w 101"/>
                      <a:gd name="T23" fmla="*/ 4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3"/>
                      <a:gd name="T38" fmla="*/ 101 w 101"/>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3">
                        <a:moveTo>
                          <a:pt x="0" y="40"/>
                        </a:moveTo>
                        <a:lnTo>
                          <a:pt x="68" y="0"/>
                        </a:lnTo>
                        <a:lnTo>
                          <a:pt x="70" y="0"/>
                        </a:lnTo>
                        <a:lnTo>
                          <a:pt x="74" y="0"/>
                        </a:lnTo>
                        <a:lnTo>
                          <a:pt x="80" y="0"/>
                        </a:lnTo>
                        <a:lnTo>
                          <a:pt x="86" y="3"/>
                        </a:lnTo>
                        <a:lnTo>
                          <a:pt x="92" y="7"/>
                        </a:lnTo>
                        <a:lnTo>
                          <a:pt x="98" y="15"/>
                        </a:lnTo>
                        <a:lnTo>
                          <a:pt x="101" y="27"/>
                        </a:lnTo>
                        <a:lnTo>
                          <a:pt x="101" y="43"/>
                        </a:lnTo>
                        <a:lnTo>
                          <a:pt x="33" y="83"/>
                        </a:lnTo>
                        <a:lnTo>
                          <a:pt x="0" y="40"/>
                        </a:lnTo>
                        <a:close/>
                      </a:path>
                    </a:pathLst>
                  </a:custGeom>
                  <a:solidFill>
                    <a:srgbClr val="0000FF"/>
                  </a:solidFill>
                  <a:ln w="0">
                    <a:solidFill>
                      <a:srgbClr val="0000FF"/>
                    </a:solidFill>
                    <a:round/>
                    <a:headEnd/>
                    <a:tailEnd/>
                  </a:ln>
                </p:spPr>
                <p:txBody>
                  <a:bodyPr/>
                  <a:lstStyle/>
                  <a:p>
                    <a:endParaRPr lang="en-US"/>
                  </a:p>
                </p:txBody>
              </p:sp>
              <p:sp>
                <p:nvSpPr>
                  <p:cNvPr id="11" name="Freeform 10"/>
                  <p:cNvSpPr>
                    <a:spLocks/>
                  </p:cNvSpPr>
                  <p:nvPr/>
                </p:nvSpPr>
                <p:spPr bwMode="auto">
                  <a:xfrm>
                    <a:off x="2374053" y="3750549"/>
                    <a:ext cx="290745" cy="192321"/>
                  </a:xfrm>
                  <a:custGeom>
                    <a:avLst/>
                    <a:gdLst>
                      <a:gd name="T0" fmla="*/ 0 w 101"/>
                      <a:gd name="T1" fmla="*/ 40 h 83"/>
                      <a:gd name="T2" fmla="*/ 68 w 101"/>
                      <a:gd name="T3" fmla="*/ 0 h 83"/>
                      <a:gd name="T4" fmla="*/ 70 w 101"/>
                      <a:gd name="T5" fmla="*/ 0 h 83"/>
                      <a:gd name="T6" fmla="*/ 74 w 101"/>
                      <a:gd name="T7" fmla="*/ 0 h 83"/>
                      <a:gd name="T8" fmla="*/ 80 w 101"/>
                      <a:gd name="T9" fmla="*/ 0 h 83"/>
                      <a:gd name="T10" fmla="*/ 86 w 101"/>
                      <a:gd name="T11" fmla="*/ 3 h 83"/>
                      <a:gd name="T12" fmla="*/ 92 w 101"/>
                      <a:gd name="T13" fmla="*/ 7 h 83"/>
                      <a:gd name="T14" fmla="*/ 98 w 101"/>
                      <a:gd name="T15" fmla="*/ 15 h 83"/>
                      <a:gd name="T16" fmla="*/ 101 w 101"/>
                      <a:gd name="T17" fmla="*/ 27 h 83"/>
                      <a:gd name="T18" fmla="*/ 101 w 101"/>
                      <a:gd name="T19" fmla="*/ 43 h 83"/>
                      <a:gd name="T20" fmla="*/ 33 w 101"/>
                      <a:gd name="T21" fmla="*/ 83 h 83"/>
                      <a:gd name="T22" fmla="*/ 0 w 101"/>
                      <a:gd name="T23" fmla="*/ 4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3"/>
                      <a:gd name="T38" fmla="*/ 101 w 101"/>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3">
                        <a:moveTo>
                          <a:pt x="0" y="40"/>
                        </a:moveTo>
                        <a:lnTo>
                          <a:pt x="68" y="0"/>
                        </a:lnTo>
                        <a:lnTo>
                          <a:pt x="70" y="0"/>
                        </a:lnTo>
                        <a:lnTo>
                          <a:pt x="74" y="0"/>
                        </a:lnTo>
                        <a:lnTo>
                          <a:pt x="80" y="0"/>
                        </a:lnTo>
                        <a:lnTo>
                          <a:pt x="86" y="3"/>
                        </a:lnTo>
                        <a:lnTo>
                          <a:pt x="92" y="7"/>
                        </a:lnTo>
                        <a:lnTo>
                          <a:pt x="98" y="15"/>
                        </a:lnTo>
                        <a:lnTo>
                          <a:pt x="101" y="27"/>
                        </a:lnTo>
                        <a:lnTo>
                          <a:pt x="101" y="43"/>
                        </a:lnTo>
                        <a:lnTo>
                          <a:pt x="33" y="83"/>
                        </a:lnTo>
                        <a:lnTo>
                          <a:pt x="0" y="40"/>
                        </a:lnTo>
                      </a:path>
                    </a:pathLst>
                  </a:custGeom>
                  <a:noFill/>
                  <a:ln w="9525">
                    <a:solidFill>
                      <a:srgbClr val="000000"/>
                    </a:solidFill>
                    <a:round/>
                    <a:headEnd/>
                    <a:tailEnd/>
                  </a:ln>
                </p:spPr>
                <p:txBody>
                  <a:bodyPr/>
                  <a:lstStyle/>
                  <a:p>
                    <a:endParaRPr lang="en-US"/>
                  </a:p>
                </p:txBody>
              </p:sp>
              <p:sp>
                <p:nvSpPr>
                  <p:cNvPr id="12" name="Freeform 11"/>
                  <p:cNvSpPr>
                    <a:spLocks/>
                  </p:cNvSpPr>
                  <p:nvPr/>
                </p:nvSpPr>
                <p:spPr bwMode="auto">
                  <a:xfrm>
                    <a:off x="2385568" y="3752867"/>
                    <a:ext cx="279231" cy="176101"/>
                  </a:xfrm>
                  <a:custGeom>
                    <a:avLst/>
                    <a:gdLst>
                      <a:gd name="T0" fmla="*/ 29 w 97"/>
                      <a:gd name="T1" fmla="*/ 76 h 76"/>
                      <a:gd name="T2" fmla="*/ 0 w 97"/>
                      <a:gd name="T3" fmla="*/ 39 h 76"/>
                      <a:gd name="T4" fmla="*/ 67 w 97"/>
                      <a:gd name="T5" fmla="*/ 0 h 76"/>
                      <a:gd name="T6" fmla="*/ 69 w 97"/>
                      <a:gd name="T7" fmla="*/ 0 h 76"/>
                      <a:gd name="T8" fmla="*/ 73 w 97"/>
                      <a:gd name="T9" fmla="*/ 0 h 76"/>
                      <a:gd name="T10" fmla="*/ 79 w 97"/>
                      <a:gd name="T11" fmla="*/ 2 h 76"/>
                      <a:gd name="T12" fmla="*/ 87 w 97"/>
                      <a:gd name="T13" fmla="*/ 5 h 76"/>
                      <a:gd name="T14" fmla="*/ 93 w 97"/>
                      <a:gd name="T15" fmla="*/ 12 h 76"/>
                      <a:gd name="T16" fmla="*/ 96 w 97"/>
                      <a:gd name="T17" fmla="*/ 23 h 76"/>
                      <a:gd name="T18" fmla="*/ 97 w 97"/>
                      <a:gd name="T19" fmla="*/ 38 h 76"/>
                      <a:gd name="T20" fmla="*/ 29 w 97"/>
                      <a:gd name="T21" fmla="*/ 76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76"/>
                      <a:gd name="T35" fmla="*/ 97 w 97"/>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76">
                        <a:moveTo>
                          <a:pt x="29" y="76"/>
                        </a:moveTo>
                        <a:lnTo>
                          <a:pt x="0" y="39"/>
                        </a:lnTo>
                        <a:lnTo>
                          <a:pt x="67" y="0"/>
                        </a:lnTo>
                        <a:lnTo>
                          <a:pt x="69" y="0"/>
                        </a:lnTo>
                        <a:lnTo>
                          <a:pt x="73" y="0"/>
                        </a:lnTo>
                        <a:lnTo>
                          <a:pt x="79" y="2"/>
                        </a:lnTo>
                        <a:lnTo>
                          <a:pt x="87" y="5"/>
                        </a:lnTo>
                        <a:lnTo>
                          <a:pt x="93" y="12"/>
                        </a:lnTo>
                        <a:lnTo>
                          <a:pt x="96" y="23"/>
                        </a:lnTo>
                        <a:lnTo>
                          <a:pt x="97" y="38"/>
                        </a:lnTo>
                        <a:lnTo>
                          <a:pt x="29" y="76"/>
                        </a:lnTo>
                        <a:close/>
                      </a:path>
                    </a:pathLst>
                  </a:custGeom>
                  <a:solidFill>
                    <a:srgbClr val="2B2BFF"/>
                  </a:solidFill>
                  <a:ln w="0">
                    <a:solidFill>
                      <a:srgbClr val="2B2BFF"/>
                    </a:solidFill>
                    <a:round/>
                    <a:headEnd/>
                    <a:tailEnd/>
                  </a:ln>
                </p:spPr>
                <p:txBody>
                  <a:bodyPr/>
                  <a:lstStyle/>
                  <a:p>
                    <a:endParaRPr lang="en-US"/>
                  </a:p>
                </p:txBody>
              </p:sp>
              <p:sp>
                <p:nvSpPr>
                  <p:cNvPr id="13" name="Freeform 12"/>
                  <p:cNvSpPr>
                    <a:spLocks/>
                  </p:cNvSpPr>
                  <p:nvPr/>
                </p:nvSpPr>
                <p:spPr bwMode="auto">
                  <a:xfrm>
                    <a:off x="2399961" y="3752867"/>
                    <a:ext cx="261959" cy="166832"/>
                  </a:xfrm>
                  <a:custGeom>
                    <a:avLst/>
                    <a:gdLst>
                      <a:gd name="T0" fmla="*/ 24 w 91"/>
                      <a:gd name="T1" fmla="*/ 72 h 72"/>
                      <a:gd name="T2" fmla="*/ 0 w 91"/>
                      <a:gd name="T3" fmla="*/ 39 h 72"/>
                      <a:gd name="T4" fmla="*/ 65 w 91"/>
                      <a:gd name="T5" fmla="*/ 0 h 72"/>
                      <a:gd name="T6" fmla="*/ 67 w 91"/>
                      <a:gd name="T7" fmla="*/ 2 h 72"/>
                      <a:gd name="T8" fmla="*/ 73 w 91"/>
                      <a:gd name="T9" fmla="*/ 2 h 72"/>
                      <a:gd name="T10" fmla="*/ 79 w 91"/>
                      <a:gd name="T11" fmla="*/ 5 h 72"/>
                      <a:gd name="T12" fmla="*/ 86 w 91"/>
                      <a:gd name="T13" fmla="*/ 11 h 72"/>
                      <a:gd name="T14" fmla="*/ 91 w 91"/>
                      <a:gd name="T15" fmla="*/ 20 h 72"/>
                      <a:gd name="T16" fmla="*/ 91 w 91"/>
                      <a:gd name="T17" fmla="*/ 33 h 72"/>
                      <a:gd name="T18" fmla="*/ 24 w 91"/>
                      <a:gd name="T19" fmla="*/ 72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72"/>
                      <a:gd name="T32" fmla="*/ 91 w 9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72">
                        <a:moveTo>
                          <a:pt x="24" y="72"/>
                        </a:moveTo>
                        <a:lnTo>
                          <a:pt x="0" y="39"/>
                        </a:lnTo>
                        <a:lnTo>
                          <a:pt x="65" y="0"/>
                        </a:lnTo>
                        <a:lnTo>
                          <a:pt x="67" y="2"/>
                        </a:lnTo>
                        <a:lnTo>
                          <a:pt x="73" y="2"/>
                        </a:lnTo>
                        <a:lnTo>
                          <a:pt x="79" y="5"/>
                        </a:lnTo>
                        <a:lnTo>
                          <a:pt x="86" y="11"/>
                        </a:lnTo>
                        <a:lnTo>
                          <a:pt x="91" y="20"/>
                        </a:lnTo>
                        <a:lnTo>
                          <a:pt x="91" y="33"/>
                        </a:lnTo>
                        <a:lnTo>
                          <a:pt x="24" y="72"/>
                        </a:lnTo>
                        <a:close/>
                      </a:path>
                    </a:pathLst>
                  </a:custGeom>
                  <a:solidFill>
                    <a:srgbClr val="5555FF"/>
                  </a:solidFill>
                  <a:ln w="0">
                    <a:solidFill>
                      <a:srgbClr val="5555FF"/>
                    </a:solidFill>
                    <a:round/>
                    <a:headEnd/>
                    <a:tailEnd/>
                  </a:ln>
                </p:spPr>
                <p:txBody>
                  <a:bodyPr/>
                  <a:lstStyle/>
                  <a:p>
                    <a:endParaRPr lang="en-US"/>
                  </a:p>
                </p:txBody>
              </p:sp>
              <p:sp>
                <p:nvSpPr>
                  <p:cNvPr id="14" name="Freeform 13"/>
                  <p:cNvSpPr>
                    <a:spLocks/>
                  </p:cNvSpPr>
                  <p:nvPr/>
                </p:nvSpPr>
                <p:spPr bwMode="auto">
                  <a:xfrm>
                    <a:off x="2411476" y="3757501"/>
                    <a:ext cx="250444" cy="150613"/>
                  </a:xfrm>
                  <a:custGeom>
                    <a:avLst/>
                    <a:gdLst>
                      <a:gd name="T0" fmla="*/ 20 w 87"/>
                      <a:gd name="T1" fmla="*/ 65 h 65"/>
                      <a:gd name="T2" fmla="*/ 0 w 87"/>
                      <a:gd name="T3" fmla="*/ 39 h 65"/>
                      <a:gd name="T4" fmla="*/ 64 w 87"/>
                      <a:gd name="T5" fmla="*/ 0 h 65"/>
                      <a:gd name="T6" fmla="*/ 66 w 87"/>
                      <a:gd name="T7" fmla="*/ 0 h 65"/>
                      <a:gd name="T8" fmla="*/ 70 w 87"/>
                      <a:gd name="T9" fmla="*/ 1 h 65"/>
                      <a:gd name="T10" fmla="*/ 76 w 87"/>
                      <a:gd name="T11" fmla="*/ 4 h 65"/>
                      <a:gd name="T12" fmla="*/ 82 w 87"/>
                      <a:gd name="T13" fmla="*/ 9 h 65"/>
                      <a:gd name="T14" fmla="*/ 85 w 87"/>
                      <a:gd name="T15" fmla="*/ 16 h 65"/>
                      <a:gd name="T16" fmla="*/ 87 w 87"/>
                      <a:gd name="T17" fmla="*/ 28 h 65"/>
                      <a:gd name="T18" fmla="*/ 20 w 87"/>
                      <a:gd name="T19" fmla="*/ 65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5"/>
                      <a:gd name="T32" fmla="*/ 87 w 87"/>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5">
                        <a:moveTo>
                          <a:pt x="20" y="65"/>
                        </a:moveTo>
                        <a:lnTo>
                          <a:pt x="0" y="39"/>
                        </a:lnTo>
                        <a:lnTo>
                          <a:pt x="64" y="0"/>
                        </a:lnTo>
                        <a:lnTo>
                          <a:pt x="66" y="0"/>
                        </a:lnTo>
                        <a:lnTo>
                          <a:pt x="70" y="1"/>
                        </a:lnTo>
                        <a:lnTo>
                          <a:pt x="76" y="4"/>
                        </a:lnTo>
                        <a:lnTo>
                          <a:pt x="82" y="9"/>
                        </a:lnTo>
                        <a:lnTo>
                          <a:pt x="85" y="16"/>
                        </a:lnTo>
                        <a:lnTo>
                          <a:pt x="87" y="28"/>
                        </a:lnTo>
                        <a:lnTo>
                          <a:pt x="20" y="65"/>
                        </a:lnTo>
                        <a:close/>
                      </a:path>
                    </a:pathLst>
                  </a:custGeom>
                  <a:solidFill>
                    <a:srgbClr val="8080FF"/>
                  </a:solidFill>
                  <a:ln w="0">
                    <a:solidFill>
                      <a:srgbClr val="8080FF"/>
                    </a:solidFill>
                    <a:round/>
                    <a:headEnd/>
                    <a:tailEnd/>
                  </a:ln>
                </p:spPr>
                <p:txBody>
                  <a:bodyPr/>
                  <a:lstStyle/>
                  <a:p>
                    <a:endParaRPr lang="en-US"/>
                  </a:p>
                </p:txBody>
              </p:sp>
              <p:sp>
                <p:nvSpPr>
                  <p:cNvPr id="15" name="Freeform 14"/>
                  <p:cNvSpPr>
                    <a:spLocks/>
                  </p:cNvSpPr>
                  <p:nvPr/>
                </p:nvSpPr>
                <p:spPr bwMode="auto">
                  <a:xfrm>
                    <a:off x="2425869" y="3759818"/>
                    <a:ext cx="230293" cy="139027"/>
                  </a:xfrm>
                  <a:custGeom>
                    <a:avLst/>
                    <a:gdLst>
                      <a:gd name="T0" fmla="*/ 15 w 80"/>
                      <a:gd name="T1" fmla="*/ 60 h 60"/>
                      <a:gd name="T2" fmla="*/ 0 w 80"/>
                      <a:gd name="T3" fmla="*/ 38 h 60"/>
                      <a:gd name="T4" fmla="*/ 62 w 80"/>
                      <a:gd name="T5" fmla="*/ 0 h 60"/>
                      <a:gd name="T6" fmla="*/ 64 w 80"/>
                      <a:gd name="T7" fmla="*/ 0 h 60"/>
                      <a:gd name="T8" fmla="*/ 65 w 80"/>
                      <a:gd name="T9" fmla="*/ 0 h 60"/>
                      <a:gd name="T10" fmla="*/ 68 w 80"/>
                      <a:gd name="T11" fmla="*/ 2 h 60"/>
                      <a:gd name="T12" fmla="*/ 71 w 80"/>
                      <a:gd name="T13" fmla="*/ 3 h 60"/>
                      <a:gd name="T14" fmla="*/ 74 w 80"/>
                      <a:gd name="T15" fmla="*/ 6 h 60"/>
                      <a:gd name="T16" fmla="*/ 77 w 80"/>
                      <a:gd name="T17" fmla="*/ 9 h 60"/>
                      <a:gd name="T18" fmla="*/ 79 w 80"/>
                      <a:gd name="T19" fmla="*/ 12 h 60"/>
                      <a:gd name="T20" fmla="*/ 80 w 80"/>
                      <a:gd name="T21" fmla="*/ 17 h 60"/>
                      <a:gd name="T22" fmla="*/ 80 w 80"/>
                      <a:gd name="T23" fmla="*/ 23 h 60"/>
                      <a:gd name="T24" fmla="*/ 15 w 80"/>
                      <a:gd name="T25" fmla="*/ 6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60"/>
                      <a:gd name="T41" fmla="*/ 80 w 80"/>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60">
                        <a:moveTo>
                          <a:pt x="15" y="60"/>
                        </a:moveTo>
                        <a:lnTo>
                          <a:pt x="0" y="38"/>
                        </a:lnTo>
                        <a:lnTo>
                          <a:pt x="62" y="0"/>
                        </a:lnTo>
                        <a:lnTo>
                          <a:pt x="64" y="0"/>
                        </a:lnTo>
                        <a:lnTo>
                          <a:pt x="65" y="0"/>
                        </a:lnTo>
                        <a:lnTo>
                          <a:pt x="68" y="2"/>
                        </a:lnTo>
                        <a:lnTo>
                          <a:pt x="71" y="3"/>
                        </a:lnTo>
                        <a:lnTo>
                          <a:pt x="74" y="6"/>
                        </a:lnTo>
                        <a:lnTo>
                          <a:pt x="77" y="9"/>
                        </a:lnTo>
                        <a:lnTo>
                          <a:pt x="79" y="12"/>
                        </a:lnTo>
                        <a:lnTo>
                          <a:pt x="80" y="17"/>
                        </a:lnTo>
                        <a:lnTo>
                          <a:pt x="80" y="23"/>
                        </a:lnTo>
                        <a:lnTo>
                          <a:pt x="15" y="60"/>
                        </a:lnTo>
                        <a:close/>
                      </a:path>
                    </a:pathLst>
                  </a:custGeom>
                  <a:solidFill>
                    <a:srgbClr val="AAAAFF"/>
                  </a:solidFill>
                  <a:ln w="0">
                    <a:solidFill>
                      <a:srgbClr val="AAAAFF"/>
                    </a:solidFill>
                    <a:round/>
                    <a:headEnd/>
                    <a:tailEnd/>
                  </a:ln>
                </p:spPr>
                <p:txBody>
                  <a:bodyPr/>
                  <a:lstStyle/>
                  <a:p>
                    <a:endParaRPr lang="en-US"/>
                  </a:p>
                </p:txBody>
              </p:sp>
              <p:sp>
                <p:nvSpPr>
                  <p:cNvPr id="16" name="Freeform 15"/>
                  <p:cNvSpPr>
                    <a:spLocks/>
                  </p:cNvSpPr>
                  <p:nvPr/>
                </p:nvSpPr>
                <p:spPr bwMode="auto">
                  <a:xfrm>
                    <a:off x="2437384" y="3759818"/>
                    <a:ext cx="218779" cy="125124"/>
                  </a:xfrm>
                  <a:custGeom>
                    <a:avLst/>
                    <a:gdLst>
                      <a:gd name="T0" fmla="*/ 11 w 76"/>
                      <a:gd name="T1" fmla="*/ 54 h 54"/>
                      <a:gd name="T2" fmla="*/ 0 w 76"/>
                      <a:gd name="T3" fmla="*/ 38 h 54"/>
                      <a:gd name="T4" fmla="*/ 61 w 76"/>
                      <a:gd name="T5" fmla="*/ 0 h 54"/>
                      <a:gd name="T6" fmla="*/ 63 w 76"/>
                      <a:gd name="T7" fmla="*/ 2 h 54"/>
                      <a:gd name="T8" fmla="*/ 64 w 76"/>
                      <a:gd name="T9" fmla="*/ 3 h 54"/>
                      <a:gd name="T10" fmla="*/ 67 w 76"/>
                      <a:gd name="T11" fmla="*/ 5 h 54"/>
                      <a:gd name="T12" fmla="*/ 70 w 76"/>
                      <a:gd name="T13" fmla="*/ 8 h 54"/>
                      <a:gd name="T14" fmla="*/ 73 w 76"/>
                      <a:gd name="T15" fmla="*/ 11 h 54"/>
                      <a:gd name="T16" fmla="*/ 76 w 76"/>
                      <a:gd name="T17" fmla="*/ 15 h 54"/>
                      <a:gd name="T18" fmla="*/ 76 w 76"/>
                      <a:gd name="T19" fmla="*/ 18 h 54"/>
                      <a:gd name="T20" fmla="*/ 11 w 76"/>
                      <a:gd name="T21" fmla="*/ 5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54"/>
                      <a:gd name="T35" fmla="*/ 76 w 7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54">
                        <a:moveTo>
                          <a:pt x="11" y="54"/>
                        </a:moveTo>
                        <a:lnTo>
                          <a:pt x="0" y="38"/>
                        </a:lnTo>
                        <a:lnTo>
                          <a:pt x="61" y="0"/>
                        </a:lnTo>
                        <a:lnTo>
                          <a:pt x="63" y="2"/>
                        </a:lnTo>
                        <a:lnTo>
                          <a:pt x="64" y="3"/>
                        </a:lnTo>
                        <a:lnTo>
                          <a:pt x="67" y="5"/>
                        </a:lnTo>
                        <a:lnTo>
                          <a:pt x="70" y="8"/>
                        </a:lnTo>
                        <a:lnTo>
                          <a:pt x="73" y="11"/>
                        </a:lnTo>
                        <a:lnTo>
                          <a:pt x="76" y="15"/>
                        </a:lnTo>
                        <a:lnTo>
                          <a:pt x="76" y="18"/>
                        </a:lnTo>
                        <a:lnTo>
                          <a:pt x="11" y="54"/>
                        </a:lnTo>
                        <a:close/>
                      </a:path>
                    </a:pathLst>
                  </a:custGeom>
                  <a:solidFill>
                    <a:srgbClr val="D5D5FF"/>
                  </a:solidFill>
                  <a:ln w="0">
                    <a:solidFill>
                      <a:srgbClr val="D5D5FF"/>
                    </a:solidFill>
                    <a:round/>
                    <a:headEnd/>
                    <a:tailEnd/>
                  </a:ln>
                </p:spPr>
                <p:txBody>
                  <a:bodyPr/>
                  <a:lstStyle/>
                  <a:p>
                    <a:endParaRPr lang="en-US"/>
                  </a:p>
                </p:txBody>
              </p:sp>
              <p:sp>
                <p:nvSpPr>
                  <p:cNvPr id="17" name="Freeform 16"/>
                  <p:cNvSpPr>
                    <a:spLocks/>
                  </p:cNvSpPr>
                  <p:nvPr/>
                </p:nvSpPr>
                <p:spPr bwMode="auto">
                  <a:xfrm>
                    <a:off x="2451777" y="3764452"/>
                    <a:ext cx="204385" cy="108904"/>
                  </a:xfrm>
                  <a:custGeom>
                    <a:avLst/>
                    <a:gdLst>
                      <a:gd name="T0" fmla="*/ 71 w 71"/>
                      <a:gd name="T1" fmla="*/ 12 h 47"/>
                      <a:gd name="T2" fmla="*/ 6 w 71"/>
                      <a:gd name="T3" fmla="*/ 47 h 47"/>
                      <a:gd name="T4" fmla="*/ 0 w 71"/>
                      <a:gd name="T5" fmla="*/ 36 h 47"/>
                      <a:gd name="T6" fmla="*/ 59 w 71"/>
                      <a:gd name="T7" fmla="*/ 0 h 47"/>
                      <a:gd name="T8" fmla="*/ 71 w 71"/>
                      <a:gd name="T9" fmla="*/ 12 h 47"/>
                      <a:gd name="T10" fmla="*/ 0 60000 65536"/>
                      <a:gd name="T11" fmla="*/ 0 60000 65536"/>
                      <a:gd name="T12" fmla="*/ 0 60000 65536"/>
                      <a:gd name="T13" fmla="*/ 0 60000 65536"/>
                      <a:gd name="T14" fmla="*/ 0 60000 65536"/>
                      <a:gd name="T15" fmla="*/ 0 w 71"/>
                      <a:gd name="T16" fmla="*/ 0 h 47"/>
                      <a:gd name="T17" fmla="*/ 71 w 71"/>
                      <a:gd name="T18" fmla="*/ 47 h 47"/>
                    </a:gdLst>
                    <a:ahLst/>
                    <a:cxnLst>
                      <a:cxn ang="T10">
                        <a:pos x="T0" y="T1"/>
                      </a:cxn>
                      <a:cxn ang="T11">
                        <a:pos x="T2" y="T3"/>
                      </a:cxn>
                      <a:cxn ang="T12">
                        <a:pos x="T4" y="T5"/>
                      </a:cxn>
                      <a:cxn ang="T13">
                        <a:pos x="T6" y="T7"/>
                      </a:cxn>
                      <a:cxn ang="T14">
                        <a:pos x="T8" y="T9"/>
                      </a:cxn>
                    </a:cxnLst>
                    <a:rect l="T15" t="T16" r="T17" b="T18"/>
                    <a:pathLst>
                      <a:path w="71" h="47">
                        <a:moveTo>
                          <a:pt x="71" y="12"/>
                        </a:moveTo>
                        <a:lnTo>
                          <a:pt x="6" y="47"/>
                        </a:lnTo>
                        <a:lnTo>
                          <a:pt x="0" y="36"/>
                        </a:lnTo>
                        <a:lnTo>
                          <a:pt x="59" y="0"/>
                        </a:lnTo>
                        <a:lnTo>
                          <a:pt x="71" y="12"/>
                        </a:lnTo>
                        <a:close/>
                      </a:path>
                    </a:pathLst>
                  </a:custGeom>
                  <a:solidFill>
                    <a:srgbClr val="FFFFFF"/>
                  </a:solidFill>
                  <a:ln w="0">
                    <a:solidFill>
                      <a:srgbClr val="FFFFFF"/>
                    </a:solidFill>
                    <a:round/>
                    <a:headEnd/>
                    <a:tailEnd/>
                  </a:ln>
                </p:spPr>
                <p:txBody>
                  <a:bodyPr/>
                  <a:lstStyle/>
                  <a:p>
                    <a:endParaRPr lang="en-US"/>
                  </a:p>
                </p:txBody>
              </p:sp>
              <p:sp>
                <p:nvSpPr>
                  <p:cNvPr id="18" name="Freeform 17"/>
                  <p:cNvSpPr>
                    <a:spLocks/>
                  </p:cNvSpPr>
                  <p:nvPr/>
                </p:nvSpPr>
                <p:spPr bwMode="auto">
                  <a:xfrm>
                    <a:off x="2339509" y="3840917"/>
                    <a:ext cx="146812" cy="127441"/>
                  </a:xfrm>
                  <a:custGeom>
                    <a:avLst/>
                    <a:gdLst>
                      <a:gd name="T0" fmla="*/ 37 w 51"/>
                      <a:gd name="T1" fmla="*/ 53 h 55"/>
                      <a:gd name="T2" fmla="*/ 46 w 51"/>
                      <a:gd name="T3" fmla="*/ 44 h 55"/>
                      <a:gd name="T4" fmla="*/ 51 w 51"/>
                      <a:gd name="T5" fmla="*/ 31 h 55"/>
                      <a:gd name="T6" fmla="*/ 48 w 51"/>
                      <a:gd name="T7" fmla="*/ 17 h 55"/>
                      <a:gd name="T8" fmla="*/ 39 w 51"/>
                      <a:gd name="T9" fmla="*/ 5 h 55"/>
                      <a:gd name="T10" fmla="*/ 27 w 51"/>
                      <a:gd name="T11" fmla="*/ 0 h 55"/>
                      <a:gd name="T12" fmla="*/ 13 w 51"/>
                      <a:gd name="T13" fmla="*/ 3 h 55"/>
                      <a:gd name="T14" fmla="*/ 3 w 51"/>
                      <a:gd name="T15" fmla="*/ 11 h 55"/>
                      <a:gd name="T16" fmla="*/ 0 w 51"/>
                      <a:gd name="T17" fmla="*/ 23 h 55"/>
                      <a:gd name="T18" fmla="*/ 1 w 51"/>
                      <a:gd name="T19" fmla="*/ 38 h 55"/>
                      <a:gd name="T20" fmla="*/ 10 w 51"/>
                      <a:gd name="T21" fmla="*/ 49 h 55"/>
                      <a:gd name="T22" fmla="*/ 24 w 51"/>
                      <a:gd name="T23" fmla="*/ 55 h 55"/>
                      <a:gd name="T24" fmla="*/ 37 w 51"/>
                      <a:gd name="T25" fmla="*/ 53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7" y="53"/>
                        </a:moveTo>
                        <a:lnTo>
                          <a:pt x="46" y="44"/>
                        </a:lnTo>
                        <a:lnTo>
                          <a:pt x="51" y="31"/>
                        </a:lnTo>
                        <a:lnTo>
                          <a:pt x="48" y="17"/>
                        </a:lnTo>
                        <a:lnTo>
                          <a:pt x="39" y="5"/>
                        </a:lnTo>
                        <a:lnTo>
                          <a:pt x="27" y="0"/>
                        </a:lnTo>
                        <a:lnTo>
                          <a:pt x="13" y="3"/>
                        </a:lnTo>
                        <a:lnTo>
                          <a:pt x="3" y="11"/>
                        </a:lnTo>
                        <a:lnTo>
                          <a:pt x="0" y="23"/>
                        </a:lnTo>
                        <a:lnTo>
                          <a:pt x="1" y="38"/>
                        </a:lnTo>
                        <a:lnTo>
                          <a:pt x="10" y="49"/>
                        </a:lnTo>
                        <a:lnTo>
                          <a:pt x="24" y="55"/>
                        </a:lnTo>
                        <a:lnTo>
                          <a:pt x="37" y="53"/>
                        </a:lnTo>
                        <a:close/>
                      </a:path>
                    </a:pathLst>
                  </a:custGeom>
                  <a:solidFill>
                    <a:srgbClr val="0000FF"/>
                  </a:solidFill>
                  <a:ln w="0">
                    <a:solidFill>
                      <a:srgbClr val="0000FF"/>
                    </a:solidFill>
                    <a:round/>
                    <a:headEnd/>
                    <a:tailEnd/>
                  </a:ln>
                </p:spPr>
                <p:txBody>
                  <a:bodyPr/>
                  <a:lstStyle/>
                  <a:p>
                    <a:endParaRPr lang="en-US"/>
                  </a:p>
                </p:txBody>
              </p:sp>
              <p:sp>
                <p:nvSpPr>
                  <p:cNvPr id="19" name="Freeform 18"/>
                  <p:cNvSpPr>
                    <a:spLocks/>
                  </p:cNvSpPr>
                  <p:nvPr/>
                </p:nvSpPr>
                <p:spPr bwMode="auto">
                  <a:xfrm>
                    <a:off x="2339509" y="3840917"/>
                    <a:ext cx="146812" cy="127441"/>
                  </a:xfrm>
                  <a:custGeom>
                    <a:avLst/>
                    <a:gdLst>
                      <a:gd name="T0" fmla="*/ 37 w 51"/>
                      <a:gd name="T1" fmla="*/ 53 h 55"/>
                      <a:gd name="T2" fmla="*/ 46 w 51"/>
                      <a:gd name="T3" fmla="*/ 44 h 55"/>
                      <a:gd name="T4" fmla="*/ 51 w 51"/>
                      <a:gd name="T5" fmla="*/ 31 h 55"/>
                      <a:gd name="T6" fmla="*/ 48 w 51"/>
                      <a:gd name="T7" fmla="*/ 17 h 55"/>
                      <a:gd name="T8" fmla="*/ 39 w 51"/>
                      <a:gd name="T9" fmla="*/ 5 h 55"/>
                      <a:gd name="T10" fmla="*/ 27 w 51"/>
                      <a:gd name="T11" fmla="*/ 0 h 55"/>
                      <a:gd name="T12" fmla="*/ 13 w 51"/>
                      <a:gd name="T13" fmla="*/ 3 h 55"/>
                      <a:gd name="T14" fmla="*/ 3 w 51"/>
                      <a:gd name="T15" fmla="*/ 11 h 55"/>
                      <a:gd name="T16" fmla="*/ 0 w 51"/>
                      <a:gd name="T17" fmla="*/ 23 h 55"/>
                      <a:gd name="T18" fmla="*/ 1 w 51"/>
                      <a:gd name="T19" fmla="*/ 38 h 55"/>
                      <a:gd name="T20" fmla="*/ 10 w 51"/>
                      <a:gd name="T21" fmla="*/ 49 h 55"/>
                      <a:gd name="T22" fmla="*/ 24 w 51"/>
                      <a:gd name="T23" fmla="*/ 55 h 55"/>
                      <a:gd name="T24" fmla="*/ 37 w 51"/>
                      <a:gd name="T25" fmla="*/ 53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7" y="53"/>
                        </a:moveTo>
                        <a:lnTo>
                          <a:pt x="46" y="44"/>
                        </a:lnTo>
                        <a:lnTo>
                          <a:pt x="51" y="31"/>
                        </a:lnTo>
                        <a:lnTo>
                          <a:pt x="48" y="17"/>
                        </a:lnTo>
                        <a:lnTo>
                          <a:pt x="39" y="5"/>
                        </a:lnTo>
                        <a:lnTo>
                          <a:pt x="27" y="0"/>
                        </a:lnTo>
                        <a:lnTo>
                          <a:pt x="13" y="3"/>
                        </a:lnTo>
                        <a:lnTo>
                          <a:pt x="3" y="11"/>
                        </a:lnTo>
                        <a:lnTo>
                          <a:pt x="0" y="23"/>
                        </a:lnTo>
                        <a:lnTo>
                          <a:pt x="1" y="38"/>
                        </a:lnTo>
                        <a:lnTo>
                          <a:pt x="10" y="49"/>
                        </a:lnTo>
                        <a:lnTo>
                          <a:pt x="24" y="55"/>
                        </a:lnTo>
                        <a:lnTo>
                          <a:pt x="37" y="53"/>
                        </a:lnTo>
                      </a:path>
                    </a:pathLst>
                  </a:custGeom>
                  <a:noFill/>
                  <a:ln w="9525">
                    <a:solidFill>
                      <a:srgbClr val="000000"/>
                    </a:solidFill>
                    <a:round/>
                    <a:headEnd/>
                    <a:tailEnd/>
                  </a:ln>
                </p:spPr>
                <p:txBody>
                  <a:bodyPr/>
                  <a:lstStyle/>
                  <a:p>
                    <a:endParaRPr lang="en-US"/>
                  </a:p>
                </p:txBody>
              </p:sp>
              <p:sp>
                <p:nvSpPr>
                  <p:cNvPr id="20" name="Line 21"/>
                  <p:cNvSpPr>
                    <a:spLocks noChangeShapeType="1"/>
                  </p:cNvSpPr>
                  <p:nvPr/>
                </p:nvSpPr>
                <p:spPr bwMode="auto">
                  <a:xfrm>
                    <a:off x="4262459" y="3192125"/>
                    <a:ext cx="460587" cy="180735"/>
                  </a:xfrm>
                  <a:prstGeom prst="line">
                    <a:avLst/>
                  </a:prstGeom>
                  <a:noFill/>
                  <a:ln w="19050">
                    <a:solidFill>
                      <a:srgbClr val="FF0000"/>
                    </a:solidFill>
                    <a:round/>
                    <a:headEnd/>
                    <a:tailEnd/>
                  </a:ln>
                </p:spPr>
                <p:txBody>
                  <a:bodyPr/>
                  <a:lstStyle/>
                  <a:p>
                    <a:endParaRPr lang="en-US"/>
                  </a:p>
                </p:txBody>
              </p:sp>
              <p:sp>
                <p:nvSpPr>
                  <p:cNvPr id="21" name="Freeform 20"/>
                  <p:cNvSpPr>
                    <a:spLocks/>
                  </p:cNvSpPr>
                  <p:nvPr/>
                </p:nvSpPr>
                <p:spPr bwMode="auto">
                  <a:xfrm>
                    <a:off x="3085084" y="2800532"/>
                    <a:ext cx="1589024" cy="804039"/>
                  </a:xfrm>
                  <a:custGeom>
                    <a:avLst/>
                    <a:gdLst>
                      <a:gd name="T0" fmla="*/ 0 w 552"/>
                      <a:gd name="T1" fmla="*/ 304 h 347"/>
                      <a:gd name="T2" fmla="*/ 520 w 552"/>
                      <a:gd name="T3" fmla="*/ 0 h 347"/>
                      <a:gd name="T4" fmla="*/ 521 w 552"/>
                      <a:gd name="T5" fmla="*/ 0 h 347"/>
                      <a:gd name="T6" fmla="*/ 526 w 552"/>
                      <a:gd name="T7" fmla="*/ 0 h 347"/>
                      <a:gd name="T8" fmla="*/ 531 w 552"/>
                      <a:gd name="T9" fmla="*/ 0 h 347"/>
                      <a:gd name="T10" fmla="*/ 539 w 552"/>
                      <a:gd name="T11" fmla="*/ 3 h 347"/>
                      <a:gd name="T12" fmla="*/ 545 w 552"/>
                      <a:gd name="T13" fmla="*/ 8 h 347"/>
                      <a:gd name="T14" fmla="*/ 549 w 552"/>
                      <a:gd name="T15" fmla="*/ 15 h 347"/>
                      <a:gd name="T16" fmla="*/ 552 w 552"/>
                      <a:gd name="T17" fmla="*/ 27 h 347"/>
                      <a:gd name="T18" fmla="*/ 552 w 552"/>
                      <a:gd name="T19" fmla="*/ 44 h 347"/>
                      <a:gd name="T20" fmla="*/ 33 w 552"/>
                      <a:gd name="T21" fmla="*/ 347 h 347"/>
                      <a:gd name="T22" fmla="*/ 0 w 552"/>
                      <a:gd name="T23" fmla="*/ 304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2"/>
                      <a:gd name="T37" fmla="*/ 0 h 347"/>
                      <a:gd name="T38" fmla="*/ 552 w 552"/>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2" h="347">
                        <a:moveTo>
                          <a:pt x="0" y="304"/>
                        </a:moveTo>
                        <a:lnTo>
                          <a:pt x="520" y="0"/>
                        </a:lnTo>
                        <a:lnTo>
                          <a:pt x="521" y="0"/>
                        </a:lnTo>
                        <a:lnTo>
                          <a:pt x="526" y="0"/>
                        </a:lnTo>
                        <a:lnTo>
                          <a:pt x="531" y="0"/>
                        </a:lnTo>
                        <a:lnTo>
                          <a:pt x="539" y="3"/>
                        </a:lnTo>
                        <a:lnTo>
                          <a:pt x="545" y="8"/>
                        </a:lnTo>
                        <a:lnTo>
                          <a:pt x="549" y="15"/>
                        </a:lnTo>
                        <a:lnTo>
                          <a:pt x="552" y="27"/>
                        </a:lnTo>
                        <a:lnTo>
                          <a:pt x="552" y="44"/>
                        </a:lnTo>
                        <a:lnTo>
                          <a:pt x="33" y="347"/>
                        </a:lnTo>
                        <a:lnTo>
                          <a:pt x="0" y="304"/>
                        </a:lnTo>
                        <a:close/>
                      </a:path>
                    </a:pathLst>
                  </a:custGeom>
                  <a:solidFill>
                    <a:srgbClr val="FF0000"/>
                  </a:solidFill>
                  <a:ln w="0">
                    <a:solidFill>
                      <a:srgbClr val="FF0000"/>
                    </a:solidFill>
                    <a:round/>
                    <a:headEnd/>
                    <a:tailEnd/>
                  </a:ln>
                </p:spPr>
                <p:txBody>
                  <a:bodyPr/>
                  <a:lstStyle/>
                  <a:p>
                    <a:endParaRPr lang="en-US"/>
                  </a:p>
                </p:txBody>
              </p:sp>
              <p:sp>
                <p:nvSpPr>
                  <p:cNvPr id="22" name="Freeform 21"/>
                  <p:cNvSpPr>
                    <a:spLocks/>
                  </p:cNvSpPr>
                  <p:nvPr/>
                </p:nvSpPr>
                <p:spPr bwMode="auto">
                  <a:xfrm>
                    <a:off x="3085084" y="2800532"/>
                    <a:ext cx="1589024" cy="804039"/>
                  </a:xfrm>
                  <a:custGeom>
                    <a:avLst/>
                    <a:gdLst>
                      <a:gd name="T0" fmla="*/ 0 w 552"/>
                      <a:gd name="T1" fmla="*/ 304 h 347"/>
                      <a:gd name="T2" fmla="*/ 520 w 552"/>
                      <a:gd name="T3" fmla="*/ 0 h 347"/>
                      <a:gd name="T4" fmla="*/ 521 w 552"/>
                      <a:gd name="T5" fmla="*/ 0 h 347"/>
                      <a:gd name="T6" fmla="*/ 526 w 552"/>
                      <a:gd name="T7" fmla="*/ 0 h 347"/>
                      <a:gd name="T8" fmla="*/ 531 w 552"/>
                      <a:gd name="T9" fmla="*/ 0 h 347"/>
                      <a:gd name="T10" fmla="*/ 539 w 552"/>
                      <a:gd name="T11" fmla="*/ 3 h 347"/>
                      <a:gd name="T12" fmla="*/ 545 w 552"/>
                      <a:gd name="T13" fmla="*/ 8 h 347"/>
                      <a:gd name="T14" fmla="*/ 549 w 552"/>
                      <a:gd name="T15" fmla="*/ 15 h 347"/>
                      <a:gd name="T16" fmla="*/ 552 w 552"/>
                      <a:gd name="T17" fmla="*/ 27 h 347"/>
                      <a:gd name="T18" fmla="*/ 552 w 552"/>
                      <a:gd name="T19" fmla="*/ 44 h 347"/>
                      <a:gd name="T20" fmla="*/ 33 w 552"/>
                      <a:gd name="T21" fmla="*/ 347 h 347"/>
                      <a:gd name="T22" fmla="*/ 0 w 552"/>
                      <a:gd name="T23" fmla="*/ 304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2"/>
                      <a:gd name="T37" fmla="*/ 0 h 347"/>
                      <a:gd name="T38" fmla="*/ 552 w 552"/>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2" h="347">
                        <a:moveTo>
                          <a:pt x="0" y="304"/>
                        </a:moveTo>
                        <a:lnTo>
                          <a:pt x="520" y="0"/>
                        </a:lnTo>
                        <a:lnTo>
                          <a:pt x="521" y="0"/>
                        </a:lnTo>
                        <a:lnTo>
                          <a:pt x="526" y="0"/>
                        </a:lnTo>
                        <a:lnTo>
                          <a:pt x="531" y="0"/>
                        </a:lnTo>
                        <a:lnTo>
                          <a:pt x="539" y="3"/>
                        </a:lnTo>
                        <a:lnTo>
                          <a:pt x="545" y="8"/>
                        </a:lnTo>
                        <a:lnTo>
                          <a:pt x="549" y="15"/>
                        </a:lnTo>
                        <a:lnTo>
                          <a:pt x="552" y="27"/>
                        </a:lnTo>
                        <a:lnTo>
                          <a:pt x="552" y="44"/>
                        </a:lnTo>
                        <a:lnTo>
                          <a:pt x="33" y="347"/>
                        </a:lnTo>
                        <a:lnTo>
                          <a:pt x="0" y="304"/>
                        </a:lnTo>
                      </a:path>
                    </a:pathLst>
                  </a:custGeom>
                  <a:noFill/>
                  <a:ln w="9525">
                    <a:solidFill>
                      <a:srgbClr val="000000"/>
                    </a:solidFill>
                    <a:round/>
                    <a:headEnd/>
                    <a:tailEnd/>
                  </a:ln>
                </p:spPr>
                <p:txBody>
                  <a:bodyPr/>
                  <a:lstStyle/>
                  <a:p>
                    <a:endParaRPr lang="en-US"/>
                  </a:p>
                </p:txBody>
              </p:sp>
              <p:sp>
                <p:nvSpPr>
                  <p:cNvPr id="23" name="Line 24"/>
                  <p:cNvSpPr>
                    <a:spLocks noChangeShapeType="1"/>
                  </p:cNvSpPr>
                  <p:nvPr/>
                </p:nvSpPr>
                <p:spPr bwMode="auto">
                  <a:xfrm flipH="1">
                    <a:off x="3102356" y="3634694"/>
                    <a:ext cx="31665" cy="13903"/>
                  </a:xfrm>
                  <a:prstGeom prst="line">
                    <a:avLst/>
                  </a:prstGeom>
                  <a:noFill/>
                  <a:ln w="9525">
                    <a:solidFill>
                      <a:srgbClr val="FF0000"/>
                    </a:solidFill>
                    <a:round/>
                    <a:headEnd/>
                    <a:tailEnd/>
                  </a:ln>
                </p:spPr>
                <p:txBody>
                  <a:bodyPr/>
                  <a:lstStyle/>
                  <a:p>
                    <a:endParaRPr lang="en-US"/>
                  </a:p>
                </p:txBody>
              </p:sp>
              <p:sp>
                <p:nvSpPr>
                  <p:cNvPr id="24" name="Line 25"/>
                  <p:cNvSpPr>
                    <a:spLocks noChangeShapeType="1"/>
                  </p:cNvSpPr>
                  <p:nvPr/>
                </p:nvSpPr>
                <p:spPr bwMode="auto">
                  <a:xfrm flipH="1">
                    <a:off x="3047661" y="3662499"/>
                    <a:ext cx="28787" cy="13903"/>
                  </a:xfrm>
                  <a:prstGeom prst="line">
                    <a:avLst/>
                  </a:prstGeom>
                  <a:noFill/>
                  <a:ln w="9525">
                    <a:solidFill>
                      <a:srgbClr val="FF0000"/>
                    </a:solidFill>
                    <a:round/>
                    <a:headEnd/>
                    <a:tailEnd/>
                  </a:ln>
                </p:spPr>
                <p:txBody>
                  <a:bodyPr/>
                  <a:lstStyle/>
                  <a:p>
                    <a:endParaRPr lang="en-US"/>
                  </a:p>
                </p:txBody>
              </p:sp>
              <p:sp>
                <p:nvSpPr>
                  <p:cNvPr id="25" name="Freeform 24"/>
                  <p:cNvSpPr>
                    <a:spLocks/>
                  </p:cNvSpPr>
                  <p:nvPr/>
                </p:nvSpPr>
                <p:spPr bwMode="auto">
                  <a:xfrm>
                    <a:off x="3010239" y="3690304"/>
                    <a:ext cx="11515" cy="18537"/>
                  </a:xfrm>
                  <a:custGeom>
                    <a:avLst/>
                    <a:gdLst>
                      <a:gd name="T0" fmla="*/ 4 w 4"/>
                      <a:gd name="T1" fmla="*/ 0 h 8"/>
                      <a:gd name="T2" fmla="*/ 0 w 4"/>
                      <a:gd name="T3" fmla="*/ 5 h 8"/>
                      <a:gd name="T4" fmla="*/ 3 w 4"/>
                      <a:gd name="T5" fmla="*/ 8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0"/>
                        </a:moveTo>
                        <a:lnTo>
                          <a:pt x="0" y="5"/>
                        </a:lnTo>
                        <a:lnTo>
                          <a:pt x="3" y="8"/>
                        </a:lnTo>
                      </a:path>
                    </a:pathLst>
                  </a:custGeom>
                  <a:noFill/>
                  <a:ln w="9525">
                    <a:solidFill>
                      <a:srgbClr val="FF0000"/>
                    </a:solidFill>
                    <a:round/>
                    <a:headEnd/>
                    <a:tailEnd/>
                  </a:ln>
                </p:spPr>
                <p:txBody>
                  <a:bodyPr/>
                  <a:lstStyle/>
                  <a:p>
                    <a:endParaRPr lang="en-US"/>
                  </a:p>
                </p:txBody>
              </p:sp>
              <p:sp>
                <p:nvSpPr>
                  <p:cNvPr id="26" name="Line 27"/>
                  <p:cNvSpPr>
                    <a:spLocks noChangeShapeType="1"/>
                  </p:cNvSpPr>
                  <p:nvPr/>
                </p:nvSpPr>
                <p:spPr bwMode="auto">
                  <a:xfrm>
                    <a:off x="3044783" y="3725061"/>
                    <a:ext cx="23029" cy="20854"/>
                  </a:xfrm>
                  <a:prstGeom prst="line">
                    <a:avLst/>
                  </a:prstGeom>
                  <a:noFill/>
                  <a:ln w="9525">
                    <a:solidFill>
                      <a:srgbClr val="FF0000"/>
                    </a:solidFill>
                    <a:round/>
                    <a:headEnd/>
                    <a:tailEnd/>
                  </a:ln>
                </p:spPr>
                <p:txBody>
                  <a:bodyPr/>
                  <a:lstStyle/>
                  <a:p>
                    <a:endParaRPr lang="en-US"/>
                  </a:p>
                </p:txBody>
              </p:sp>
              <p:sp>
                <p:nvSpPr>
                  <p:cNvPr id="27" name="Line 28"/>
                  <p:cNvSpPr>
                    <a:spLocks noChangeShapeType="1"/>
                  </p:cNvSpPr>
                  <p:nvPr/>
                </p:nvSpPr>
                <p:spPr bwMode="auto">
                  <a:xfrm flipV="1">
                    <a:off x="3093720" y="3725061"/>
                    <a:ext cx="31665" cy="13903"/>
                  </a:xfrm>
                  <a:prstGeom prst="line">
                    <a:avLst/>
                  </a:prstGeom>
                  <a:noFill/>
                  <a:ln w="9525">
                    <a:solidFill>
                      <a:srgbClr val="FF0000"/>
                    </a:solidFill>
                    <a:round/>
                    <a:headEnd/>
                    <a:tailEnd/>
                  </a:ln>
                </p:spPr>
                <p:txBody>
                  <a:bodyPr/>
                  <a:lstStyle/>
                  <a:p>
                    <a:endParaRPr lang="en-US"/>
                  </a:p>
                </p:txBody>
              </p:sp>
              <p:sp>
                <p:nvSpPr>
                  <p:cNvPr id="28" name="Line 29"/>
                  <p:cNvSpPr>
                    <a:spLocks noChangeShapeType="1"/>
                  </p:cNvSpPr>
                  <p:nvPr/>
                </p:nvSpPr>
                <p:spPr bwMode="auto">
                  <a:xfrm flipV="1">
                    <a:off x="3151293" y="3701890"/>
                    <a:ext cx="28787" cy="13903"/>
                  </a:xfrm>
                  <a:prstGeom prst="line">
                    <a:avLst/>
                  </a:prstGeom>
                  <a:noFill/>
                  <a:ln w="9525">
                    <a:solidFill>
                      <a:srgbClr val="FF0000"/>
                    </a:solidFill>
                    <a:round/>
                    <a:headEnd/>
                    <a:tailEnd/>
                  </a:ln>
                </p:spPr>
                <p:txBody>
                  <a:bodyPr/>
                  <a:lstStyle/>
                  <a:p>
                    <a:endParaRPr lang="en-US"/>
                  </a:p>
                </p:txBody>
              </p:sp>
              <p:sp>
                <p:nvSpPr>
                  <p:cNvPr id="29" name="Line 30"/>
                  <p:cNvSpPr>
                    <a:spLocks noChangeShapeType="1"/>
                  </p:cNvSpPr>
                  <p:nvPr/>
                </p:nvSpPr>
                <p:spPr bwMode="auto">
                  <a:xfrm flipV="1">
                    <a:off x="3205988" y="3674085"/>
                    <a:ext cx="31665" cy="13903"/>
                  </a:xfrm>
                  <a:prstGeom prst="line">
                    <a:avLst/>
                  </a:prstGeom>
                  <a:noFill/>
                  <a:ln w="9525">
                    <a:solidFill>
                      <a:srgbClr val="FF0000"/>
                    </a:solidFill>
                    <a:round/>
                    <a:headEnd/>
                    <a:tailEnd/>
                  </a:ln>
                </p:spPr>
                <p:txBody>
                  <a:bodyPr/>
                  <a:lstStyle/>
                  <a:p>
                    <a:endParaRPr lang="en-US"/>
                  </a:p>
                </p:txBody>
              </p:sp>
              <p:sp>
                <p:nvSpPr>
                  <p:cNvPr id="30" name="Line 31"/>
                  <p:cNvSpPr>
                    <a:spLocks noChangeShapeType="1"/>
                  </p:cNvSpPr>
                  <p:nvPr/>
                </p:nvSpPr>
                <p:spPr bwMode="auto">
                  <a:xfrm flipV="1">
                    <a:off x="3266440" y="3646279"/>
                    <a:ext cx="25908" cy="13903"/>
                  </a:xfrm>
                  <a:prstGeom prst="line">
                    <a:avLst/>
                  </a:prstGeom>
                  <a:noFill/>
                  <a:ln w="9525">
                    <a:solidFill>
                      <a:srgbClr val="FF0000"/>
                    </a:solidFill>
                    <a:round/>
                    <a:headEnd/>
                    <a:tailEnd/>
                  </a:ln>
                </p:spPr>
                <p:txBody>
                  <a:bodyPr/>
                  <a:lstStyle/>
                  <a:p>
                    <a:endParaRPr lang="en-US"/>
                  </a:p>
                </p:txBody>
              </p:sp>
              <p:sp>
                <p:nvSpPr>
                  <p:cNvPr id="31" name="Line 32"/>
                  <p:cNvSpPr>
                    <a:spLocks noChangeShapeType="1"/>
                  </p:cNvSpPr>
                  <p:nvPr/>
                </p:nvSpPr>
                <p:spPr bwMode="auto">
                  <a:xfrm flipV="1">
                    <a:off x="3321135" y="3618474"/>
                    <a:ext cx="31665" cy="13903"/>
                  </a:xfrm>
                  <a:prstGeom prst="line">
                    <a:avLst/>
                  </a:prstGeom>
                  <a:noFill/>
                  <a:ln w="9525">
                    <a:solidFill>
                      <a:srgbClr val="FF0000"/>
                    </a:solidFill>
                    <a:round/>
                    <a:headEnd/>
                    <a:tailEnd/>
                  </a:ln>
                </p:spPr>
                <p:txBody>
                  <a:bodyPr/>
                  <a:lstStyle/>
                  <a:p>
                    <a:endParaRPr lang="en-US"/>
                  </a:p>
                </p:txBody>
              </p:sp>
              <p:sp>
                <p:nvSpPr>
                  <p:cNvPr id="32" name="Line 33"/>
                  <p:cNvSpPr>
                    <a:spLocks noChangeShapeType="1"/>
                  </p:cNvSpPr>
                  <p:nvPr/>
                </p:nvSpPr>
                <p:spPr bwMode="auto">
                  <a:xfrm flipV="1">
                    <a:off x="3378708" y="3592986"/>
                    <a:ext cx="28787" cy="13903"/>
                  </a:xfrm>
                  <a:prstGeom prst="line">
                    <a:avLst/>
                  </a:prstGeom>
                  <a:noFill/>
                  <a:ln w="9525">
                    <a:solidFill>
                      <a:srgbClr val="FF0000"/>
                    </a:solidFill>
                    <a:round/>
                    <a:headEnd/>
                    <a:tailEnd/>
                  </a:ln>
                </p:spPr>
                <p:txBody>
                  <a:bodyPr/>
                  <a:lstStyle/>
                  <a:p>
                    <a:endParaRPr lang="en-US"/>
                  </a:p>
                </p:txBody>
              </p:sp>
              <p:sp>
                <p:nvSpPr>
                  <p:cNvPr id="33" name="Line 34"/>
                  <p:cNvSpPr>
                    <a:spLocks noChangeShapeType="1"/>
                  </p:cNvSpPr>
                  <p:nvPr/>
                </p:nvSpPr>
                <p:spPr bwMode="auto">
                  <a:xfrm flipV="1">
                    <a:off x="3439160" y="3567497"/>
                    <a:ext cx="25908" cy="11586"/>
                  </a:xfrm>
                  <a:prstGeom prst="line">
                    <a:avLst/>
                  </a:prstGeom>
                  <a:noFill/>
                  <a:ln w="9525">
                    <a:solidFill>
                      <a:srgbClr val="FF0000"/>
                    </a:solidFill>
                    <a:round/>
                    <a:headEnd/>
                    <a:tailEnd/>
                  </a:ln>
                </p:spPr>
                <p:txBody>
                  <a:bodyPr/>
                  <a:lstStyle/>
                  <a:p>
                    <a:endParaRPr lang="en-US"/>
                  </a:p>
                </p:txBody>
              </p:sp>
              <p:sp>
                <p:nvSpPr>
                  <p:cNvPr id="34" name="Line 35"/>
                  <p:cNvSpPr>
                    <a:spLocks noChangeShapeType="1"/>
                  </p:cNvSpPr>
                  <p:nvPr/>
                </p:nvSpPr>
                <p:spPr bwMode="auto">
                  <a:xfrm flipV="1">
                    <a:off x="3493855" y="3539692"/>
                    <a:ext cx="25908" cy="13903"/>
                  </a:xfrm>
                  <a:prstGeom prst="line">
                    <a:avLst/>
                  </a:prstGeom>
                  <a:noFill/>
                  <a:ln w="9525">
                    <a:solidFill>
                      <a:srgbClr val="FF0000"/>
                    </a:solidFill>
                    <a:round/>
                    <a:headEnd/>
                    <a:tailEnd/>
                  </a:ln>
                </p:spPr>
                <p:txBody>
                  <a:bodyPr/>
                  <a:lstStyle/>
                  <a:p>
                    <a:endParaRPr lang="en-US"/>
                  </a:p>
                </p:txBody>
              </p:sp>
              <p:sp>
                <p:nvSpPr>
                  <p:cNvPr id="35" name="Line 36"/>
                  <p:cNvSpPr>
                    <a:spLocks noChangeShapeType="1"/>
                  </p:cNvSpPr>
                  <p:nvPr/>
                </p:nvSpPr>
                <p:spPr bwMode="auto">
                  <a:xfrm flipV="1">
                    <a:off x="3551428" y="3514204"/>
                    <a:ext cx="28787" cy="11586"/>
                  </a:xfrm>
                  <a:prstGeom prst="line">
                    <a:avLst/>
                  </a:prstGeom>
                  <a:noFill/>
                  <a:ln w="9525">
                    <a:solidFill>
                      <a:srgbClr val="FF0000"/>
                    </a:solidFill>
                    <a:round/>
                    <a:headEnd/>
                    <a:tailEnd/>
                  </a:ln>
                </p:spPr>
                <p:txBody>
                  <a:bodyPr/>
                  <a:lstStyle/>
                  <a:p>
                    <a:endParaRPr lang="en-US"/>
                  </a:p>
                </p:txBody>
              </p:sp>
              <p:sp>
                <p:nvSpPr>
                  <p:cNvPr id="36" name="Line 37"/>
                  <p:cNvSpPr>
                    <a:spLocks noChangeShapeType="1"/>
                  </p:cNvSpPr>
                  <p:nvPr/>
                </p:nvSpPr>
                <p:spPr bwMode="auto">
                  <a:xfrm flipV="1">
                    <a:off x="3606123" y="3486398"/>
                    <a:ext cx="28787" cy="13903"/>
                  </a:xfrm>
                  <a:prstGeom prst="line">
                    <a:avLst/>
                  </a:prstGeom>
                  <a:noFill/>
                  <a:ln w="9525">
                    <a:solidFill>
                      <a:srgbClr val="FF0000"/>
                    </a:solidFill>
                    <a:round/>
                    <a:headEnd/>
                    <a:tailEnd/>
                  </a:ln>
                </p:spPr>
                <p:txBody>
                  <a:bodyPr/>
                  <a:lstStyle/>
                  <a:p>
                    <a:endParaRPr lang="en-US"/>
                  </a:p>
                </p:txBody>
              </p:sp>
              <p:sp>
                <p:nvSpPr>
                  <p:cNvPr id="37" name="Line 38"/>
                  <p:cNvSpPr>
                    <a:spLocks noChangeShapeType="1"/>
                  </p:cNvSpPr>
                  <p:nvPr/>
                </p:nvSpPr>
                <p:spPr bwMode="auto">
                  <a:xfrm flipV="1">
                    <a:off x="3666575" y="3458593"/>
                    <a:ext cx="25908" cy="13903"/>
                  </a:xfrm>
                  <a:prstGeom prst="line">
                    <a:avLst/>
                  </a:prstGeom>
                  <a:noFill/>
                  <a:ln w="9525">
                    <a:solidFill>
                      <a:srgbClr val="FF0000"/>
                    </a:solidFill>
                    <a:round/>
                    <a:headEnd/>
                    <a:tailEnd/>
                  </a:ln>
                </p:spPr>
                <p:txBody>
                  <a:bodyPr/>
                  <a:lstStyle/>
                  <a:p>
                    <a:endParaRPr lang="en-US"/>
                  </a:p>
                </p:txBody>
              </p:sp>
              <p:sp>
                <p:nvSpPr>
                  <p:cNvPr id="38" name="Line 39"/>
                  <p:cNvSpPr>
                    <a:spLocks noChangeShapeType="1"/>
                  </p:cNvSpPr>
                  <p:nvPr/>
                </p:nvSpPr>
                <p:spPr bwMode="auto">
                  <a:xfrm flipV="1">
                    <a:off x="3721269" y="3430787"/>
                    <a:ext cx="31665" cy="13903"/>
                  </a:xfrm>
                  <a:prstGeom prst="line">
                    <a:avLst/>
                  </a:prstGeom>
                  <a:noFill/>
                  <a:ln w="9525">
                    <a:solidFill>
                      <a:srgbClr val="FF0000"/>
                    </a:solidFill>
                    <a:round/>
                    <a:headEnd/>
                    <a:tailEnd/>
                  </a:ln>
                </p:spPr>
                <p:txBody>
                  <a:bodyPr/>
                  <a:lstStyle/>
                  <a:p>
                    <a:endParaRPr lang="en-US"/>
                  </a:p>
                </p:txBody>
              </p:sp>
              <p:sp>
                <p:nvSpPr>
                  <p:cNvPr id="39" name="Line 40"/>
                  <p:cNvSpPr>
                    <a:spLocks noChangeShapeType="1"/>
                  </p:cNvSpPr>
                  <p:nvPr/>
                </p:nvSpPr>
                <p:spPr bwMode="auto">
                  <a:xfrm flipV="1">
                    <a:off x="3778843" y="3407616"/>
                    <a:ext cx="28787" cy="13903"/>
                  </a:xfrm>
                  <a:prstGeom prst="line">
                    <a:avLst/>
                  </a:prstGeom>
                  <a:noFill/>
                  <a:ln w="9525">
                    <a:solidFill>
                      <a:srgbClr val="FF0000"/>
                    </a:solidFill>
                    <a:round/>
                    <a:headEnd/>
                    <a:tailEnd/>
                  </a:ln>
                </p:spPr>
                <p:txBody>
                  <a:bodyPr/>
                  <a:lstStyle/>
                  <a:p>
                    <a:endParaRPr lang="en-US"/>
                  </a:p>
                </p:txBody>
              </p:sp>
              <p:sp>
                <p:nvSpPr>
                  <p:cNvPr id="40" name="Line 41"/>
                  <p:cNvSpPr>
                    <a:spLocks noChangeShapeType="1"/>
                  </p:cNvSpPr>
                  <p:nvPr/>
                </p:nvSpPr>
                <p:spPr bwMode="auto">
                  <a:xfrm flipV="1">
                    <a:off x="3833537" y="3379811"/>
                    <a:ext cx="28787" cy="13903"/>
                  </a:xfrm>
                  <a:prstGeom prst="line">
                    <a:avLst/>
                  </a:prstGeom>
                  <a:noFill/>
                  <a:ln w="9525">
                    <a:solidFill>
                      <a:srgbClr val="FF0000"/>
                    </a:solidFill>
                    <a:round/>
                    <a:headEnd/>
                    <a:tailEnd/>
                  </a:ln>
                </p:spPr>
                <p:txBody>
                  <a:bodyPr/>
                  <a:lstStyle/>
                  <a:p>
                    <a:endParaRPr lang="en-US"/>
                  </a:p>
                </p:txBody>
              </p:sp>
              <p:sp>
                <p:nvSpPr>
                  <p:cNvPr id="41" name="Line 42"/>
                  <p:cNvSpPr>
                    <a:spLocks noChangeShapeType="1"/>
                  </p:cNvSpPr>
                  <p:nvPr/>
                </p:nvSpPr>
                <p:spPr bwMode="auto">
                  <a:xfrm flipV="1">
                    <a:off x="3893989" y="3352006"/>
                    <a:ext cx="25908" cy="13903"/>
                  </a:xfrm>
                  <a:prstGeom prst="line">
                    <a:avLst/>
                  </a:prstGeom>
                  <a:noFill/>
                  <a:ln w="9525">
                    <a:solidFill>
                      <a:srgbClr val="FF0000"/>
                    </a:solidFill>
                    <a:round/>
                    <a:headEnd/>
                    <a:tailEnd/>
                  </a:ln>
                </p:spPr>
                <p:txBody>
                  <a:bodyPr/>
                  <a:lstStyle/>
                  <a:p>
                    <a:endParaRPr lang="en-US"/>
                  </a:p>
                </p:txBody>
              </p:sp>
              <p:sp>
                <p:nvSpPr>
                  <p:cNvPr id="42" name="Line 43"/>
                  <p:cNvSpPr>
                    <a:spLocks noChangeShapeType="1"/>
                  </p:cNvSpPr>
                  <p:nvPr/>
                </p:nvSpPr>
                <p:spPr bwMode="auto">
                  <a:xfrm flipV="1">
                    <a:off x="3948684" y="3324200"/>
                    <a:ext cx="31665" cy="13903"/>
                  </a:xfrm>
                  <a:prstGeom prst="line">
                    <a:avLst/>
                  </a:prstGeom>
                  <a:noFill/>
                  <a:ln w="9525">
                    <a:solidFill>
                      <a:srgbClr val="FF0000"/>
                    </a:solidFill>
                    <a:round/>
                    <a:headEnd/>
                    <a:tailEnd/>
                  </a:ln>
                </p:spPr>
                <p:txBody>
                  <a:bodyPr/>
                  <a:lstStyle/>
                  <a:p>
                    <a:endParaRPr lang="en-US"/>
                  </a:p>
                </p:txBody>
              </p:sp>
              <p:sp>
                <p:nvSpPr>
                  <p:cNvPr id="43" name="Line 44"/>
                  <p:cNvSpPr>
                    <a:spLocks noChangeShapeType="1"/>
                  </p:cNvSpPr>
                  <p:nvPr/>
                </p:nvSpPr>
                <p:spPr bwMode="auto">
                  <a:xfrm flipV="1">
                    <a:off x="4006257" y="3301029"/>
                    <a:ext cx="28787" cy="11586"/>
                  </a:xfrm>
                  <a:prstGeom prst="line">
                    <a:avLst/>
                  </a:prstGeom>
                  <a:noFill/>
                  <a:ln w="9525">
                    <a:solidFill>
                      <a:srgbClr val="FF0000"/>
                    </a:solidFill>
                    <a:round/>
                    <a:headEnd/>
                    <a:tailEnd/>
                  </a:ln>
                </p:spPr>
                <p:txBody>
                  <a:bodyPr/>
                  <a:lstStyle/>
                  <a:p>
                    <a:endParaRPr lang="en-US"/>
                  </a:p>
                </p:txBody>
              </p:sp>
              <p:sp>
                <p:nvSpPr>
                  <p:cNvPr id="44" name="Line 45"/>
                  <p:cNvSpPr>
                    <a:spLocks noChangeShapeType="1"/>
                  </p:cNvSpPr>
                  <p:nvPr/>
                </p:nvSpPr>
                <p:spPr bwMode="auto">
                  <a:xfrm flipV="1">
                    <a:off x="4066709" y="3273224"/>
                    <a:ext cx="23029" cy="13903"/>
                  </a:xfrm>
                  <a:prstGeom prst="line">
                    <a:avLst/>
                  </a:prstGeom>
                  <a:noFill/>
                  <a:ln w="9525">
                    <a:solidFill>
                      <a:srgbClr val="FF0000"/>
                    </a:solidFill>
                    <a:round/>
                    <a:headEnd/>
                    <a:tailEnd/>
                  </a:ln>
                </p:spPr>
                <p:txBody>
                  <a:bodyPr/>
                  <a:lstStyle/>
                  <a:p>
                    <a:endParaRPr lang="en-US"/>
                  </a:p>
                </p:txBody>
              </p:sp>
              <p:sp>
                <p:nvSpPr>
                  <p:cNvPr id="45" name="Line 46"/>
                  <p:cNvSpPr>
                    <a:spLocks noChangeShapeType="1"/>
                  </p:cNvSpPr>
                  <p:nvPr/>
                </p:nvSpPr>
                <p:spPr bwMode="auto">
                  <a:xfrm flipV="1">
                    <a:off x="4121404" y="3245418"/>
                    <a:ext cx="25908" cy="13903"/>
                  </a:xfrm>
                  <a:prstGeom prst="line">
                    <a:avLst/>
                  </a:prstGeom>
                  <a:noFill/>
                  <a:ln w="9525">
                    <a:solidFill>
                      <a:srgbClr val="FF0000"/>
                    </a:solidFill>
                    <a:round/>
                    <a:headEnd/>
                    <a:tailEnd/>
                  </a:ln>
                </p:spPr>
                <p:txBody>
                  <a:bodyPr/>
                  <a:lstStyle/>
                  <a:p>
                    <a:endParaRPr lang="en-US"/>
                  </a:p>
                </p:txBody>
              </p:sp>
              <p:sp>
                <p:nvSpPr>
                  <p:cNvPr id="46" name="Line 47"/>
                  <p:cNvSpPr>
                    <a:spLocks noChangeShapeType="1"/>
                  </p:cNvSpPr>
                  <p:nvPr/>
                </p:nvSpPr>
                <p:spPr bwMode="auto">
                  <a:xfrm>
                    <a:off x="4176099" y="3231516"/>
                    <a:ext cx="2879" cy="2317"/>
                  </a:xfrm>
                  <a:prstGeom prst="line">
                    <a:avLst/>
                  </a:prstGeom>
                  <a:noFill/>
                  <a:ln w="9525">
                    <a:solidFill>
                      <a:srgbClr val="FF0000"/>
                    </a:solidFill>
                    <a:round/>
                    <a:headEnd/>
                    <a:tailEnd/>
                  </a:ln>
                </p:spPr>
                <p:txBody>
                  <a:bodyPr/>
                  <a:lstStyle/>
                  <a:p>
                    <a:endParaRPr lang="en-US"/>
                  </a:p>
                </p:txBody>
              </p:sp>
              <p:sp>
                <p:nvSpPr>
                  <p:cNvPr id="47" name="Line 48"/>
                  <p:cNvSpPr>
                    <a:spLocks noChangeShapeType="1"/>
                  </p:cNvSpPr>
                  <p:nvPr/>
                </p:nvSpPr>
                <p:spPr bwMode="auto">
                  <a:xfrm flipV="1">
                    <a:off x="4311396" y="3157368"/>
                    <a:ext cx="28787" cy="11586"/>
                  </a:xfrm>
                  <a:prstGeom prst="line">
                    <a:avLst/>
                  </a:prstGeom>
                  <a:noFill/>
                  <a:ln w="9525">
                    <a:solidFill>
                      <a:srgbClr val="FF0000"/>
                    </a:solidFill>
                    <a:round/>
                    <a:headEnd/>
                    <a:tailEnd/>
                  </a:ln>
                </p:spPr>
                <p:txBody>
                  <a:bodyPr/>
                  <a:lstStyle/>
                  <a:p>
                    <a:endParaRPr lang="en-US"/>
                  </a:p>
                </p:txBody>
              </p:sp>
              <p:sp>
                <p:nvSpPr>
                  <p:cNvPr id="48" name="Line 49"/>
                  <p:cNvSpPr>
                    <a:spLocks noChangeShapeType="1"/>
                  </p:cNvSpPr>
                  <p:nvPr/>
                </p:nvSpPr>
                <p:spPr bwMode="auto">
                  <a:xfrm flipV="1">
                    <a:off x="4366091" y="3129562"/>
                    <a:ext cx="28787" cy="13903"/>
                  </a:xfrm>
                  <a:prstGeom prst="line">
                    <a:avLst/>
                  </a:prstGeom>
                  <a:noFill/>
                  <a:ln w="9525">
                    <a:solidFill>
                      <a:srgbClr val="FF0000"/>
                    </a:solidFill>
                    <a:round/>
                    <a:headEnd/>
                    <a:tailEnd/>
                  </a:ln>
                </p:spPr>
                <p:txBody>
                  <a:bodyPr/>
                  <a:lstStyle/>
                  <a:p>
                    <a:endParaRPr lang="en-US"/>
                  </a:p>
                </p:txBody>
              </p:sp>
              <p:sp>
                <p:nvSpPr>
                  <p:cNvPr id="49" name="Line 50"/>
                  <p:cNvSpPr>
                    <a:spLocks noChangeShapeType="1"/>
                  </p:cNvSpPr>
                  <p:nvPr/>
                </p:nvSpPr>
                <p:spPr bwMode="auto">
                  <a:xfrm flipV="1">
                    <a:off x="4426543" y="3101757"/>
                    <a:ext cx="25908" cy="13903"/>
                  </a:xfrm>
                  <a:prstGeom prst="line">
                    <a:avLst/>
                  </a:prstGeom>
                  <a:noFill/>
                  <a:ln w="9525">
                    <a:solidFill>
                      <a:srgbClr val="FF0000"/>
                    </a:solidFill>
                    <a:round/>
                    <a:headEnd/>
                    <a:tailEnd/>
                  </a:ln>
                </p:spPr>
                <p:txBody>
                  <a:bodyPr/>
                  <a:lstStyle/>
                  <a:p>
                    <a:endParaRPr lang="en-US"/>
                  </a:p>
                </p:txBody>
              </p:sp>
              <p:sp>
                <p:nvSpPr>
                  <p:cNvPr id="50" name="Line 51"/>
                  <p:cNvSpPr>
                    <a:spLocks noChangeShapeType="1"/>
                  </p:cNvSpPr>
                  <p:nvPr/>
                </p:nvSpPr>
                <p:spPr bwMode="auto">
                  <a:xfrm flipV="1">
                    <a:off x="4481237" y="3073952"/>
                    <a:ext cx="31665" cy="13903"/>
                  </a:xfrm>
                  <a:prstGeom prst="line">
                    <a:avLst/>
                  </a:prstGeom>
                  <a:noFill/>
                  <a:ln w="9525">
                    <a:solidFill>
                      <a:srgbClr val="FF0000"/>
                    </a:solidFill>
                    <a:round/>
                    <a:headEnd/>
                    <a:tailEnd/>
                  </a:ln>
                </p:spPr>
                <p:txBody>
                  <a:bodyPr/>
                  <a:lstStyle/>
                  <a:p>
                    <a:endParaRPr lang="en-US"/>
                  </a:p>
                </p:txBody>
              </p:sp>
              <p:sp>
                <p:nvSpPr>
                  <p:cNvPr id="51" name="Line 52"/>
                  <p:cNvSpPr>
                    <a:spLocks noChangeShapeType="1"/>
                  </p:cNvSpPr>
                  <p:nvPr/>
                </p:nvSpPr>
                <p:spPr bwMode="auto">
                  <a:xfrm flipV="1">
                    <a:off x="4538811" y="3050781"/>
                    <a:ext cx="28787" cy="9268"/>
                  </a:xfrm>
                  <a:prstGeom prst="line">
                    <a:avLst/>
                  </a:prstGeom>
                  <a:noFill/>
                  <a:ln w="9525">
                    <a:solidFill>
                      <a:srgbClr val="FF0000"/>
                    </a:solidFill>
                    <a:round/>
                    <a:headEnd/>
                    <a:tailEnd/>
                  </a:ln>
                </p:spPr>
                <p:txBody>
                  <a:bodyPr/>
                  <a:lstStyle/>
                  <a:p>
                    <a:endParaRPr lang="en-US"/>
                  </a:p>
                </p:txBody>
              </p:sp>
              <p:sp>
                <p:nvSpPr>
                  <p:cNvPr id="52" name="Line 53"/>
                  <p:cNvSpPr>
                    <a:spLocks noChangeShapeType="1"/>
                  </p:cNvSpPr>
                  <p:nvPr/>
                </p:nvSpPr>
                <p:spPr bwMode="auto">
                  <a:xfrm flipV="1">
                    <a:off x="4599263" y="3022975"/>
                    <a:ext cx="23029" cy="13903"/>
                  </a:xfrm>
                  <a:prstGeom prst="line">
                    <a:avLst/>
                  </a:prstGeom>
                  <a:noFill/>
                  <a:ln w="9525">
                    <a:solidFill>
                      <a:srgbClr val="FF0000"/>
                    </a:solidFill>
                    <a:round/>
                    <a:headEnd/>
                    <a:tailEnd/>
                  </a:ln>
                </p:spPr>
                <p:txBody>
                  <a:bodyPr/>
                  <a:lstStyle/>
                  <a:p>
                    <a:endParaRPr lang="en-US"/>
                  </a:p>
                </p:txBody>
              </p:sp>
              <p:sp>
                <p:nvSpPr>
                  <p:cNvPr id="53" name="Line 54"/>
                  <p:cNvSpPr>
                    <a:spLocks noChangeShapeType="1"/>
                  </p:cNvSpPr>
                  <p:nvPr/>
                </p:nvSpPr>
                <p:spPr bwMode="auto">
                  <a:xfrm flipV="1">
                    <a:off x="4653957" y="2995170"/>
                    <a:ext cx="25908" cy="13903"/>
                  </a:xfrm>
                  <a:prstGeom prst="line">
                    <a:avLst/>
                  </a:prstGeom>
                  <a:noFill/>
                  <a:ln w="9525">
                    <a:solidFill>
                      <a:srgbClr val="FF0000"/>
                    </a:solidFill>
                    <a:round/>
                    <a:headEnd/>
                    <a:tailEnd/>
                  </a:ln>
                </p:spPr>
                <p:txBody>
                  <a:bodyPr/>
                  <a:lstStyle/>
                  <a:p>
                    <a:endParaRPr lang="en-US"/>
                  </a:p>
                </p:txBody>
              </p:sp>
              <p:sp>
                <p:nvSpPr>
                  <p:cNvPr id="54" name="Line 55"/>
                  <p:cNvSpPr>
                    <a:spLocks noChangeShapeType="1"/>
                  </p:cNvSpPr>
                  <p:nvPr/>
                </p:nvSpPr>
                <p:spPr bwMode="auto">
                  <a:xfrm flipV="1">
                    <a:off x="4708652" y="2967364"/>
                    <a:ext cx="31665" cy="13903"/>
                  </a:xfrm>
                  <a:prstGeom prst="line">
                    <a:avLst/>
                  </a:prstGeom>
                  <a:noFill/>
                  <a:ln w="9525">
                    <a:solidFill>
                      <a:srgbClr val="FF0000"/>
                    </a:solidFill>
                    <a:round/>
                    <a:headEnd/>
                    <a:tailEnd/>
                  </a:ln>
                </p:spPr>
                <p:txBody>
                  <a:bodyPr/>
                  <a:lstStyle/>
                  <a:p>
                    <a:endParaRPr lang="en-US"/>
                  </a:p>
                </p:txBody>
              </p:sp>
              <p:sp>
                <p:nvSpPr>
                  <p:cNvPr id="55" name="Line 56"/>
                  <p:cNvSpPr>
                    <a:spLocks noChangeShapeType="1"/>
                  </p:cNvSpPr>
                  <p:nvPr/>
                </p:nvSpPr>
                <p:spPr bwMode="auto">
                  <a:xfrm flipV="1">
                    <a:off x="4766225" y="2944193"/>
                    <a:ext cx="28787" cy="13903"/>
                  </a:xfrm>
                  <a:prstGeom prst="line">
                    <a:avLst/>
                  </a:prstGeom>
                  <a:noFill/>
                  <a:ln w="9525">
                    <a:solidFill>
                      <a:srgbClr val="FF0000"/>
                    </a:solidFill>
                    <a:round/>
                    <a:headEnd/>
                    <a:tailEnd/>
                  </a:ln>
                </p:spPr>
                <p:txBody>
                  <a:bodyPr/>
                  <a:lstStyle/>
                  <a:p>
                    <a:endParaRPr lang="en-US"/>
                  </a:p>
                </p:txBody>
              </p:sp>
              <p:sp>
                <p:nvSpPr>
                  <p:cNvPr id="56" name="Line 57"/>
                  <p:cNvSpPr>
                    <a:spLocks noChangeShapeType="1"/>
                  </p:cNvSpPr>
                  <p:nvPr/>
                </p:nvSpPr>
                <p:spPr bwMode="auto">
                  <a:xfrm flipV="1">
                    <a:off x="4826677" y="2916388"/>
                    <a:ext cx="25908" cy="13903"/>
                  </a:xfrm>
                  <a:prstGeom prst="line">
                    <a:avLst/>
                  </a:prstGeom>
                  <a:noFill/>
                  <a:ln w="9525">
                    <a:solidFill>
                      <a:srgbClr val="FF0000"/>
                    </a:solidFill>
                    <a:round/>
                    <a:headEnd/>
                    <a:tailEnd/>
                  </a:ln>
                </p:spPr>
                <p:txBody>
                  <a:bodyPr/>
                  <a:lstStyle/>
                  <a:p>
                    <a:endParaRPr lang="en-US"/>
                  </a:p>
                </p:txBody>
              </p:sp>
              <p:sp>
                <p:nvSpPr>
                  <p:cNvPr id="57" name="Line 58"/>
                  <p:cNvSpPr>
                    <a:spLocks noChangeShapeType="1"/>
                  </p:cNvSpPr>
                  <p:nvPr/>
                </p:nvSpPr>
                <p:spPr bwMode="auto">
                  <a:xfrm flipV="1">
                    <a:off x="4881372" y="2888582"/>
                    <a:ext cx="28787" cy="13903"/>
                  </a:xfrm>
                  <a:prstGeom prst="line">
                    <a:avLst/>
                  </a:prstGeom>
                  <a:noFill/>
                  <a:ln w="9525">
                    <a:solidFill>
                      <a:srgbClr val="FF0000"/>
                    </a:solidFill>
                    <a:round/>
                    <a:headEnd/>
                    <a:tailEnd/>
                  </a:ln>
                </p:spPr>
                <p:txBody>
                  <a:bodyPr/>
                  <a:lstStyle/>
                  <a:p>
                    <a:endParaRPr lang="en-US"/>
                  </a:p>
                </p:txBody>
              </p:sp>
              <p:sp>
                <p:nvSpPr>
                  <p:cNvPr id="58" name="Line 59"/>
                  <p:cNvSpPr>
                    <a:spLocks noChangeShapeType="1"/>
                  </p:cNvSpPr>
                  <p:nvPr/>
                </p:nvSpPr>
                <p:spPr bwMode="auto">
                  <a:xfrm flipV="1">
                    <a:off x="4936067" y="2863094"/>
                    <a:ext cx="31665" cy="11586"/>
                  </a:xfrm>
                  <a:prstGeom prst="line">
                    <a:avLst/>
                  </a:prstGeom>
                  <a:noFill/>
                  <a:ln w="9525">
                    <a:solidFill>
                      <a:srgbClr val="FF0000"/>
                    </a:solidFill>
                    <a:round/>
                    <a:headEnd/>
                    <a:tailEnd/>
                  </a:ln>
                </p:spPr>
                <p:txBody>
                  <a:bodyPr/>
                  <a:lstStyle/>
                  <a:p>
                    <a:endParaRPr lang="en-US"/>
                  </a:p>
                </p:txBody>
              </p:sp>
              <p:sp>
                <p:nvSpPr>
                  <p:cNvPr id="59" name="Line 60"/>
                  <p:cNvSpPr>
                    <a:spLocks noChangeShapeType="1"/>
                  </p:cNvSpPr>
                  <p:nvPr/>
                </p:nvSpPr>
                <p:spPr bwMode="auto">
                  <a:xfrm flipV="1">
                    <a:off x="4993640" y="2835289"/>
                    <a:ext cx="28787" cy="13903"/>
                  </a:xfrm>
                  <a:prstGeom prst="line">
                    <a:avLst/>
                  </a:prstGeom>
                  <a:noFill/>
                  <a:ln w="9525">
                    <a:solidFill>
                      <a:srgbClr val="FF0000"/>
                    </a:solidFill>
                    <a:round/>
                    <a:headEnd/>
                    <a:tailEnd/>
                  </a:ln>
                </p:spPr>
                <p:txBody>
                  <a:bodyPr/>
                  <a:lstStyle/>
                  <a:p>
                    <a:endParaRPr lang="en-US"/>
                  </a:p>
                </p:txBody>
              </p:sp>
              <p:sp>
                <p:nvSpPr>
                  <p:cNvPr id="60" name="Line 61"/>
                  <p:cNvSpPr>
                    <a:spLocks noChangeShapeType="1"/>
                  </p:cNvSpPr>
                  <p:nvPr/>
                </p:nvSpPr>
                <p:spPr bwMode="auto">
                  <a:xfrm flipV="1">
                    <a:off x="5054092" y="2807483"/>
                    <a:ext cx="25908" cy="13903"/>
                  </a:xfrm>
                  <a:prstGeom prst="line">
                    <a:avLst/>
                  </a:prstGeom>
                  <a:noFill/>
                  <a:ln w="9525">
                    <a:solidFill>
                      <a:srgbClr val="FF0000"/>
                    </a:solidFill>
                    <a:round/>
                    <a:headEnd/>
                    <a:tailEnd/>
                  </a:ln>
                </p:spPr>
                <p:txBody>
                  <a:bodyPr/>
                  <a:lstStyle/>
                  <a:p>
                    <a:endParaRPr lang="en-US"/>
                  </a:p>
                </p:txBody>
              </p:sp>
              <p:sp>
                <p:nvSpPr>
                  <p:cNvPr id="61" name="Line 62"/>
                  <p:cNvSpPr>
                    <a:spLocks noChangeShapeType="1"/>
                  </p:cNvSpPr>
                  <p:nvPr/>
                </p:nvSpPr>
                <p:spPr bwMode="auto">
                  <a:xfrm flipV="1">
                    <a:off x="5108787" y="2779678"/>
                    <a:ext cx="28787" cy="13903"/>
                  </a:xfrm>
                  <a:prstGeom prst="line">
                    <a:avLst/>
                  </a:prstGeom>
                  <a:noFill/>
                  <a:ln w="9525">
                    <a:solidFill>
                      <a:srgbClr val="FF0000"/>
                    </a:solidFill>
                    <a:round/>
                    <a:headEnd/>
                    <a:tailEnd/>
                  </a:ln>
                </p:spPr>
                <p:txBody>
                  <a:bodyPr/>
                  <a:lstStyle/>
                  <a:p>
                    <a:endParaRPr lang="en-US"/>
                  </a:p>
                </p:txBody>
              </p:sp>
              <p:sp>
                <p:nvSpPr>
                  <p:cNvPr id="62" name="Line 63"/>
                  <p:cNvSpPr>
                    <a:spLocks noChangeShapeType="1"/>
                  </p:cNvSpPr>
                  <p:nvPr/>
                </p:nvSpPr>
                <p:spPr bwMode="auto">
                  <a:xfrm flipV="1">
                    <a:off x="5163481" y="2756507"/>
                    <a:ext cx="31665" cy="9268"/>
                  </a:xfrm>
                  <a:prstGeom prst="line">
                    <a:avLst/>
                  </a:prstGeom>
                  <a:noFill/>
                  <a:ln w="9525">
                    <a:solidFill>
                      <a:srgbClr val="FF0000"/>
                    </a:solidFill>
                    <a:round/>
                    <a:headEnd/>
                    <a:tailEnd/>
                  </a:ln>
                </p:spPr>
                <p:txBody>
                  <a:bodyPr/>
                  <a:lstStyle/>
                  <a:p>
                    <a:endParaRPr lang="en-US"/>
                  </a:p>
                </p:txBody>
              </p:sp>
              <p:sp>
                <p:nvSpPr>
                  <p:cNvPr id="63" name="Line 64"/>
                  <p:cNvSpPr>
                    <a:spLocks noChangeShapeType="1"/>
                  </p:cNvSpPr>
                  <p:nvPr/>
                </p:nvSpPr>
                <p:spPr bwMode="auto">
                  <a:xfrm flipV="1">
                    <a:off x="5223933" y="2728701"/>
                    <a:ext cx="25908" cy="13903"/>
                  </a:xfrm>
                  <a:prstGeom prst="line">
                    <a:avLst/>
                  </a:prstGeom>
                  <a:noFill/>
                  <a:ln w="9525">
                    <a:solidFill>
                      <a:srgbClr val="FF0000"/>
                    </a:solidFill>
                    <a:round/>
                    <a:headEnd/>
                    <a:tailEnd/>
                  </a:ln>
                </p:spPr>
                <p:txBody>
                  <a:bodyPr/>
                  <a:lstStyle/>
                  <a:p>
                    <a:endParaRPr lang="en-US"/>
                  </a:p>
                </p:txBody>
              </p:sp>
              <p:sp>
                <p:nvSpPr>
                  <p:cNvPr id="64" name="Line 65"/>
                  <p:cNvSpPr>
                    <a:spLocks noChangeShapeType="1"/>
                  </p:cNvSpPr>
                  <p:nvPr/>
                </p:nvSpPr>
                <p:spPr bwMode="auto">
                  <a:xfrm flipV="1">
                    <a:off x="5281507" y="2700896"/>
                    <a:ext cx="25908" cy="13903"/>
                  </a:xfrm>
                  <a:prstGeom prst="line">
                    <a:avLst/>
                  </a:prstGeom>
                  <a:noFill/>
                  <a:ln w="9525">
                    <a:solidFill>
                      <a:srgbClr val="FF0000"/>
                    </a:solidFill>
                    <a:round/>
                    <a:headEnd/>
                    <a:tailEnd/>
                  </a:ln>
                </p:spPr>
                <p:txBody>
                  <a:bodyPr/>
                  <a:lstStyle/>
                  <a:p>
                    <a:endParaRPr lang="en-US"/>
                  </a:p>
                </p:txBody>
              </p:sp>
              <p:sp>
                <p:nvSpPr>
                  <p:cNvPr id="65" name="Freeform 64"/>
                  <p:cNvSpPr>
                    <a:spLocks/>
                  </p:cNvSpPr>
                  <p:nvPr/>
                </p:nvSpPr>
                <p:spPr bwMode="auto">
                  <a:xfrm>
                    <a:off x="5327565" y="2673091"/>
                    <a:ext cx="17272" cy="13903"/>
                  </a:xfrm>
                  <a:custGeom>
                    <a:avLst/>
                    <a:gdLst>
                      <a:gd name="T0" fmla="*/ 3 w 6"/>
                      <a:gd name="T1" fmla="*/ 6 h 6"/>
                      <a:gd name="T2" fmla="*/ 6 w 6"/>
                      <a:gd name="T3" fmla="*/ 5 h 6"/>
                      <a:gd name="T4" fmla="*/ 0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3" y="6"/>
                        </a:moveTo>
                        <a:lnTo>
                          <a:pt x="6" y="5"/>
                        </a:lnTo>
                        <a:lnTo>
                          <a:pt x="0" y="0"/>
                        </a:lnTo>
                      </a:path>
                    </a:pathLst>
                  </a:custGeom>
                  <a:noFill/>
                  <a:ln w="9525">
                    <a:solidFill>
                      <a:srgbClr val="FF0000"/>
                    </a:solidFill>
                    <a:round/>
                    <a:headEnd/>
                    <a:tailEnd/>
                  </a:ln>
                </p:spPr>
                <p:txBody>
                  <a:bodyPr/>
                  <a:lstStyle/>
                  <a:p>
                    <a:endParaRPr lang="en-US"/>
                  </a:p>
                </p:txBody>
              </p:sp>
              <p:sp>
                <p:nvSpPr>
                  <p:cNvPr id="66" name="Line 67"/>
                  <p:cNvSpPr>
                    <a:spLocks noChangeShapeType="1"/>
                  </p:cNvSpPr>
                  <p:nvPr/>
                </p:nvSpPr>
                <p:spPr bwMode="auto">
                  <a:xfrm flipH="1" flipV="1">
                    <a:off x="5275749" y="2638334"/>
                    <a:ext cx="25908" cy="18537"/>
                  </a:xfrm>
                  <a:prstGeom prst="line">
                    <a:avLst/>
                  </a:prstGeom>
                  <a:noFill/>
                  <a:ln w="9525">
                    <a:solidFill>
                      <a:srgbClr val="FF0000"/>
                    </a:solidFill>
                    <a:round/>
                    <a:headEnd/>
                    <a:tailEnd/>
                  </a:ln>
                </p:spPr>
                <p:txBody>
                  <a:bodyPr/>
                  <a:lstStyle/>
                  <a:p>
                    <a:endParaRPr lang="en-US"/>
                  </a:p>
                </p:txBody>
              </p:sp>
              <p:sp>
                <p:nvSpPr>
                  <p:cNvPr id="67" name="Line 68"/>
                  <p:cNvSpPr>
                    <a:spLocks noChangeShapeType="1"/>
                  </p:cNvSpPr>
                  <p:nvPr/>
                </p:nvSpPr>
                <p:spPr bwMode="auto">
                  <a:xfrm flipH="1">
                    <a:off x="5221055" y="2629066"/>
                    <a:ext cx="28787" cy="13903"/>
                  </a:xfrm>
                  <a:prstGeom prst="line">
                    <a:avLst/>
                  </a:prstGeom>
                  <a:noFill/>
                  <a:ln w="9525">
                    <a:solidFill>
                      <a:srgbClr val="FF0000"/>
                    </a:solidFill>
                    <a:round/>
                    <a:headEnd/>
                    <a:tailEnd/>
                  </a:ln>
                </p:spPr>
                <p:txBody>
                  <a:bodyPr/>
                  <a:lstStyle/>
                  <a:p>
                    <a:endParaRPr lang="en-US"/>
                  </a:p>
                </p:txBody>
              </p:sp>
              <p:sp>
                <p:nvSpPr>
                  <p:cNvPr id="68" name="Line 69"/>
                  <p:cNvSpPr>
                    <a:spLocks noChangeShapeType="1"/>
                  </p:cNvSpPr>
                  <p:nvPr/>
                </p:nvSpPr>
                <p:spPr bwMode="auto">
                  <a:xfrm flipH="1">
                    <a:off x="5163481" y="2656871"/>
                    <a:ext cx="25908" cy="13903"/>
                  </a:xfrm>
                  <a:prstGeom prst="line">
                    <a:avLst/>
                  </a:prstGeom>
                  <a:noFill/>
                  <a:ln w="9525">
                    <a:solidFill>
                      <a:srgbClr val="FF0000"/>
                    </a:solidFill>
                    <a:round/>
                    <a:headEnd/>
                    <a:tailEnd/>
                  </a:ln>
                </p:spPr>
                <p:txBody>
                  <a:bodyPr/>
                  <a:lstStyle/>
                  <a:p>
                    <a:endParaRPr lang="en-US"/>
                  </a:p>
                </p:txBody>
              </p:sp>
              <p:sp>
                <p:nvSpPr>
                  <p:cNvPr id="69" name="Line 70"/>
                  <p:cNvSpPr>
                    <a:spLocks noChangeShapeType="1"/>
                  </p:cNvSpPr>
                  <p:nvPr/>
                </p:nvSpPr>
                <p:spPr bwMode="auto">
                  <a:xfrm flipV="1">
                    <a:off x="6810079" y="3171271"/>
                    <a:ext cx="25908" cy="11586"/>
                  </a:xfrm>
                  <a:prstGeom prst="line">
                    <a:avLst/>
                  </a:prstGeom>
                  <a:noFill/>
                  <a:ln w="9525">
                    <a:solidFill>
                      <a:srgbClr val="FF0000"/>
                    </a:solidFill>
                    <a:round/>
                    <a:headEnd/>
                    <a:tailEnd/>
                  </a:ln>
                </p:spPr>
                <p:txBody>
                  <a:bodyPr/>
                  <a:lstStyle/>
                  <a:p>
                    <a:endParaRPr lang="en-US"/>
                  </a:p>
                </p:txBody>
              </p:sp>
              <p:sp>
                <p:nvSpPr>
                  <p:cNvPr id="70" name="Line 71"/>
                  <p:cNvSpPr>
                    <a:spLocks noChangeShapeType="1"/>
                  </p:cNvSpPr>
                  <p:nvPr/>
                </p:nvSpPr>
                <p:spPr bwMode="auto">
                  <a:xfrm flipH="1" flipV="1">
                    <a:off x="6792807" y="3141148"/>
                    <a:ext cx="25908" cy="16220"/>
                  </a:xfrm>
                  <a:prstGeom prst="line">
                    <a:avLst/>
                  </a:prstGeom>
                  <a:noFill/>
                  <a:ln w="9525">
                    <a:solidFill>
                      <a:srgbClr val="FF0000"/>
                    </a:solidFill>
                    <a:round/>
                    <a:headEnd/>
                    <a:tailEnd/>
                  </a:ln>
                </p:spPr>
                <p:txBody>
                  <a:bodyPr/>
                  <a:lstStyle/>
                  <a:p>
                    <a:endParaRPr lang="en-US"/>
                  </a:p>
                </p:txBody>
              </p:sp>
              <p:sp>
                <p:nvSpPr>
                  <p:cNvPr id="71" name="Line 72"/>
                  <p:cNvSpPr>
                    <a:spLocks noChangeShapeType="1"/>
                  </p:cNvSpPr>
                  <p:nvPr/>
                </p:nvSpPr>
                <p:spPr bwMode="auto">
                  <a:xfrm flipH="1">
                    <a:off x="6732355" y="3129562"/>
                    <a:ext cx="28787" cy="13903"/>
                  </a:xfrm>
                  <a:prstGeom prst="line">
                    <a:avLst/>
                  </a:prstGeom>
                  <a:noFill/>
                  <a:ln w="9525">
                    <a:solidFill>
                      <a:srgbClr val="FF0000"/>
                    </a:solidFill>
                    <a:round/>
                    <a:headEnd/>
                    <a:tailEnd/>
                  </a:ln>
                </p:spPr>
                <p:txBody>
                  <a:bodyPr/>
                  <a:lstStyle/>
                  <a:p>
                    <a:endParaRPr lang="en-US"/>
                  </a:p>
                </p:txBody>
              </p:sp>
              <p:sp>
                <p:nvSpPr>
                  <p:cNvPr id="72" name="Line 73"/>
                  <p:cNvSpPr>
                    <a:spLocks noChangeShapeType="1"/>
                  </p:cNvSpPr>
                  <p:nvPr/>
                </p:nvSpPr>
                <p:spPr bwMode="auto">
                  <a:xfrm flipH="1">
                    <a:off x="6677660" y="3155051"/>
                    <a:ext cx="28787" cy="13903"/>
                  </a:xfrm>
                  <a:prstGeom prst="line">
                    <a:avLst/>
                  </a:prstGeom>
                  <a:noFill/>
                  <a:ln w="9525">
                    <a:solidFill>
                      <a:srgbClr val="FF0000"/>
                    </a:solidFill>
                    <a:round/>
                    <a:headEnd/>
                    <a:tailEnd/>
                  </a:ln>
                </p:spPr>
                <p:txBody>
                  <a:bodyPr/>
                  <a:lstStyle/>
                  <a:p>
                    <a:endParaRPr lang="en-US"/>
                  </a:p>
                </p:txBody>
              </p:sp>
              <p:sp>
                <p:nvSpPr>
                  <p:cNvPr id="73" name="Line 74"/>
                  <p:cNvSpPr>
                    <a:spLocks noChangeShapeType="1"/>
                  </p:cNvSpPr>
                  <p:nvPr/>
                </p:nvSpPr>
                <p:spPr bwMode="auto">
                  <a:xfrm flipH="1">
                    <a:off x="6620087" y="3182856"/>
                    <a:ext cx="31665" cy="13903"/>
                  </a:xfrm>
                  <a:prstGeom prst="line">
                    <a:avLst/>
                  </a:prstGeom>
                  <a:noFill/>
                  <a:ln w="9525">
                    <a:solidFill>
                      <a:srgbClr val="FF0000"/>
                    </a:solidFill>
                    <a:round/>
                    <a:headEnd/>
                    <a:tailEnd/>
                  </a:ln>
                </p:spPr>
                <p:txBody>
                  <a:bodyPr/>
                  <a:lstStyle/>
                  <a:p>
                    <a:endParaRPr lang="en-US"/>
                  </a:p>
                </p:txBody>
              </p:sp>
              <p:sp>
                <p:nvSpPr>
                  <p:cNvPr id="74" name="Line 75"/>
                  <p:cNvSpPr>
                    <a:spLocks noChangeShapeType="1"/>
                  </p:cNvSpPr>
                  <p:nvPr/>
                </p:nvSpPr>
                <p:spPr bwMode="auto">
                  <a:xfrm flipH="1">
                    <a:off x="6565392" y="3210662"/>
                    <a:ext cx="25908" cy="13903"/>
                  </a:xfrm>
                  <a:prstGeom prst="line">
                    <a:avLst/>
                  </a:prstGeom>
                  <a:noFill/>
                  <a:ln w="9525">
                    <a:solidFill>
                      <a:srgbClr val="FF0000"/>
                    </a:solidFill>
                    <a:round/>
                    <a:headEnd/>
                    <a:tailEnd/>
                  </a:ln>
                </p:spPr>
                <p:txBody>
                  <a:bodyPr/>
                  <a:lstStyle/>
                  <a:p>
                    <a:endParaRPr lang="en-US"/>
                  </a:p>
                </p:txBody>
              </p:sp>
              <p:sp>
                <p:nvSpPr>
                  <p:cNvPr id="75" name="Line 76"/>
                  <p:cNvSpPr>
                    <a:spLocks noChangeShapeType="1"/>
                  </p:cNvSpPr>
                  <p:nvPr/>
                </p:nvSpPr>
                <p:spPr bwMode="auto">
                  <a:xfrm flipH="1">
                    <a:off x="6504940" y="3238467"/>
                    <a:ext cx="28787" cy="13903"/>
                  </a:xfrm>
                  <a:prstGeom prst="line">
                    <a:avLst/>
                  </a:prstGeom>
                  <a:noFill/>
                  <a:ln w="9525">
                    <a:solidFill>
                      <a:srgbClr val="FF0000"/>
                    </a:solidFill>
                    <a:round/>
                    <a:headEnd/>
                    <a:tailEnd/>
                  </a:ln>
                </p:spPr>
                <p:txBody>
                  <a:bodyPr/>
                  <a:lstStyle/>
                  <a:p>
                    <a:endParaRPr lang="en-US"/>
                  </a:p>
                </p:txBody>
              </p:sp>
              <p:sp>
                <p:nvSpPr>
                  <p:cNvPr id="76" name="Line 77"/>
                  <p:cNvSpPr>
                    <a:spLocks noChangeShapeType="1"/>
                  </p:cNvSpPr>
                  <p:nvPr/>
                </p:nvSpPr>
                <p:spPr bwMode="auto">
                  <a:xfrm flipH="1">
                    <a:off x="6447367" y="3261638"/>
                    <a:ext cx="31665" cy="13903"/>
                  </a:xfrm>
                  <a:prstGeom prst="line">
                    <a:avLst/>
                  </a:prstGeom>
                  <a:noFill/>
                  <a:ln w="9525">
                    <a:solidFill>
                      <a:srgbClr val="FF0000"/>
                    </a:solidFill>
                    <a:round/>
                    <a:headEnd/>
                    <a:tailEnd/>
                  </a:ln>
                </p:spPr>
                <p:txBody>
                  <a:bodyPr/>
                  <a:lstStyle/>
                  <a:p>
                    <a:endParaRPr lang="en-US"/>
                  </a:p>
                </p:txBody>
              </p:sp>
              <p:sp>
                <p:nvSpPr>
                  <p:cNvPr id="77" name="Line 78"/>
                  <p:cNvSpPr>
                    <a:spLocks noChangeShapeType="1"/>
                  </p:cNvSpPr>
                  <p:nvPr/>
                </p:nvSpPr>
                <p:spPr bwMode="auto">
                  <a:xfrm flipH="1">
                    <a:off x="6392672" y="3289443"/>
                    <a:ext cx="25908" cy="13903"/>
                  </a:xfrm>
                  <a:prstGeom prst="line">
                    <a:avLst/>
                  </a:prstGeom>
                  <a:noFill/>
                  <a:ln w="9525">
                    <a:solidFill>
                      <a:srgbClr val="FF0000"/>
                    </a:solidFill>
                    <a:round/>
                    <a:headEnd/>
                    <a:tailEnd/>
                  </a:ln>
                </p:spPr>
                <p:txBody>
                  <a:bodyPr/>
                  <a:lstStyle/>
                  <a:p>
                    <a:endParaRPr lang="en-US"/>
                  </a:p>
                </p:txBody>
              </p:sp>
              <p:sp>
                <p:nvSpPr>
                  <p:cNvPr id="78" name="Line 79"/>
                  <p:cNvSpPr>
                    <a:spLocks noChangeShapeType="1"/>
                  </p:cNvSpPr>
                  <p:nvPr/>
                </p:nvSpPr>
                <p:spPr bwMode="auto">
                  <a:xfrm flipH="1">
                    <a:off x="6337977" y="3317249"/>
                    <a:ext cx="25908" cy="13903"/>
                  </a:xfrm>
                  <a:prstGeom prst="line">
                    <a:avLst/>
                  </a:prstGeom>
                  <a:noFill/>
                  <a:ln w="9525">
                    <a:solidFill>
                      <a:srgbClr val="FF0000"/>
                    </a:solidFill>
                    <a:round/>
                    <a:headEnd/>
                    <a:tailEnd/>
                  </a:ln>
                </p:spPr>
                <p:txBody>
                  <a:bodyPr/>
                  <a:lstStyle/>
                  <a:p>
                    <a:endParaRPr lang="en-US"/>
                  </a:p>
                </p:txBody>
              </p:sp>
              <p:sp>
                <p:nvSpPr>
                  <p:cNvPr id="79" name="Line 80"/>
                  <p:cNvSpPr>
                    <a:spLocks noChangeShapeType="1"/>
                  </p:cNvSpPr>
                  <p:nvPr/>
                </p:nvSpPr>
                <p:spPr bwMode="auto">
                  <a:xfrm flipH="1">
                    <a:off x="6277525" y="3345054"/>
                    <a:ext cx="28787" cy="9268"/>
                  </a:xfrm>
                  <a:prstGeom prst="line">
                    <a:avLst/>
                  </a:prstGeom>
                  <a:noFill/>
                  <a:ln w="9525">
                    <a:solidFill>
                      <a:srgbClr val="FF0000"/>
                    </a:solidFill>
                    <a:round/>
                    <a:headEnd/>
                    <a:tailEnd/>
                  </a:ln>
                </p:spPr>
                <p:txBody>
                  <a:bodyPr/>
                  <a:lstStyle/>
                  <a:p>
                    <a:endParaRPr lang="en-US"/>
                  </a:p>
                </p:txBody>
              </p:sp>
              <p:sp>
                <p:nvSpPr>
                  <p:cNvPr id="80" name="Line 81"/>
                  <p:cNvSpPr>
                    <a:spLocks noChangeShapeType="1"/>
                  </p:cNvSpPr>
                  <p:nvPr/>
                </p:nvSpPr>
                <p:spPr bwMode="auto">
                  <a:xfrm flipH="1">
                    <a:off x="6219952" y="3368225"/>
                    <a:ext cx="31665" cy="13903"/>
                  </a:xfrm>
                  <a:prstGeom prst="line">
                    <a:avLst/>
                  </a:prstGeom>
                  <a:noFill/>
                  <a:ln w="9525">
                    <a:solidFill>
                      <a:srgbClr val="FF0000"/>
                    </a:solidFill>
                    <a:round/>
                    <a:headEnd/>
                    <a:tailEnd/>
                  </a:ln>
                </p:spPr>
                <p:txBody>
                  <a:bodyPr/>
                  <a:lstStyle/>
                  <a:p>
                    <a:endParaRPr lang="en-US"/>
                  </a:p>
                </p:txBody>
              </p:sp>
              <p:sp>
                <p:nvSpPr>
                  <p:cNvPr id="81" name="Line 82"/>
                  <p:cNvSpPr>
                    <a:spLocks noChangeShapeType="1"/>
                  </p:cNvSpPr>
                  <p:nvPr/>
                </p:nvSpPr>
                <p:spPr bwMode="auto">
                  <a:xfrm flipH="1">
                    <a:off x="6165257" y="3396031"/>
                    <a:ext cx="25908" cy="13903"/>
                  </a:xfrm>
                  <a:prstGeom prst="line">
                    <a:avLst/>
                  </a:prstGeom>
                  <a:noFill/>
                  <a:ln w="9525">
                    <a:solidFill>
                      <a:srgbClr val="FF0000"/>
                    </a:solidFill>
                    <a:round/>
                    <a:headEnd/>
                    <a:tailEnd/>
                  </a:ln>
                </p:spPr>
                <p:txBody>
                  <a:bodyPr/>
                  <a:lstStyle/>
                  <a:p>
                    <a:endParaRPr lang="en-US"/>
                  </a:p>
                </p:txBody>
              </p:sp>
              <p:sp>
                <p:nvSpPr>
                  <p:cNvPr id="82" name="Line 83"/>
                  <p:cNvSpPr>
                    <a:spLocks noChangeShapeType="1"/>
                  </p:cNvSpPr>
                  <p:nvPr/>
                </p:nvSpPr>
                <p:spPr bwMode="auto">
                  <a:xfrm flipH="1">
                    <a:off x="6104805" y="3423836"/>
                    <a:ext cx="31665" cy="13903"/>
                  </a:xfrm>
                  <a:prstGeom prst="line">
                    <a:avLst/>
                  </a:prstGeom>
                  <a:noFill/>
                  <a:ln w="9525">
                    <a:solidFill>
                      <a:srgbClr val="FF0000"/>
                    </a:solidFill>
                    <a:round/>
                    <a:headEnd/>
                    <a:tailEnd/>
                  </a:ln>
                </p:spPr>
                <p:txBody>
                  <a:bodyPr/>
                  <a:lstStyle/>
                  <a:p>
                    <a:endParaRPr lang="en-US"/>
                  </a:p>
                </p:txBody>
              </p:sp>
              <p:sp>
                <p:nvSpPr>
                  <p:cNvPr id="83" name="Line 84"/>
                  <p:cNvSpPr>
                    <a:spLocks noChangeShapeType="1"/>
                  </p:cNvSpPr>
                  <p:nvPr/>
                </p:nvSpPr>
                <p:spPr bwMode="auto">
                  <a:xfrm flipH="1">
                    <a:off x="6050111" y="3451642"/>
                    <a:ext cx="28787" cy="11586"/>
                  </a:xfrm>
                  <a:prstGeom prst="line">
                    <a:avLst/>
                  </a:prstGeom>
                  <a:noFill/>
                  <a:ln w="9525">
                    <a:solidFill>
                      <a:srgbClr val="FF0000"/>
                    </a:solidFill>
                    <a:round/>
                    <a:headEnd/>
                    <a:tailEnd/>
                  </a:ln>
                </p:spPr>
                <p:txBody>
                  <a:bodyPr/>
                  <a:lstStyle/>
                  <a:p>
                    <a:endParaRPr lang="en-US"/>
                  </a:p>
                </p:txBody>
              </p:sp>
              <p:sp>
                <p:nvSpPr>
                  <p:cNvPr id="84" name="Line 85"/>
                  <p:cNvSpPr>
                    <a:spLocks noChangeShapeType="1"/>
                  </p:cNvSpPr>
                  <p:nvPr/>
                </p:nvSpPr>
                <p:spPr bwMode="auto">
                  <a:xfrm flipH="1">
                    <a:off x="5992537" y="3477130"/>
                    <a:ext cx="31665" cy="13903"/>
                  </a:xfrm>
                  <a:prstGeom prst="line">
                    <a:avLst/>
                  </a:prstGeom>
                  <a:noFill/>
                  <a:ln w="9525">
                    <a:solidFill>
                      <a:srgbClr val="FF0000"/>
                    </a:solidFill>
                    <a:round/>
                    <a:headEnd/>
                    <a:tailEnd/>
                  </a:ln>
                </p:spPr>
                <p:txBody>
                  <a:bodyPr/>
                  <a:lstStyle/>
                  <a:p>
                    <a:endParaRPr lang="en-US"/>
                  </a:p>
                </p:txBody>
              </p:sp>
              <p:sp>
                <p:nvSpPr>
                  <p:cNvPr id="85" name="Line 86"/>
                  <p:cNvSpPr>
                    <a:spLocks noChangeShapeType="1"/>
                  </p:cNvSpPr>
                  <p:nvPr/>
                </p:nvSpPr>
                <p:spPr bwMode="auto">
                  <a:xfrm flipH="1">
                    <a:off x="5937843" y="3504935"/>
                    <a:ext cx="25908" cy="13903"/>
                  </a:xfrm>
                  <a:prstGeom prst="line">
                    <a:avLst/>
                  </a:prstGeom>
                  <a:noFill/>
                  <a:ln w="9525">
                    <a:solidFill>
                      <a:srgbClr val="FF0000"/>
                    </a:solidFill>
                    <a:round/>
                    <a:headEnd/>
                    <a:tailEnd/>
                  </a:ln>
                </p:spPr>
                <p:txBody>
                  <a:bodyPr/>
                  <a:lstStyle/>
                  <a:p>
                    <a:endParaRPr lang="en-US"/>
                  </a:p>
                </p:txBody>
              </p:sp>
              <p:sp>
                <p:nvSpPr>
                  <p:cNvPr id="86" name="Line 87"/>
                  <p:cNvSpPr>
                    <a:spLocks noChangeShapeType="1"/>
                  </p:cNvSpPr>
                  <p:nvPr/>
                </p:nvSpPr>
                <p:spPr bwMode="auto">
                  <a:xfrm flipH="1">
                    <a:off x="5877391" y="3532741"/>
                    <a:ext cx="31665" cy="13903"/>
                  </a:xfrm>
                  <a:prstGeom prst="line">
                    <a:avLst/>
                  </a:prstGeom>
                  <a:noFill/>
                  <a:ln w="9525">
                    <a:solidFill>
                      <a:srgbClr val="FF0000"/>
                    </a:solidFill>
                    <a:round/>
                    <a:headEnd/>
                    <a:tailEnd/>
                  </a:ln>
                </p:spPr>
                <p:txBody>
                  <a:bodyPr/>
                  <a:lstStyle/>
                  <a:p>
                    <a:endParaRPr lang="en-US"/>
                  </a:p>
                </p:txBody>
              </p:sp>
              <p:sp>
                <p:nvSpPr>
                  <p:cNvPr id="87" name="Line 88"/>
                  <p:cNvSpPr>
                    <a:spLocks noChangeShapeType="1"/>
                  </p:cNvSpPr>
                  <p:nvPr/>
                </p:nvSpPr>
                <p:spPr bwMode="auto">
                  <a:xfrm flipH="1">
                    <a:off x="5822696" y="3555912"/>
                    <a:ext cx="28787" cy="13903"/>
                  </a:xfrm>
                  <a:prstGeom prst="line">
                    <a:avLst/>
                  </a:prstGeom>
                  <a:noFill/>
                  <a:ln w="9525">
                    <a:solidFill>
                      <a:srgbClr val="FF0000"/>
                    </a:solidFill>
                    <a:round/>
                    <a:headEnd/>
                    <a:tailEnd/>
                  </a:ln>
                </p:spPr>
                <p:txBody>
                  <a:bodyPr/>
                  <a:lstStyle/>
                  <a:p>
                    <a:endParaRPr lang="en-US"/>
                  </a:p>
                </p:txBody>
              </p:sp>
              <p:sp>
                <p:nvSpPr>
                  <p:cNvPr id="88" name="Line 89"/>
                  <p:cNvSpPr>
                    <a:spLocks noChangeShapeType="1"/>
                  </p:cNvSpPr>
                  <p:nvPr/>
                </p:nvSpPr>
                <p:spPr bwMode="auto">
                  <a:xfrm flipH="1">
                    <a:off x="5765123" y="3583717"/>
                    <a:ext cx="25908" cy="13903"/>
                  </a:xfrm>
                  <a:prstGeom prst="line">
                    <a:avLst/>
                  </a:prstGeom>
                  <a:noFill/>
                  <a:ln w="9525">
                    <a:solidFill>
                      <a:srgbClr val="FF0000"/>
                    </a:solidFill>
                    <a:round/>
                    <a:headEnd/>
                    <a:tailEnd/>
                  </a:ln>
                </p:spPr>
                <p:txBody>
                  <a:bodyPr/>
                  <a:lstStyle/>
                  <a:p>
                    <a:endParaRPr lang="en-US"/>
                  </a:p>
                </p:txBody>
              </p:sp>
              <p:sp>
                <p:nvSpPr>
                  <p:cNvPr id="89" name="Line 90"/>
                  <p:cNvSpPr>
                    <a:spLocks noChangeShapeType="1"/>
                  </p:cNvSpPr>
                  <p:nvPr/>
                </p:nvSpPr>
                <p:spPr bwMode="auto">
                  <a:xfrm flipH="1">
                    <a:off x="5710428" y="3611523"/>
                    <a:ext cx="25908" cy="13903"/>
                  </a:xfrm>
                  <a:prstGeom prst="line">
                    <a:avLst/>
                  </a:prstGeom>
                  <a:noFill/>
                  <a:ln w="9525">
                    <a:solidFill>
                      <a:srgbClr val="FF0000"/>
                    </a:solidFill>
                    <a:round/>
                    <a:headEnd/>
                    <a:tailEnd/>
                  </a:ln>
                </p:spPr>
                <p:txBody>
                  <a:bodyPr/>
                  <a:lstStyle/>
                  <a:p>
                    <a:endParaRPr lang="en-US"/>
                  </a:p>
                </p:txBody>
              </p:sp>
              <p:sp>
                <p:nvSpPr>
                  <p:cNvPr id="90" name="Line 91"/>
                  <p:cNvSpPr>
                    <a:spLocks noChangeShapeType="1"/>
                  </p:cNvSpPr>
                  <p:nvPr/>
                </p:nvSpPr>
                <p:spPr bwMode="auto">
                  <a:xfrm flipH="1">
                    <a:off x="5649976" y="3639328"/>
                    <a:ext cx="28787" cy="13903"/>
                  </a:xfrm>
                  <a:prstGeom prst="line">
                    <a:avLst/>
                  </a:prstGeom>
                  <a:noFill/>
                  <a:ln w="9525">
                    <a:solidFill>
                      <a:srgbClr val="FF0000"/>
                    </a:solidFill>
                    <a:round/>
                    <a:headEnd/>
                    <a:tailEnd/>
                  </a:ln>
                </p:spPr>
                <p:txBody>
                  <a:bodyPr/>
                  <a:lstStyle/>
                  <a:p>
                    <a:endParaRPr lang="en-US"/>
                  </a:p>
                </p:txBody>
              </p:sp>
              <p:sp>
                <p:nvSpPr>
                  <p:cNvPr id="91" name="Line 92"/>
                  <p:cNvSpPr>
                    <a:spLocks noChangeShapeType="1"/>
                  </p:cNvSpPr>
                  <p:nvPr/>
                </p:nvSpPr>
                <p:spPr bwMode="auto">
                  <a:xfrm flipH="1">
                    <a:off x="5621189" y="3662499"/>
                    <a:ext cx="2879" cy="4634"/>
                  </a:xfrm>
                  <a:prstGeom prst="line">
                    <a:avLst/>
                  </a:prstGeom>
                  <a:noFill/>
                  <a:ln w="9525">
                    <a:solidFill>
                      <a:srgbClr val="FF0000"/>
                    </a:solidFill>
                    <a:round/>
                    <a:headEnd/>
                    <a:tailEnd/>
                  </a:ln>
                </p:spPr>
                <p:txBody>
                  <a:bodyPr/>
                  <a:lstStyle/>
                  <a:p>
                    <a:endParaRPr lang="en-US"/>
                  </a:p>
                </p:txBody>
              </p:sp>
              <p:sp>
                <p:nvSpPr>
                  <p:cNvPr id="92" name="Line 93"/>
                  <p:cNvSpPr>
                    <a:spLocks noChangeShapeType="1"/>
                  </p:cNvSpPr>
                  <p:nvPr/>
                </p:nvSpPr>
                <p:spPr bwMode="auto">
                  <a:xfrm flipH="1">
                    <a:off x="5465741" y="3725061"/>
                    <a:ext cx="28787" cy="11586"/>
                  </a:xfrm>
                  <a:prstGeom prst="line">
                    <a:avLst/>
                  </a:prstGeom>
                  <a:noFill/>
                  <a:ln w="9525">
                    <a:solidFill>
                      <a:srgbClr val="FF0000"/>
                    </a:solidFill>
                    <a:round/>
                    <a:headEnd/>
                    <a:tailEnd/>
                  </a:ln>
                </p:spPr>
                <p:txBody>
                  <a:bodyPr/>
                  <a:lstStyle/>
                  <a:p>
                    <a:endParaRPr lang="en-US"/>
                  </a:p>
                </p:txBody>
              </p:sp>
              <p:sp>
                <p:nvSpPr>
                  <p:cNvPr id="93" name="Line 94"/>
                  <p:cNvSpPr>
                    <a:spLocks noChangeShapeType="1"/>
                  </p:cNvSpPr>
                  <p:nvPr/>
                </p:nvSpPr>
                <p:spPr bwMode="auto">
                  <a:xfrm flipH="1">
                    <a:off x="5408168" y="3750549"/>
                    <a:ext cx="31665" cy="13903"/>
                  </a:xfrm>
                  <a:prstGeom prst="line">
                    <a:avLst/>
                  </a:prstGeom>
                  <a:noFill/>
                  <a:ln w="9525">
                    <a:solidFill>
                      <a:srgbClr val="FF0000"/>
                    </a:solidFill>
                    <a:round/>
                    <a:headEnd/>
                    <a:tailEnd/>
                  </a:ln>
                </p:spPr>
                <p:txBody>
                  <a:bodyPr/>
                  <a:lstStyle/>
                  <a:p>
                    <a:endParaRPr lang="en-US"/>
                  </a:p>
                </p:txBody>
              </p:sp>
              <p:sp>
                <p:nvSpPr>
                  <p:cNvPr id="94" name="Line 95"/>
                  <p:cNvSpPr>
                    <a:spLocks noChangeShapeType="1"/>
                  </p:cNvSpPr>
                  <p:nvPr/>
                </p:nvSpPr>
                <p:spPr bwMode="auto">
                  <a:xfrm flipH="1">
                    <a:off x="5353473" y="3778355"/>
                    <a:ext cx="25908" cy="13903"/>
                  </a:xfrm>
                  <a:prstGeom prst="line">
                    <a:avLst/>
                  </a:prstGeom>
                  <a:noFill/>
                  <a:ln w="9525">
                    <a:solidFill>
                      <a:srgbClr val="FF0000"/>
                    </a:solidFill>
                    <a:round/>
                    <a:headEnd/>
                    <a:tailEnd/>
                  </a:ln>
                </p:spPr>
                <p:txBody>
                  <a:bodyPr/>
                  <a:lstStyle/>
                  <a:p>
                    <a:endParaRPr lang="en-US"/>
                  </a:p>
                </p:txBody>
              </p:sp>
              <p:sp>
                <p:nvSpPr>
                  <p:cNvPr id="95" name="Line 96"/>
                  <p:cNvSpPr>
                    <a:spLocks noChangeShapeType="1"/>
                  </p:cNvSpPr>
                  <p:nvPr/>
                </p:nvSpPr>
                <p:spPr bwMode="auto">
                  <a:xfrm flipH="1">
                    <a:off x="5298779" y="3806160"/>
                    <a:ext cx="25908" cy="13903"/>
                  </a:xfrm>
                  <a:prstGeom prst="line">
                    <a:avLst/>
                  </a:prstGeom>
                  <a:noFill/>
                  <a:ln w="9525">
                    <a:solidFill>
                      <a:srgbClr val="FF0000"/>
                    </a:solidFill>
                    <a:round/>
                    <a:headEnd/>
                    <a:tailEnd/>
                  </a:ln>
                </p:spPr>
                <p:txBody>
                  <a:bodyPr/>
                  <a:lstStyle/>
                  <a:p>
                    <a:endParaRPr lang="en-US"/>
                  </a:p>
                </p:txBody>
              </p:sp>
              <p:sp>
                <p:nvSpPr>
                  <p:cNvPr id="96" name="Line 97"/>
                  <p:cNvSpPr>
                    <a:spLocks noChangeShapeType="1"/>
                  </p:cNvSpPr>
                  <p:nvPr/>
                </p:nvSpPr>
                <p:spPr bwMode="auto">
                  <a:xfrm flipH="1">
                    <a:off x="5238327" y="3829331"/>
                    <a:ext cx="28787" cy="13903"/>
                  </a:xfrm>
                  <a:prstGeom prst="line">
                    <a:avLst/>
                  </a:prstGeom>
                  <a:noFill/>
                  <a:ln w="9525">
                    <a:solidFill>
                      <a:srgbClr val="FF0000"/>
                    </a:solidFill>
                    <a:round/>
                    <a:headEnd/>
                    <a:tailEnd/>
                  </a:ln>
                </p:spPr>
                <p:txBody>
                  <a:bodyPr/>
                  <a:lstStyle/>
                  <a:p>
                    <a:endParaRPr lang="en-US"/>
                  </a:p>
                </p:txBody>
              </p:sp>
              <p:sp>
                <p:nvSpPr>
                  <p:cNvPr id="97" name="Line 98"/>
                  <p:cNvSpPr>
                    <a:spLocks noChangeShapeType="1"/>
                  </p:cNvSpPr>
                  <p:nvPr/>
                </p:nvSpPr>
                <p:spPr bwMode="auto">
                  <a:xfrm flipH="1">
                    <a:off x="5180753" y="3857137"/>
                    <a:ext cx="31665" cy="13903"/>
                  </a:xfrm>
                  <a:prstGeom prst="line">
                    <a:avLst/>
                  </a:prstGeom>
                  <a:noFill/>
                  <a:ln w="9525">
                    <a:solidFill>
                      <a:srgbClr val="FF0000"/>
                    </a:solidFill>
                    <a:round/>
                    <a:headEnd/>
                    <a:tailEnd/>
                  </a:ln>
                </p:spPr>
                <p:txBody>
                  <a:bodyPr/>
                  <a:lstStyle/>
                  <a:p>
                    <a:endParaRPr lang="en-US"/>
                  </a:p>
                </p:txBody>
              </p:sp>
              <p:sp>
                <p:nvSpPr>
                  <p:cNvPr id="98" name="Line 99"/>
                  <p:cNvSpPr>
                    <a:spLocks noChangeShapeType="1"/>
                  </p:cNvSpPr>
                  <p:nvPr/>
                </p:nvSpPr>
                <p:spPr bwMode="auto">
                  <a:xfrm flipH="1">
                    <a:off x="5126059" y="3884942"/>
                    <a:ext cx="25908" cy="13903"/>
                  </a:xfrm>
                  <a:prstGeom prst="line">
                    <a:avLst/>
                  </a:prstGeom>
                  <a:noFill/>
                  <a:ln w="9525">
                    <a:solidFill>
                      <a:srgbClr val="FF0000"/>
                    </a:solidFill>
                    <a:round/>
                    <a:headEnd/>
                    <a:tailEnd/>
                  </a:ln>
                </p:spPr>
                <p:txBody>
                  <a:bodyPr/>
                  <a:lstStyle/>
                  <a:p>
                    <a:endParaRPr lang="en-US"/>
                  </a:p>
                </p:txBody>
              </p:sp>
              <p:sp>
                <p:nvSpPr>
                  <p:cNvPr id="99" name="Line 100"/>
                  <p:cNvSpPr>
                    <a:spLocks noChangeShapeType="1"/>
                  </p:cNvSpPr>
                  <p:nvPr/>
                </p:nvSpPr>
                <p:spPr bwMode="auto">
                  <a:xfrm flipH="1">
                    <a:off x="5065607" y="3908113"/>
                    <a:ext cx="31665" cy="13903"/>
                  </a:xfrm>
                  <a:prstGeom prst="line">
                    <a:avLst/>
                  </a:prstGeom>
                  <a:noFill/>
                  <a:ln w="9525">
                    <a:solidFill>
                      <a:srgbClr val="FF0000"/>
                    </a:solidFill>
                    <a:round/>
                    <a:headEnd/>
                    <a:tailEnd/>
                  </a:ln>
                </p:spPr>
                <p:txBody>
                  <a:bodyPr/>
                  <a:lstStyle/>
                  <a:p>
                    <a:endParaRPr lang="en-US"/>
                  </a:p>
                </p:txBody>
              </p:sp>
              <p:sp>
                <p:nvSpPr>
                  <p:cNvPr id="100" name="Line 101"/>
                  <p:cNvSpPr>
                    <a:spLocks noChangeShapeType="1"/>
                  </p:cNvSpPr>
                  <p:nvPr/>
                </p:nvSpPr>
                <p:spPr bwMode="auto">
                  <a:xfrm flipH="1">
                    <a:off x="5010912" y="3935919"/>
                    <a:ext cx="28787" cy="13903"/>
                  </a:xfrm>
                  <a:prstGeom prst="line">
                    <a:avLst/>
                  </a:prstGeom>
                  <a:noFill/>
                  <a:ln w="9525">
                    <a:solidFill>
                      <a:srgbClr val="FF0000"/>
                    </a:solidFill>
                    <a:round/>
                    <a:headEnd/>
                    <a:tailEnd/>
                  </a:ln>
                </p:spPr>
                <p:txBody>
                  <a:bodyPr/>
                  <a:lstStyle/>
                  <a:p>
                    <a:endParaRPr lang="en-US"/>
                  </a:p>
                </p:txBody>
              </p:sp>
              <p:sp>
                <p:nvSpPr>
                  <p:cNvPr id="101" name="Line 102"/>
                  <p:cNvSpPr>
                    <a:spLocks noChangeShapeType="1"/>
                  </p:cNvSpPr>
                  <p:nvPr/>
                </p:nvSpPr>
                <p:spPr bwMode="auto">
                  <a:xfrm flipH="1">
                    <a:off x="4953339" y="3963724"/>
                    <a:ext cx="25908" cy="13903"/>
                  </a:xfrm>
                  <a:prstGeom prst="line">
                    <a:avLst/>
                  </a:prstGeom>
                  <a:noFill/>
                  <a:ln w="9525">
                    <a:solidFill>
                      <a:srgbClr val="FF0000"/>
                    </a:solidFill>
                    <a:round/>
                    <a:headEnd/>
                    <a:tailEnd/>
                  </a:ln>
                </p:spPr>
                <p:txBody>
                  <a:bodyPr/>
                  <a:lstStyle/>
                  <a:p>
                    <a:endParaRPr lang="en-US"/>
                  </a:p>
                </p:txBody>
              </p:sp>
              <p:sp>
                <p:nvSpPr>
                  <p:cNvPr id="102" name="Line 103"/>
                  <p:cNvSpPr>
                    <a:spLocks noChangeShapeType="1"/>
                  </p:cNvSpPr>
                  <p:nvPr/>
                </p:nvSpPr>
                <p:spPr bwMode="auto">
                  <a:xfrm flipH="1">
                    <a:off x="4892887" y="3991529"/>
                    <a:ext cx="31665" cy="11586"/>
                  </a:xfrm>
                  <a:prstGeom prst="line">
                    <a:avLst/>
                  </a:prstGeom>
                  <a:noFill/>
                  <a:ln w="9525">
                    <a:solidFill>
                      <a:srgbClr val="FF0000"/>
                    </a:solidFill>
                    <a:round/>
                    <a:headEnd/>
                    <a:tailEnd/>
                  </a:ln>
                </p:spPr>
                <p:txBody>
                  <a:bodyPr/>
                  <a:lstStyle/>
                  <a:p>
                    <a:endParaRPr lang="en-US"/>
                  </a:p>
                </p:txBody>
              </p:sp>
              <p:sp>
                <p:nvSpPr>
                  <p:cNvPr id="103" name="Line 104"/>
                  <p:cNvSpPr>
                    <a:spLocks noChangeShapeType="1"/>
                  </p:cNvSpPr>
                  <p:nvPr/>
                </p:nvSpPr>
                <p:spPr bwMode="auto">
                  <a:xfrm flipH="1">
                    <a:off x="4838192" y="4017018"/>
                    <a:ext cx="31665" cy="13903"/>
                  </a:xfrm>
                  <a:prstGeom prst="line">
                    <a:avLst/>
                  </a:prstGeom>
                  <a:noFill/>
                  <a:ln w="9525">
                    <a:solidFill>
                      <a:srgbClr val="FF0000"/>
                    </a:solidFill>
                    <a:round/>
                    <a:headEnd/>
                    <a:tailEnd/>
                  </a:ln>
                </p:spPr>
                <p:txBody>
                  <a:bodyPr/>
                  <a:lstStyle/>
                  <a:p>
                    <a:endParaRPr lang="en-US"/>
                  </a:p>
                </p:txBody>
              </p:sp>
              <p:sp>
                <p:nvSpPr>
                  <p:cNvPr id="104" name="Line 105"/>
                  <p:cNvSpPr>
                    <a:spLocks noChangeShapeType="1"/>
                  </p:cNvSpPr>
                  <p:nvPr/>
                </p:nvSpPr>
                <p:spPr bwMode="auto">
                  <a:xfrm flipH="1">
                    <a:off x="4783497" y="4044823"/>
                    <a:ext cx="28787" cy="13903"/>
                  </a:xfrm>
                  <a:prstGeom prst="line">
                    <a:avLst/>
                  </a:prstGeom>
                  <a:noFill/>
                  <a:ln w="9525">
                    <a:solidFill>
                      <a:srgbClr val="FF0000"/>
                    </a:solidFill>
                    <a:round/>
                    <a:headEnd/>
                    <a:tailEnd/>
                  </a:ln>
                </p:spPr>
                <p:txBody>
                  <a:bodyPr/>
                  <a:lstStyle/>
                  <a:p>
                    <a:endParaRPr lang="en-US"/>
                  </a:p>
                </p:txBody>
              </p:sp>
              <p:sp>
                <p:nvSpPr>
                  <p:cNvPr id="105" name="Line 106"/>
                  <p:cNvSpPr>
                    <a:spLocks noChangeShapeType="1"/>
                  </p:cNvSpPr>
                  <p:nvPr/>
                </p:nvSpPr>
                <p:spPr bwMode="auto">
                  <a:xfrm flipH="1">
                    <a:off x="4725924" y="4072628"/>
                    <a:ext cx="25908" cy="13903"/>
                  </a:xfrm>
                  <a:prstGeom prst="line">
                    <a:avLst/>
                  </a:prstGeom>
                  <a:noFill/>
                  <a:ln w="9525">
                    <a:solidFill>
                      <a:srgbClr val="FF0000"/>
                    </a:solidFill>
                    <a:round/>
                    <a:headEnd/>
                    <a:tailEnd/>
                  </a:ln>
                </p:spPr>
                <p:txBody>
                  <a:bodyPr/>
                  <a:lstStyle/>
                  <a:p>
                    <a:endParaRPr lang="en-US"/>
                  </a:p>
                </p:txBody>
              </p:sp>
              <p:sp>
                <p:nvSpPr>
                  <p:cNvPr id="106" name="Line 107"/>
                  <p:cNvSpPr>
                    <a:spLocks noChangeShapeType="1"/>
                  </p:cNvSpPr>
                  <p:nvPr/>
                </p:nvSpPr>
                <p:spPr bwMode="auto">
                  <a:xfrm flipH="1">
                    <a:off x="4665472" y="4095800"/>
                    <a:ext cx="31665" cy="13903"/>
                  </a:xfrm>
                  <a:prstGeom prst="line">
                    <a:avLst/>
                  </a:prstGeom>
                  <a:noFill/>
                  <a:ln w="9525">
                    <a:solidFill>
                      <a:srgbClr val="FF0000"/>
                    </a:solidFill>
                    <a:round/>
                    <a:headEnd/>
                    <a:tailEnd/>
                  </a:ln>
                </p:spPr>
                <p:txBody>
                  <a:bodyPr/>
                  <a:lstStyle/>
                  <a:p>
                    <a:endParaRPr lang="en-US"/>
                  </a:p>
                </p:txBody>
              </p:sp>
              <p:sp>
                <p:nvSpPr>
                  <p:cNvPr id="107" name="Freeform 106"/>
                  <p:cNvSpPr>
                    <a:spLocks/>
                  </p:cNvSpPr>
                  <p:nvPr/>
                </p:nvSpPr>
                <p:spPr bwMode="auto">
                  <a:xfrm>
                    <a:off x="4610777" y="4123605"/>
                    <a:ext cx="28787" cy="13903"/>
                  </a:xfrm>
                  <a:custGeom>
                    <a:avLst/>
                    <a:gdLst>
                      <a:gd name="T0" fmla="*/ 10 w 10"/>
                      <a:gd name="T1" fmla="*/ 0 h 6"/>
                      <a:gd name="T2" fmla="*/ 0 w 10"/>
                      <a:gd name="T3" fmla="*/ 6 h 6"/>
                      <a:gd name="T4" fmla="*/ 0 w 10"/>
                      <a:gd name="T5" fmla="*/ 6 h 6"/>
                      <a:gd name="T6" fmla="*/ 0 60000 65536"/>
                      <a:gd name="T7" fmla="*/ 0 60000 65536"/>
                      <a:gd name="T8" fmla="*/ 0 60000 65536"/>
                      <a:gd name="T9" fmla="*/ 0 w 10"/>
                      <a:gd name="T10" fmla="*/ 0 h 6"/>
                      <a:gd name="T11" fmla="*/ 10 w 10"/>
                      <a:gd name="T12" fmla="*/ 6 h 6"/>
                    </a:gdLst>
                    <a:ahLst/>
                    <a:cxnLst>
                      <a:cxn ang="T6">
                        <a:pos x="T0" y="T1"/>
                      </a:cxn>
                      <a:cxn ang="T7">
                        <a:pos x="T2" y="T3"/>
                      </a:cxn>
                      <a:cxn ang="T8">
                        <a:pos x="T4" y="T5"/>
                      </a:cxn>
                    </a:cxnLst>
                    <a:rect l="T9" t="T10" r="T11" b="T12"/>
                    <a:pathLst>
                      <a:path w="10" h="6">
                        <a:moveTo>
                          <a:pt x="10" y="0"/>
                        </a:moveTo>
                        <a:lnTo>
                          <a:pt x="0" y="6"/>
                        </a:lnTo>
                      </a:path>
                    </a:pathLst>
                  </a:custGeom>
                  <a:noFill/>
                  <a:ln w="9525">
                    <a:solidFill>
                      <a:srgbClr val="FF0000"/>
                    </a:solidFill>
                    <a:round/>
                    <a:headEnd/>
                    <a:tailEnd/>
                  </a:ln>
                </p:spPr>
                <p:txBody>
                  <a:bodyPr/>
                  <a:lstStyle/>
                  <a:p>
                    <a:endParaRPr lang="en-US"/>
                  </a:p>
                </p:txBody>
              </p:sp>
              <p:sp>
                <p:nvSpPr>
                  <p:cNvPr id="108" name="Line 109"/>
                  <p:cNvSpPr>
                    <a:spLocks noChangeShapeType="1"/>
                  </p:cNvSpPr>
                  <p:nvPr/>
                </p:nvSpPr>
                <p:spPr bwMode="auto">
                  <a:xfrm>
                    <a:off x="4636685" y="4153728"/>
                    <a:ext cx="25908" cy="18537"/>
                  </a:xfrm>
                  <a:prstGeom prst="line">
                    <a:avLst/>
                  </a:prstGeom>
                  <a:noFill/>
                  <a:ln w="9525">
                    <a:solidFill>
                      <a:srgbClr val="FF0000"/>
                    </a:solidFill>
                    <a:round/>
                    <a:headEnd/>
                    <a:tailEnd/>
                  </a:ln>
                </p:spPr>
                <p:txBody>
                  <a:bodyPr/>
                  <a:lstStyle/>
                  <a:p>
                    <a:endParaRPr lang="en-US"/>
                  </a:p>
                </p:txBody>
              </p:sp>
              <p:sp>
                <p:nvSpPr>
                  <p:cNvPr id="109" name="Line 110"/>
                  <p:cNvSpPr>
                    <a:spLocks noChangeShapeType="1"/>
                  </p:cNvSpPr>
                  <p:nvPr/>
                </p:nvSpPr>
                <p:spPr bwMode="auto">
                  <a:xfrm flipV="1">
                    <a:off x="4688501" y="4144459"/>
                    <a:ext cx="28787" cy="13903"/>
                  </a:xfrm>
                  <a:prstGeom prst="line">
                    <a:avLst/>
                  </a:prstGeom>
                  <a:noFill/>
                  <a:ln w="9525">
                    <a:solidFill>
                      <a:srgbClr val="FF0000"/>
                    </a:solidFill>
                    <a:round/>
                    <a:headEnd/>
                    <a:tailEnd/>
                  </a:ln>
                </p:spPr>
                <p:txBody>
                  <a:bodyPr/>
                  <a:lstStyle/>
                  <a:p>
                    <a:endParaRPr lang="en-US"/>
                  </a:p>
                </p:txBody>
              </p:sp>
              <p:sp>
                <p:nvSpPr>
                  <p:cNvPr id="110" name="Line 111"/>
                  <p:cNvSpPr>
                    <a:spLocks noChangeShapeType="1"/>
                  </p:cNvSpPr>
                  <p:nvPr/>
                </p:nvSpPr>
                <p:spPr bwMode="auto">
                  <a:xfrm flipV="1">
                    <a:off x="4743196" y="4116654"/>
                    <a:ext cx="31665" cy="13903"/>
                  </a:xfrm>
                  <a:prstGeom prst="line">
                    <a:avLst/>
                  </a:prstGeom>
                  <a:noFill/>
                  <a:ln w="9525">
                    <a:solidFill>
                      <a:srgbClr val="FF0000"/>
                    </a:solidFill>
                    <a:round/>
                    <a:headEnd/>
                    <a:tailEnd/>
                  </a:ln>
                </p:spPr>
                <p:txBody>
                  <a:bodyPr/>
                  <a:lstStyle/>
                  <a:p>
                    <a:endParaRPr lang="en-US"/>
                  </a:p>
                </p:txBody>
              </p:sp>
              <p:sp>
                <p:nvSpPr>
                  <p:cNvPr id="111" name="Freeform 110"/>
                  <p:cNvSpPr>
                    <a:spLocks/>
                  </p:cNvSpPr>
                  <p:nvPr/>
                </p:nvSpPr>
                <p:spPr bwMode="auto">
                  <a:xfrm>
                    <a:off x="3073569" y="2805166"/>
                    <a:ext cx="1600539" cy="799405"/>
                  </a:xfrm>
                  <a:custGeom>
                    <a:avLst/>
                    <a:gdLst>
                      <a:gd name="T0" fmla="*/ 527 w 556"/>
                      <a:gd name="T1" fmla="*/ 0 h 345"/>
                      <a:gd name="T2" fmla="*/ 530 w 556"/>
                      <a:gd name="T3" fmla="*/ 0 h 345"/>
                      <a:gd name="T4" fmla="*/ 534 w 556"/>
                      <a:gd name="T5" fmla="*/ 0 h 345"/>
                      <a:gd name="T6" fmla="*/ 540 w 556"/>
                      <a:gd name="T7" fmla="*/ 1 h 345"/>
                      <a:gd name="T8" fmla="*/ 546 w 556"/>
                      <a:gd name="T9" fmla="*/ 4 h 345"/>
                      <a:gd name="T10" fmla="*/ 552 w 556"/>
                      <a:gd name="T11" fmla="*/ 10 h 345"/>
                      <a:gd name="T12" fmla="*/ 556 w 556"/>
                      <a:gd name="T13" fmla="*/ 22 h 345"/>
                      <a:gd name="T14" fmla="*/ 556 w 556"/>
                      <a:gd name="T15" fmla="*/ 37 h 345"/>
                      <a:gd name="T16" fmla="*/ 28 w 556"/>
                      <a:gd name="T17" fmla="*/ 345 h 345"/>
                      <a:gd name="T18" fmla="*/ 0 w 556"/>
                      <a:gd name="T19" fmla="*/ 306 h 345"/>
                      <a:gd name="T20" fmla="*/ 527 w 556"/>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6"/>
                      <a:gd name="T34" fmla="*/ 0 h 345"/>
                      <a:gd name="T35" fmla="*/ 556 w 556"/>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6" h="345">
                        <a:moveTo>
                          <a:pt x="527" y="0"/>
                        </a:moveTo>
                        <a:lnTo>
                          <a:pt x="530" y="0"/>
                        </a:lnTo>
                        <a:lnTo>
                          <a:pt x="534" y="0"/>
                        </a:lnTo>
                        <a:lnTo>
                          <a:pt x="540" y="1"/>
                        </a:lnTo>
                        <a:lnTo>
                          <a:pt x="546" y="4"/>
                        </a:lnTo>
                        <a:lnTo>
                          <a:pt x="552" y="10"/>
                        </a:lnTo>
                        <a:lnTo>
                          <a:pt x="556" y="22"/>
                        </a:lnTo>
                        <a:lnTo>
                          <a:pt x="556" y="37"/>
                        </a:lnTo>
                        <a:lnTo>
                          <a:pt x="28" y="345"/>
                        </a:lnTo>
                        <a:lnTo>
                          <a:pt x="0" y="306"/>
                        </a:lnTo>
                        <a:lnTo>
                          <a:pt x="527" y="0"/>
                        </a:lnTo>
                        <a:close/>
                      </a:path>
                    </a:pathLst>
                  </a:custGeom>
                  <a:solidFill>
                    <a:srgbClr val="FF2B2B"/>
                  </a:solidFill>
                  <a:ln w="0">
                    <a:solidFill>
                      <a:srgbClr val="FF2B2B"/>
                    </a:solidFill>
                    <a:round/>
                    <a:headEnd/>
                    <a:tailEnd/>
                  </a:ln>
                </p:spPr>
                <p:txBody>
                  <a:bodyPr/>
                  <a:lstStyle/>
                  <a:p>
                    <a:endParaRPr lang="en-US"/>
                  </a:p>
                </p:txBody>
              </p:sp>
              <p:sp>
                <p:nvSpPr>
                  <p:cNvPr id="112" name="Freeform 111"/>
                  <p:cNvSpPr>
                    <a:spLocks/>
                  </p:cNvSpPr>
                  <p:nvPr/>
                </p:nvSpPr>
                <p:spPr bwMode="auto">
                  <a:xfrm>
                    <a:off x="3085084" y="2805166"/>
                    <a:ext cx="1589024" cy="785502"/>
                  </a:xfrm>
                  <a:custGeom>
                    <a:avLst/>
                    <a:gdLst>
                      <a:gd name="T0" fmla="*/ 526 w 552"/>
                      <a:gd name="T1" fmla="*/ 0 h 339"/>
                      <a:gd name="T2" fmla="*/ 529 w 552"/>
                      <a:gd name="T3" fmla="*/ 0 h 339"/>
                      <a:gd name="T4" fmla="*/ 533 w 552"/>
                      <a:gd name="T5" fmla="*/ 1 h 339"/>
                      <a:gd name="T6" fmla="*/ 540 w 552"/>
                      <a:gd name="T7" fmla="*/ 3 h 339"/>
                      <a:gd name="T8" fmla="*/ 546 w 552"/>
                      <a:gd name="T9" fmla="*/ 9 h 339"/>
                      <a:gd name="T10" fmla="*/ 551 w 552"/>
                      <a:gd name="T11" fmla="*/ 18 h 339"/>
                      <a:gd name="T12" fmla="*/ 552 w 552"/>
                      <a:gd name="T13" fmla="*/ 33 h 339"/>
                      <a:gd name="T14" fmla="*/ 26 w 552"/>
                      <a:gd name="T15" fmla="*/ 339 h 339"/>
                      <a:gd name="T16" fmla="*/ 0 w 552"/>
                      <a:gd name="T17" fmla="*/ 306 h 339"/>
                      <a:gd name="T18" fmla="*/ 526 w 552"/>
                      <a:gd name="T19" fmla="*/ 0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339"/>
                      <a:gd name="T32" fmla="*/ 552 w 552"/>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339">
                        <a:moveTo>
                          <a:pt x="526" y="0"/>
                        </a:moveTo>
                        <a:lnTo>
                          <a:pt x="529" y="0"/>
                        </a:lnTo>
                        <a:lnTo>
                          <a:pt x="533" y="1"/>
                        </a:lnTo>
                        <a:lnTo>
                          <a:pt x="540" y="3"/>
                        </a:lnTo>
                        <a:lnTo>
                          <a:pt x="546" y="9"/>
                        </a:lnTo>
                        <a:lnTo>
                          <a:pt x="551" y="18"/>
                        </a:lnTo>
                        <a:lnTo>
                          <a:pt x="552" y="33"/>
                        </a:lnTo>
                        <a:lnTo>
                          <a:pt x="26" y="339"/>
                        </a:lnTo>
                        <a:lnTo>
                          <a:pt x="0" y="306"/>
                        </a:lnTo>
                        <a:lnTo>
                          <a:pt x="526" y="0"/>
                        </a:lnTo>
                        <a:close/>
                      </a:path>
                    </a:pathLst>
                  </a:custGeom>
                  <a:solidFill>
                    <a:srgbClr val="FF5555"/>
                  </a:solidFill>
                  <a:ln w="0">
                    <a:solidFill>
                      <a:srgbClr val="FF5555"/>
                    </a:solidFill>
                    <a:round/>
                    <a:headEnd/>
                    <a:tailEnd/>
                  </a:ln>
                </p:spPr>
                <p:txBody>
                  <a:bodyPr/>
                  <a:lstStyle/>
                  <a:p>
                    <a:endParaRPr lang="en-US"/>
                  </a:p>
                </p:txBody>
              </p:sp>
              <p:sp>
                <p:nvSpPr>
                  <p:cNvPr id="113" name="Freeform 112"/>
                  <p:cNvSpPr>
                    <a:spLocks/>
                  </p:cNvSpPr>
                  <p:nvPr/>
                </p:nvSpPr>
                <p:spPr bwMode="auto">
                  <a:xfrm>
                    <a:off x="3102356" y="2807483"/>
                    <a:ext cx="1568873" cy="771599"/>
                  </a:xfrm>
                  <a:custGeom>
                    <a:avLst/>
                    <a:gdLst>
                      <a:gd name="T0" fmla="*/ 524 w 545"/>
                      <a:gd name="T1" fmla="*/ 0 h 333"/>
                      <a:gd name="T2" fmla="*/ 525 w 545"/>
                      <a:gd name="T3" fmla="*/ 0 h 333"/>
                      <a:gd name="T4" fmla="*/ 530 w 545"/>
                      <a:gd name="T5" fmla="*/ 2 h 333"/>
                      <a:gd name="T6" fmla="*/ 536 w 545"/>
                      <a:gd name="T7" fmla="*/ 3 h 333"/>
                      <a:gd name="T8" fmla="*/ 540 w 545"/>
                      <a:gd name="T9" fmla="*/ 9 h 333"/>
                      <a:gd name="T10" fmla="*/ 545 w 545"/>
                      <a:gd name="T11" fmla="*/ 17 h 333"/>
                      <a:gd name="T12" fmla="*/ 545 w 545"/>
                      <a:gd name="T13" fmla="*/ 27 h 333"/>
                      <a:gd name="T14" fmla="*/ 20 w 545"/>
                      <a:gd name="T15" fmla="*/ 333 h 333"/>
                      <a:gd name="T16" fmla="*/ 0 w 545"/>
                      <a:gd name="T17" fmla="*/ 305 h 333"/>
                      <a:gd name="T18" fmla="*/ 524 w 545"/>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5"/>
                      <a:gd name="T31" fmla="*/ 0 h 333"/>
                      <a:gd name="T32" fmla="*/ 545 w 545"/>
                      <a:gd name="T33" fmla="*/ 333 h 3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5" h="333">
                        <a:moveTo>
                          <a:pt x="524" y="0"/>
                        </a:moveTo>
                        <a:lnTo>
                          <a:pt x="525" y="0"/>
                        </a:lnTo>
                        <a:lnTo>
                          <a:pt x="530" y="2"/>
                        </a:lnTo>
                        <a:lnTo>
                          <a:pt x="536" y="3"/>
                        </a:lnTo>
                        <a:lnTo>
                          <a:pt x="540" y="9"/>
                        </a:lnTo>
                        <a:lnTo>
                          <a:pt x="545" y="17"/>
                        </a:lnTo>
                        <a:lnTo>
                          <a:pt x="545" y="27"/>
                        </a:lnTo>
                        <a:lnTo>
                          <a:pt x="20" y="333"/>
                        </a:lnTo>
                        <a:lnTo>
                          <a:pt x="0" y="305"/>
                        </a:lnTo>
                        <a:lnTo>
                          <a:pt x="524" y="0"/>
                        </a:lnTo>
                        <a:close/>
                      </a:path>
                    </a:pathLst>
                  </a:custGeom>
                  <a:solidFill>
                    <a:srgbClr val="FF8080"/>
                  </a:solidFill>
                  <a:ln w="0">
                    <a:solidFill>
                      <a:srgbClr val="FF8080"/>
                    </a:solidFill>
                    <a:round/>
                    <a:headEnd/>
                    <a:tailEnd/>
                  </a:ln>
                </p:spPr>
                <p:txBody>
                  <a:bodyPr/>
                  <a:lstStyle/>
                  <a:p>
                    <a:endParaRPr lang="en-US"/>
                  </a:p>
                </p:txBody>
              </p:sp>
              <p:sp>
                <p:nvSpPr>
                  <p:cNvPr id="114" name="Freeform 113"/>
                  <p:cNvSpPr>
                    <a:spLocks/>
                  </p:cNvSpPr>
                  <p:nvPr/>
                </p:nvSpPr>
                <p:spPr bwMode="auto">
                  <a:xfrm>
                    <a:off x="3116749" y="2807483"/>
                    <a:ext cx="1554480" cy="760014"/>
                  </a:xfrm>
                  <a:custGeom>
                    <a:avLst/>
                    <a:gdLst>
                      <a:gd name="T0" fmla="*/ 522 w 540"/>
                      <a:gd name="T1" fmla="*/ 0 h 328"/>
                      <a:gd name="T2" fmla="*/ 522 w 540"/>
                      <a:gd name="T3" fmla="*/ 0 h 328"/>
                      <a:gd name="T4" fmla="*/ 523 w 540"/>
                      <a:gd name="T5" fmla="*/ 2 h 328"/>
                      <a:gd name="T6" fmla="*/ 526 w 540"/>
                      <a:gd name="T7" fmla="*/ 2 h 328"/>
                      <a:gd name="T8" fmla="*/ 529 w 540"/>
                      <a:gd name="T9" fmla="*/ 5 h 328"/>
                      <a:gd name="T10" fmla="*/ 532 w 540"/>
                      <a:gd name="T11" fmla="*/ 6 h 328"/>
                      <a:gd name="T12" fmla="*/ 535 w 540"/>
                      <a:gd name="T13" fmla="*/ 9 h 328"/>
                      <a:gd name="T14" fmla="*/ 538 w 540"/>
                      <a:gd name="T15" fmla="*/ 14 h 328"/>
                      <a:gd name="T16" fmla="*/ 540 w 540"/>
                      <a:gd name="T17" fmla="*/ 18 h 328"/>
                      <a:gd name="T18" fmla="*/ 540 w 540"/>
                      <a:gd name="T19" fmla="*/ 23 h 328"/>
                      <a:gd name="T20" fmla="*/ 15 w 540"/>
                      <a:gd name="T21" fmla="*/ 328 h 328"/>
                      <a:gd name="T22" fmla="*/ 0 w 540"/>
                      <a:gd name="T23" fmla="*/ 305 h 328"/>
                      <a:gd name="T24" fmla="*/ 522 w 540"/>
                      <a:gd name="T25" fmla="*/ 0 h 3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0"/>
                      <a:gd name="T40" fmla="*/ 0 h 328"/>
                      <a:gd name="T41" fmla="*/ 540 w 540"/>
                      <a:gd name="T42" fmla="*/ 328 h 3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0" h="328">
                        <a:moveTo>
                          <a:pt x="522" y="0"/>
                        </a:moveTo>
                        <a:lnTo>
                          <a:pt x="522" y="0"/>
                        </a:lnTo>
                        <a:lnTo>
                          <a:pt x="523" y="2"/>
                        </a:lnTo>
                        <a:lnTo>
                          <a:pt x="526" y="2"/>
                        </a:lnTo>
                        <a:lnTo>
                          <a:pt x="529" y="5"/>
                        </a:lnTo>
                        <a:lnTo>
                          <a:pt x="532" y="6"/>
                        </a:lnTo>
                        <a:lnTo>
                          <a:pt x="535" y="9"/>
                        </a:lnTo>
                        <a:lnTo>
                          <a:pt x="538" y="14"/>
                        </a:lnTo>
                        <a:lnTo>
                          <a:pt x="540" y="18"/>
                        </a:lnTo>
                        <a:lnTo>
                          <a:pt x="540" y="23"/>
                        </a:lnTo>
                        <a:lnTo>
                          <a:pt x="15" y="328"/>
                        </a:lnTo>
                        <a:lnTo>
                          <a:pt x="0" y="305"/>
                        </a:lnTo>
                        <a:lnTo>
                          <a:pt x="522" y="0"/>
                        </a:lnTo>
                        <a:close/>
                      </a:path>
                    </a:pathLst>
                  </a:custGeom>
                  <a:solidFill>
                    <a:srgbClr val="FFAAAA"/>
                  </a:solidFill>
                  <a:ln w="0">
                    <a:solidFill>
                      <a:srgbClr val="FFAAAA"/>
                    </a:solidFill>
                    <a:round/>
                    <a:headEnd/>
                    <a:tailEnd/>
                  </a:ln>
                </p:spPr>
                <p:txBody>
                  <a:bodyPr/>
                  <a:lstStyle/>
                  <a:p>
                    <a:endParaRPr lang="en-US"/>
                  </a:p>
                </p:txBody>
              </p:sp>
              <p:sp>
                <p:nvSpPr>
                  <p:cNvPr id="115" name="Freeform 114"/>
                  <p:cNvSpPr>
                    <a:spLocks/>
                  </p:cNvSpPr>
                  <p:nvPr/>
                </p:nvSpPr>
                <p:spPr bwMode="auto">
                  <a:xfrm>
                    <a:off x="3128264" y="2807483"/>
                    <a:ext cx="1542965" cy="748428"/>
                  </a:xfrm>
                  <a:custGeom>
                    <a:avLst/>
                    <a:gdLst>
                      <a:gd name="T0" fmla="*/ 521 w 536"/>
                      <a:gd name="T1" fmla="*/ 0 h 323"/>
                      <a:gd name="T2" fmla="*/ 521 w 536"/>
                      <a:gd name="T3" fmla="*/ 2 h 323"/>
                      <a:gd name="T4" fmla="*/ 524 w 536"/>
                      <a:gd name="T5" fmla="*/ 3 h 323"/>
                      <a:gd name="T6" fmla="*/ 527 w 536"/>
                      <a:gd name="T7" fmla="*/ 5 h 323"/>
                      <a:gd name="T8" fmla="*/ 530 w 536"/>
                      <a:gd name="T9" fmla="*/ 8 h 323"/>
                      <a:gd name="T10" fmla="*/ 533 w 536"/>
                      <a:gd name="T11" fmla="*/ 11 h 323"/>
                      <a:gd name="T12" fmla="*/ 534 w 536"/>
                      <a:gd name="T13" fmla="*/ 15 h 323"/>
                      <a:gd name="T14" fmla="*/ 536 w 536"/>
                      <a:gd name="T15" fmla="*/ 18 h 323"/>
                      <a:gd name="T16" fmla="*/ 12 w 536"/>
                      <a:gd name="T17" fmla="*/ 323 h 323"/>
                      <a:gd name="T18" fmla="*/ 0 w 536"/>
                      <a:gd name="T19" fmla="*/ 305 h 323"/>
                      <a:gd name="T20" fmla="*/ 521 w 536"/>
                      <a:gd name="T21" fmla="*/ 0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6"/>
                      <a:gd name="T34" fmla="*/ 0 h 323"/>
                      <a:gd name="T35" fmla="*/ 536 w 536"/>
                      <a:gd name="T36" fmla="*/ 323 h 3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6" h="323">
                        <a:moveTo>
                          <a:pt x="521" y="0"/>
                        </a:moveTo>
                        <a:lnTo>
                          <a:pt x="521" y="2"/>
                        </a:lnTo>
                        <a:lnTo>
                          <a:pt x="524" y="3"/>
                        </a:lnTo>
                        <a:lnTo>
                          <a:pt x="527" y="5"/>
                        </a:lnTo>
                        <a:lnTo>
                          <a:pt x="530" y="8"/>
                        </a:lnTo>
                        <a:lnTo>
                          <a:pt x="533" y="11"/>
                        </a:lnTo>
                        <a:lnTo>
                          <a:pt x="534" y="15"/>
                        </a:lnTo>
                        <a:lnTo>
                          <a:pt x="536" y="18"/>
                        </a:lnTo>
                        <a:lnTo>
                          <a:pt x="12" y="323"/>
                        </a:lnTo>
                        <a:lnTo>
                          <a:pt x="0" y="305"/>
                        </a:lnTo>
                        <a:lnTo>
                          <a:pt x="521" y="0"/>
                        </a:lnTo>
                        <a:close/>
                      </a:path>
                    </a:pathLst>
                  </a:custGeom>
                  <a:solidFill>
                    <a:srgbClr val="FFD5D5"/>
                  </a:solidFill>
                  <a:ln w="0">
                    <a:solidFill>
                      <a:srgbClr val="FFD5D5"/>
                    </a:solidFill>
                    <a:round/>
                    <a:headEnd/>
                    <a:tailEnd/>
                  </a:ln>
                </p:spPr>
                <p:txBody>
                  <a:bodyPr/>
                  <a:lstStyle/>
                  <a:p>
                    <a:endParaRPr lang="en-US"/>
                  </a:p>
                </p:txBody>
              </p:sp>
              <p:sp>
                <p:nvSpPr>
                  <p:cNvPr id="116" name="Freeform 115"/>
                  <p:cNvSpPr>
                    <a:spLocks/>
                  </p:cNvSpPr>
                  <p:nvPr/>
                </p:nvSpPr>
                <p:spPr bwMode="auto">
                  <a:xfrm>
                    <a:off x="3171444" y="2812118"/>
                    <a:ext cx="1494028" cy="720623"/>
                  </a:xfrm>
                  <a:custGeom>
                    <a:avLst/>
                    <a:gdLst>
                      <a:gd name="T0" fmla="*/ 519 w 519"/>
                      <a:gd name="T1" fmla="*/ 12 h 311"/>
                      <a:gd name="T2" fmla="*/ 6 w 519"/>
                      <a:gd name="T3" fmla="*/ 311 h 311"/>
                      <a:gd name="T4" fmla="*/ 0 w 519"/>
                      <a:gd name="T5" fmla="*/ 299 h 311"/>
                      <a:gd name="T6" fmla="*/ 509 w 519"/>
                      <a:gd name="T7" fmla="*/ 0 h 311"/>
                      <a:gd name="T8" fmla="*/ 519 w 519"/>
                      <a:gd name="T9" fmla="*/ 12 h 311"/>
                      <a:gd name="T10" fmla="*/ 0 60000 65536"/>
                      <a:gd name="T11" fmla="*/ 0 60000 65536"/>
                      <a:gd name="T12" fmla="*/ 0 60000 65536"/>
                      <a:gd name="T13" fmla="*/ 0 60000 65536"/>
                      <a:gd name="T14" fmla="*/ 0 60000 65536"/>
                      <a:gd name="T15" fmla="*/ 0 w 519"/>
                      <a:gd name="T16" fmla="*/ 0 h 311"/>
                      <a:gd name="T17" fmla="*/ 519 w 519"/>
                      <a:gd name="T18" fmla="*/ 311 h 311"/>
                    </a:gdLst>
                    <a:ahLst/>
                    <a:cxnLst>
                      <a:cxn ang="T10">
                        <a:pos x="T0" y="T1"/>
                      </a:cxn>
                      <a:cxn ang="T11">
                        <a:pos x="T2" y="T3"/>
                      </a:cxn>
                      <a:cxn ang="T12">
                        <a:pos x="T4" y="T5"/>
                      </a:cxn>
                      <a:cxn ang="T13">
                        <a:pos x="T6" y="T7"/>
                      </a:cxn>
                      <a:cxn ang="T14">
                        <a:pos x="T8" y="T9"/>
                      </a:cxn>
                    </a:cxnLst>
                    <a:rect l="T15" t="T16" r="T17" b="T18"/>
                    <a:pathLst>
                      <a:path w="519" h="311">
                        <a:moveTo>
                          <a:pt x="519" y="12"/>
                        </a:moveTo>
                        <a:lnTo>
                          <a:pt x="6" y="311"/>
                        </a:lnTo>
                        <a:lnTo>
                          <a:pt x="0" y="299"/>
                        </a:lnTo>
                        <a:lnTo>
                          <a:pt x="509" y="0"/>
                        </a:lnTo>
                        <a:lnTo>
                          <a:pt x="519" y="12"/>
                        </a:lnTo>
                        <a:close/>
                      </a:path>
                    </a:pathLst>
                  </a:custGeom>
                  <a:solidFill>
                    <a:srgbClr val="FFFFFF"/>
                  </a:solidFill>
                  <a:ln w="0">
                    <a:solidFill>
                      <a:srgbClr val="FFFFFF"/>
                    </a:solidFill>
                    <a:round/>
                    <a:headEnd/>
                    <a:tailEnd/>
                  </a:ln>
                </p:spPr>
                <p:txBody>
                  <a:bodyPr/>
                  <a:lstStyle/>
                  <a:p>
                    <a:endParaRPr lang="en-US"/>
                  </a:p>
                </p:txBody>
              </p:sp>
              <p:sp>
                <p:nvSpPr>
                  <p:cNvPr id="117" name="Freeform 116"/>
                  <p:cNvSpPr>
                    <a:spLocks/>
                  </p:cNvSpPr>
                  <p:nvPr/>
                </p:nvSpPr>
                <p:spPr bwMode="auto">
                  <a:xfrm>
                    <a:off x="3059176" y="3493350"/>
                    <a:ext cx="152569" cy="127441"/>
                  </a:xfrm>
                  <a:custGeom>
                    <a:avLst/>
                    <a:gdLst>
                      <a:gd name="T0" fmla="*/ 38 w 53"/>
                      <a:gd name="T1" fmla="*/ 52 h 55"/>
                      <a:gd name="T2" fmla="*/ 48 w 53"/>
                      <a:gd name="T3" fmla="*/ 43 h 55"/>
                      <a:gd name="T4" fmla="*/ 53 w 53"/>
                      <a:gd name="T5" fmla="*/ 32 h 55"/>
                      <a:gd name="T6" fmla="*/ 50 w 53"/>
                      <a:gd name="T7" fmla="*/ 17 h 55"/>
                      <a:gd name="T8" fmla="*/ 41 w 53"/>
                      <a:gd name="T9" fmla="*/ 6 h 55"/>
                      <a:gd name="T10" fmla="*/ 29 w 53"/>
                      <a:gd name="T11" fmla="*/ 0 h 55"/>
                      <a:gd name="T12" fmla="*/ 15 w 53"/>
                      <a:gd name="T13" fmla="*/ 2 h 55"/>
                      <a:gd name="T14" fmla="*/ 5 w 53"/>
                      <a:gd name="T15" fmla="*/ 11 h 55"/>
                      <a:gd name="T16" fmla="*/ 0 w 53"/>
                      <a:gd name="T17" fmla="*/ 24 h 55"/>
                      <a:gd name="T18" fmla="*/ 3 w 53"/>
                      <a:gd name="T19" fmla="*/ 37 h 55"/>
                      <a:gd name="T20" fmla="*/ 12 w 53"/>
                      <a:gd name="T21" fmla="*/ 49 h 55"/>
                      <a:gd name="T22" fmla="*/ 24 w 53"/>
                      <a:gd name="T23" fmla="*/ 55 h 55"/>
                      <a:gd name="T24" fmla="*/ 38 w 53"/>
                      <a:gd name="T25" fmla="*/ 5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5"/>
                      <a:gd name="T41" fmla="*/ 53 w 53"/>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5">
                        <a:moveTo>
                          <a:pt x="38" y="52"/>
                        </a:moveTo>
                        <a:lnTo>
                          <a:pt x="48" y="43"/>
                        </a:lnTo>
                        <a:lnTo>
                          <a:pt x="53" y="32"/>
                        </a:lnTo>
                        <a:lnTo>
                          <a:pt x="50" y="17"/>
                        </a:lnTo>
                        <a:lnTo>
                          <a:pt x="41" y="6"/>
                        </a:lnTo>
                        <a:lnTo>
                          <a:pt x="29" y="0"/>
                        </a:lnTo>
                        <a:lnTo>
                          <a:pt x="15" y="2"/>
                        </a:lnTo>
                        <a:lnTo>
                          <a:pt x="5" y="11"/>
                        </a:lnTo>
                        <a:lnTo>
                          <a:pt x="0" y="24"/>
                        </a:lnTo>
                        <a:lnTo>
                          <a:pt x="3" y="37"/>
                        </a:lnTo>
                        <a:lnTo>
                          <a:pt x="12" y="49"/>
                        </a:lnTo>
                        <a:lnTo>
                          <a:pt x="24" y="55"/>
                        </a:lnTo>
                        <a:lnTo>
                          <a:pt x="38" y="52"/>
                        </a:lnTo>
                        <a:close/>
                      </a:path>
                    </a:pathLst>
                  </a:custGeom>
                  <a:solidFill>
                    <a:srgbClr val="CC0000"/>
                  </a:solidFill>
                  <a:ln w="0">
                    <a:solidFill>
                      <a:srgbClr val="CC0000"/>
                    </a:solidFill>
                    <a:round/>
                    <a:headEnd/>
                    <a:tailEnd/>
                  </a:ln>
                </p:spPr>
                <p:txBody>
                  <a:bodyPr/>
                  <a:lstStyle/>
                  <a:p>
                    <a:endParaRPr lang="en-US"/>
                  </a:p>
                </p:txBody>
              </p:sp>
              <p:sp>
                <p:nvSpPr>
                  <p:cNvPr id="118" name="Freeform 117"/>
                  <p:cNvSpPr>
                    <a:spLocks/>
                  </p:cNvSpPr>
                  <p:nvPr/>
                </p:nvSpPr>
                <p:spPr bwMode="auto">
                  <a:xfrm>
                    <a:off x="3059176" y="3493350"/>
                    <a:ext cx="152569" cy="127441"/>
                  </a:xfrm>
                  <a:custGeom>
                    <a:avLst/>
                    <a:gdLst>
                      <a:gd name="T0" fmla="*/ 38 w 53"/>
                      <a:gd name="T1" fmla="*/ 52 h 55"/>
                      <a:gd name="T2" fmla="*/ 48 w 53"/>
                      <a:gd name="T3" fmla="*/ 43 h 55"/>
                      <a:gd name="T4" fmla="*/ 53 w 53"/>
                      <a:gd name="T5" fmla="*/ 32 h 55"/>
                      <a:gd name="T6" fmla="*/ 50 w 53"/>
                      <a:gd name="T7" fmla="*/ 17 h 55"/>
                      <a:gd name="T8" fmla="*/ 41 w 53"/>
                      <a:gd name="T9" fmla="*/ 6 h 55"/>
                      <a:gd name="T10" fmla="*/ 29 w 53"/>
                      <a:gd name="T11" fmla="*/ 0 h 55"/>
                      <a:gd name="T12" fmla="*/ 15 w 53"/>
                      <a:gd name="T13" fmla="*/ 2 h 55"/>
                      <a:gd name="T14" fmla="*/ 5 w 53"/>
                      <a:gd name="T15" fmla="*/ 11 h 55"/>
                      <a:gd name="T16" fmla="*/ 0 w 53"/>
                      <a:gd name="T17" fmla="*/ 24 h 55"/>
                      <a:gd name="T18" fmla="*/ 3 w 53"/>
                      <a:gd name="T19" fmla="*/ 37 h 55"/>
                      <a:gd name="T20" fmla="*/ 12 w 53"/>
                      <a:gd name="T21" fmla="*/ 49 h 55"/>
                      <a:gd name="T22" fmla="*/ 24 w 53"/>
                      <a:gd name="T23" fmla="*/ 55 h 55"/>
                      <a:gd name="T24" fmla="*/ 38 w 53"/>
                      <a:gd name="T25" fmla="*/ 5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5"/>
                      <a:gd name="T41" fmla="*/ 53 w 53"/>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5">
                        <a:moveTo>
                          <a:pt x="38" y="52"/>
                        </a:moveTo>
                        <a:lnTo>
                          <a:pt x="48" y="43"/>
                        </a:lnTo>
                        <a:lnTo>
                          <a:pt x="53" y="32"/>
                        </a:lnTo>
                        <a:lnTo>
                          <a:pt x="50" y="17"/>
                        </a:lnTo>
                        <a:lnTo>
                          <a:pt x="41" y="6"/>
                        </a:lnTo>
                        <a:lnTo>
                          <a:pt x="29" y="0"/>
                        </a:lnTo>
                        <a:lnTo>
                          <a:pt x="15" y="2"/>
                        </a:lnTo>
                        <a:lnTo>
                          <a:pt x="5" y="11"/>
                        </a:lnTo>
                        <a:lnTo>
                          <a:pt x="0" y="24"/>
                        </a:lnTo>
                        <a:lnTo>
                          <a:pt x="3" y="37"/>
                        </a:lnTo>
                        <a:lnTo>
                          <a:pt x="12" y="49"/>
                        </a:lnTo>
                        <a:lnTo>
                          <a:pt x="24" y="55"/>
                        </a:lnTo>
                        <a:lnTo>
                          <a:pt x="38" y="52"/>
                        </a:lnTo>
                      </a:path>
                    </a:pathLst>
                  </a:custGeom>
                  <a:noFill/>
                  <a:ln w="9525">
                    <a:solidFill>
                      <a:srgbClr val="000000"/>
                    </a:solidFill>
                    <a:round/>
                    <a:headEnd/>
                    <a:tailEnd/>
                  </a:ln>
                </p:spPr>
                <p:txBody>
                  <a:bodyPr/>
                  <a:lstStyle/>
                  <a:p>
                    <a:endParaRPr lang="en-US"/>
                  </a:p>
                </p:txBody>
              </p:sp>
              <p:sp>
                <p:nvSpPr>
                  <p:cNvPr id="119" name="Line 120"/>
                  <p:cNvSpPr>
                    <a:spLocks noChangeShapeType="1"/>
                  </p:cNvSpPr>
                  <p:nvPr/>
                </p:nvSpPr>
                <p:spPr bwMode="auto">
                  <a:xfrm>
                    <a:off x="4190492" y="3233833"/>
                    <a:ext cx="25908" cy="13903"/>
                  </a:xfrm>
                  <a:prstGeom prst="line">
                    <a:avLst/>
                  </a:prstGeom>
                  <a:noFill/>
                  <a:ln w="9525">
                    <a:solidFill>
                      <a:srgbClr val="FF0000"/>
                    </a:solidFill>
                    <a:round/>
                    <a:headEnd/>
                    <a:tailEnd/>
                  </a:ln>
                </p:spPr>
                <p:txBody>
                  <a:bodyPr/>
                  <a:lstStyle/>
                  <a:p>
                    <a:endParaRPr lang="en-US"/>
                  </a:p>
                </p:txBody>
              </p:sp>
              <p:sp>
                <p:nvSpPr>
                  <p:cNvPr id="120" name="Line 121"/>
                  <p:cNvSpPr>
                    <a:spLocks noChangeShapeType="1"/>
                  </p:cNvSpPr>
                  <p:nvPr/>
                </p:nvSpPr>
                <p:spPr bwMode="auto">
                  <a:xfrm flipV="1">
                    <a:off x="4242308" y="3233833"/>
                    <a:ext cx="28787" cy="11586"/>
                  </a:xfrm>
                  <a:prstGeom prst="line">
                    <a:avLst/>
                  </a:prstGeom>
                  <a:noFill/>
                  <a:ln w="9525">
                    <a:solidFill>
                      <a:srgbClr val="FF0000"/>
                    </a:solidFill>
                    <a:round/>
                    <a:headEnd/>
                    <a:tailEnd/>
                  </a:ln>
                </p:spPr>
                <p:txBody>
                  <a:bodyPr/>
                  <a:lstStyle/>
                  <a:p>
                    <a:endParaRPr lang="en-US"/>
                  </a:p>
                </p:txBody>
              </p:sp>
              <p:sp>
                <p:nvSpPr>
                  <p:cNvPr id="121" name="Line 122"/>
                  <p:cNvSpPr>
                    <a:spLocks noChangeShapeType="1"/>
                  </p:cNvSpPr>
                  <p:nvPr/>
                </p:nvSpPr>
                <p:spPr bwMode="auto">
                  <a:xfrm flipV="1">
                    <a:off x="4302760" y="3206027"/>
                    <a:ext cx="28787" cy="13903"/>
                  </a:xfrm>
                  <a:prstGeom prst="line">
                    <a:avLst/>
                  </a:prstGeom>
                  <a:noFill/>
                  <a:ln w="9525">
                    <a:solidFill>
                      <a:srgbClr val="FF0000"/>
                    </a:solidFill>
                    <a:round/>
                    <a:headEnd/>
                    <a:tailEnd/>
                  </a:ln>
                </p:spPr>
                <p:txBody>
                  <a:bodyPr/>
                  <a:lstStyle/>
                  <a:p>
                    <a:endParaRPr lang="en-US"/>
                  </a:p>
                </p:txBody>
              </p:sp>
              <p:sp>
                <p:nvSpPr>
                  <p:cNvPr id="122" name="Line 123"/>
                  <p:cNvSpPr>
                    <a:spLocks noChangeShapeType="1"/>
                  </p:cNvSpPr>
                  <p:nvPr/>
                </p:nvSpPr>
                <p:spPr bwMode="auto">
                  <a:xfrm flipH="1" flipV="1">
                    <a:off x="4328668" y="3178222"/>
                    <a:ext cx="23029" cy="13903"/>
                  </a:xfrm>
                  <a:prstGeom prst="line">
                    <a:avLst/>
                  </a:prstGeom>
                  <a:noFill/>
                  <a:ln w="9525">
                    <a:solidFill>
                      <a:srgbClr val="FF0000"/>
                    </a:solidFill>
                    <a:round/>
                    <a:headEnd/>
                    <a:tailEnd/>
                  </a:ln>
                </p:spPr>
                <p:txBody>
                  <a:bodyPr/>
                  <a:lstStyle/>
                  <a:p>
                    <a:endParaRPr lang="en-US"/>
                  </a:p>
                </p:txBody>
              </p:sp>
              <p:sp>
                <p:nvSpPr>
                  <p:cNvPr id="123" name="Line 124"/>
                  <p:cNvSpPr>
                    <a:spLocks noChangeShapeType="1"/>
                  </p:cNvSpPr>
                  <p:nvPr/>
                </p:nvSpPr>
                <p:spPr bwMode="auto">
                  <a:xfrm flipH="1" flipV="1">
                    <a:off x="5459984" y="3704207"/>
                    <a:ext cx="31665" cy="13903"/>
                  </a:xfrm>
                  <a:prstGeom prst="line">
                    <a:avLst/>
                  </a:prstGeom>
                  <a:noFill/>
                  <a:ln w="9525">
                    <a:solidFill>
                      <a:srgbClr val="FF0000"/>
                    </a:solidFill>
                    <a:round/>
                    <a:headEnd/>
                    <a:tailEnd/>
                  </a:ln>
                </p:spPr>
                <p:txBody>
                  <a:bodyPr/>
                  <a:lstStyle/>
                  <a:p>
                    <a:endParaRPr lang="en-US"/>
                  </a:p>
                </p:txBody>
              </p:sp>
              <p:sp>
                <p:nvSpPr>
                  <p:cNvPr id="124" name="Line 125"/>
                  <p:cNvSpPr>
                    <a:spLocks noChangeShapeType="1"/>
                  </p:cNvSpPr>
                  <p:nvPr/>
                </p:nvSpPr>
                <p:spPr bwMode="auto">
                  <a:xfrm flipV="1">
                    <a:off x="5477256" y="3676402"/>
                    <a:ext cx="31665" cy="13903"/>
                  </a:xfrm>
                  <a:prstGeom prst="line">
                    <a:avLst/>
                  </a:prstGeom>
                  <a:noFill/>
                  <a:ln w="9525">
                    <a:solidFill>
                      <a:srgbClr val="FF0000"/>
                    </a:solidFill>
                    <a:round/>
                    <a:headEnd/>
                    <a:tailEnd/>
                  </a:ln>
                </p:spPr>
                <p:txBody>
                  <a:bodyPr/>
                  <a:lstStyle/>
                  <a:p>
                    <a:endParaRPr lang="en-US"/>
                  </a:p>
                </p:txBody>
              </p:sp>
              <p:sp>
                <p:nvSpPr>
                  <p:cNvPr id="125" name="Line 126"/>
                  <p:cNvSpPr>
                    <a:spLocks noChangeShapeType="1"/>
                  </p:cNvSpPr>
                  <p:nvPr/>
                </p:nvSpPr>
                <p:spPr bwMode="auto">
                  <a:xfrm flipV="1">
                    <a:off x="5537708" y="3648596"/>
                    <a:ext cx="25908" cy="13903"/>
                  </a:xfrm>
                  <a:prstGeom prst="line">
                    <a:avLst/>
                  </a:prstGeom>
                  <a:noFill/>
                  <a:ln w="9525">
                    <a:solidFill>
                      <a:srgbClr val="FF0000"/>
                    </a:solidFill>
                    <a:round/>
                    <a:headEnd/>
                    <a:tailEnd/>
                  </a:ln>
                </p:spPr>
                <p:txBody>
                  <a:bodyPr/>
                  <a:lstStyle/>
                  <a:p>
                    <a:endParaRPr lang="en-US"/>
                  </a:p>
                </p:txBody>
              </p:sp>
              <p:sp>
                <p:nvSpPr>
                  <p:cNvPr id="126" name="Line 127"/>
                  <p:cNvSpPr>
                    <a:spLocks noChangeShapeType="1"/>
                  </p:cNvSpPr>
                  <p:nvPr/>
                </p:nvSpPr>
                <p:spPr bwMode="auto">
                  <a:xfrm>
                    <a:off x="5595281" y="3655548"/>
                    <a:ext cx="17272" cy="6951"/>
                  </a:xfrm>
                  <a:prstGeom prst="line">
                    <a:avLst/>
                  </a:prstGeom>
                  <a:noFill/>
                  <a:ln w="9525">
                    <a:solidFill>
                      <a:srgbClr val="FF0000"/>
                    </a:solidFill>
                    <a:round/>
                    <a:headEnd/>
                    <a:tailEnd/>
                  </a:ln>
                </p:spPr>
                <p:txBody>
                  <a:bodyPr/>
                  <a:lstStyle/>
                  <a:p>
                    <a:endParaRPr lang="en-US"/>
                  </a:p>
                </p:txBody>
              </p:sp>
              <p:sp>
                <p:nvSpPr>
                  <p:cNvPr id="127" name="Freeform 126"/>
                  <p:cNvSpPr>
                    <a:spLocks/>
                  </p:cNvSpPr>
                  <p:nvPr/>
                </p:nvSpPr>
                <p:spPr bwMode="auto">
                  <a:xfrm>
                    <a:off x="1982555" y="3949821"/>
                    <a:ext cx="166963" cy="217809"/>
                  </a:xfrm>
                  <a:custGeom>
                    <a:avLst/>
                    <a:gdLst>
                      <a:gd name="T0" fmla="*/ 58 w 58"/>
                      <a:gd name="T1" fmla="*/ 94 h 94"/>
                      <a:gd name="T2" fmla="*/ 58 w 58"/>
                      <a:gd name="T3" fmla="*/ 27 h 94"/>
                      <a:gd name="T4" fmla="*/ 0 w 58"/>
                      <a:gd name="T5" fmla="*/ 0 h 94"/>
                      <a:gd name="T6" fmla="*/ 0 w 58"/>
                      <a:gd name="T7" fmla="*/ 68 h 94"/>
                      <a:gd name="T8" fmla="*/ 58 w 58"/>
                      <a:gd name="T9" fmla="*/ 94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58" y="94"/>
                        </a:moveTo>
                        <a:lnTo>
                          <a:pt x="58" y="27"/>
                        </a:lnTo>
                        <a:lnTo>
                          <a:pt x="0" y="0"/>
                        </a:lnTo>
                        <a:lnTo>
                          <a:pt x="0" y="68"/>
                        </a:lnTo>
                        <a:lnTo>
                          <a:pt x="58" y="94"/>
                        </a:lnTo>
                        <a:close/>
                      </a:path>
                    </a:pathLst>
                  </a:custGeom>
                  <a:solidFill>
                    <a:srgbClr val="00B200"/>
                  </a:solidFill>
                  <a:ln w="0">
                    <a:solidFill>
                      <a:srgbClr val="00B200"/>
                    </a:solidFill>
                    <a:round/>
                    <a:headEnd/>
                    <a:tailEnd/>
                  </a:ln>
                </p:spPr>
                <p:txBody>
                  <a:bodyPr/>
                  <a:lstStyle/>
                  <a:p>
                    <a:endParaRPr lang="en-US"/>
                  </a:p>
                </p:txBody>
              </p:sp>
              <p:sp>
                <p:nvSpPr>
                  <p:cNvPr id="128" name="Freeform 127"/>
                  <p:cNvSpPr>
                    <a:spLocks/>
                  </p:cNvSpPr>
                  <p:nvPr/>
                </p:nvSpPr>
                <p:spPr bwMode="auto">
                  <a:xfrm>
                    <a:off x="2149517" y="3949821"/>
                    <a:ext cx="164084" cy="217809"/>
                  </a:xfrm>
                  <a:custGeom>
                    <a:avLst/>
                    <a:gdLst>
                      <a:gd name="T0" fmla="*/ 0 w 57"/>
                      <a:gd name="T1" fmla="*/ 94 h 94"/>
                      <a:gd name="T2" fmla="*/ 0 w 57"/>
                      <a:gd name="T3" fmla="*/ 27 h 94"/>
                      <a:gd name="T4" fmla="*/ 57 w 57"/>
                      <a:gd name="T5" fmla="*/ 0 h 94"/>
                      <a:gd name="T6" fmla="*/ 57 w 57"/>
                      <a:gd name="T7" fmla="*/ 68 h 94"/>
                      <a:gd name="T8" fmla="*/ 0 w 57"/>
                      <a:gd name="T9" fmla="*/ 94 h 94"/>
                      <a:gd name="T10" fmla="*/ 0 60000 65536"/>
                      <a:gd name="T11" fmla="*/ 0 60000 65536"/>
                      <a:gd name="T12" fmla="*/ 0 60000 65536"/>
                      <a:gd name="T13" fmla="*/ 0 60000 65536"/>
                      <a:gd name="T14" fmla="*/ 0 60000 65536"/>
                      <a:gd name="T15" fmla="*/ 0 w 57"/>
                      <a:gd name="T16" fmla="*/ 0 h 94"/>
                      <a:gd name="T17" fmla="*/ 57 w 57"/>
                      <a:gd name="T18" fmla="*/ 94 h 94"/>
                    </a:gdLst>
                    <a:ahLst/>
                    <a:cxnLst>
                      <a:cxn ang="T10">
                        <a:pos x="T0" y="T1"/>
                      </a:cxn>
                      <a:cxn ang="T11">
                        <a:pos x="T2" y="T3"/>
                      </a:cxn>
                      <a:cxn ang="T12">
                        <a:pos x="T4" y="T5"/>
                      </a:cxn>
                      <a:cxn ang="T13">
                        <a:pos x="T6" y="T7"/>
                      </a:cxn>
                      <a:cxn ang="T14">
                        <a:pos x="T8" y="T9"/>
                      </a:cxn>
                    </a:cxnLst>
                    <a:rect l="T15" t="T16" r="T17" b="T18"/>
                    <a:pathLst>
                      <a:path w="57" h="94">
                        <a:moveTo>
                          <a:pt x="0" y="94"/>
                        </a:moveTo>
                        <a:lnTo>
                          <a:pt x="0" y="27"/>
                        </a:lnTo>
                        <a:lnTo>
                          <a:pt x="57" y="0"/>
                        </a:lnTo>
                        <a:lnTo>
                          <a:pt x="57" y="68"/>
                        </a:lnTo>
                        <a:lnTo>
                          <a:pt x="0" y="94"/>
                        </a:lnTo>
                        <a:close/>
                      </a:path>
                    </a:pathLst>
                  </a:custGeom>
                  <a:solidFill>
                    <a:srgbClr val="000000"/>
                  </a:solidFill>
                  <a:ln w="0">
                    <a:solidFill>
                      <a:srgbClr val="000000"/>
                    </a:solidFill>
                    <a:round/>
                    <a:headEnd/>
                    <a:tailEnd/>
                  </a:ln>
                </p:spPr>
                <p:txBody>
                  <a:bodyPr/>
                  <a:lstStyle/>
                  <a:p>
                    <a:endParaRPr lang="en-US"/>
                  </a:p>
                </p:txBody>
              </p:sp>
              <p:sp>
                <p:nvSpPr>
                  <p:cNvPr id="129" name="Line 130"/>
                  <p:cNvSpPr>
                    <a:spLocks noChangeShapeType="1"/>
                  </p:cNvSpPr>
                  <p:nvPr/>
                </p:nvSpPr>
                <p:spPr bwMode="auto">
                  <a:xfrm flipH="1">
                    <a:off x="2313601" y="3905796"/>
                    <a:ext cx="97875" cy="44025"/>
                  </a:xfrm>
                  <a:prstGeom prst="line">
                    <a:avLst/>
                  </a:prstGeom>
                  <a:noFill/>
                  <a:ln w="9525">
                    <a:solidFill>
                      <a:srgbClr val="FF0000"/>
                    </a:solidFill>
                    <a:round/>
                    <a:headEnd/>
                    <a:tailEnd/>
                  </a:ln>
                </p:spPr>
                <p:txBody>
                  <a:bodyPr/>
                  <a:lstStyle/>
                  <a:p>
                    <a:endParaRPr lang="en-US"/>
                  </a:p>
                </p:txBody>
              </p:sp>
              <p:sp>
                <p:nvSpPr>
                  <p:cNvPr id="130" name="Freeform 129"/>
                  <p:cNvSpPr>
                    <a:spLocks/>
                  </p:cNvSpPr>
                  <p:nvPr/>
                </p:nvSpPr>
                <p:spPr bwMode="auto">
                  <a:xfrm>
                    <a:off x="2359660" y="3407616"/>
                    <a:ext cx="2492925" cy="878187"/>
                  </a:xfrm>
                  <a:custGeom>
                    <a:avLst/>
                    <a:gdLst>
                      <a:gd name="T0" fmla="*/ 866 w 866"/>
                      <a:gd name="T1" fmla="*/ 324 h 379"/>
                      <a:gd name="T2" fmla="*/ 789 w 866"/>
                      <a:gd name="T3" fmla="*/ 237 h 379"/>
                      <a:gd name="T4" fmla="*/ 786 w 866"/>
                      <a:gd name="T5" fmla="*/ 239 h 379"/>
                      <a:gd name="T6" fmla="*/ 778 w 866"/>
                      <a:gd name="T7" fmla="*/ 245 h 379"/>
                      <a:gd name="T8" fmla="*/ 764 w 866"/>
                      <a:gd name="T9" fmla="*/ 254 h 379"/>
                      <a:gd name="T10" fmla="*/ 745 w 866"/>
                      <a:gd name="T11" fmla="*/ 266 h 379"/>
                      <a:gd name="T12" fmla="*/ 722 w 866"/>
                      <a:gd name="T13" fmla="*/ 279 h 379"/>
                      <a:gd name="T14" fmla="*/ 697 w 866"/>
                      <a:gd name="T15" fmla="*/ 294 h 379"/>
                      <a:gd name="T16" fmla="*/ 667 w 866"/>
                      <a:gd name="T17" fmla="*/ 309 h 379"/>
                      <a:gd name="T18" fmla="*/ 636 w 866"/>
                      <a:gd name="T19" fmla="*/ 324 h 379"/>
                      <a:gd name="T20" fmla="*/ 603 w 866"/>
                      <a:gd name="T21" fmla="*/ 337 h 379"/>
                      <a:gd name="T22" fmla="*/ 570 w 866"/>
                      <a:gd name="T23" fmla="*/ 351 h 379"/>
                      <a:gd name="T24" fmla="*/ 536 w 866"/>
                      <a:gd name="T25" fmla="*/ 361 h 379"/>
                      <a:gd name="T26" fmla="*/ 533 w 866"/>
                      <a:gd name="T27" fmla="*/ 363 h 379"/>
                      <a:gd name="T28" fmla="*/ 525 w 866"/>
                      <a:gd name="T29" fmla="*/ 364 h 379"/>
                      <a:gd name="T30" fmla="*/ 513 w 866"/>
                      <a:gd name="T31" fmla="*/ 367 h 379"/>
                      <a:gd name="T32" fmla="*/ 496 w 866"/>
                      <a:gd name="T33" fmla="*/ 372 h 379"/>
                      <a:gd name="T34" fmla="*/ 472 w 866"/>
                      <a:gd name="T35" fmla="*/ 375 h 379"/>
                      <a:gd name="T36" fmla="*/ 442 w 866"/>
                      <a:gd name="T37" fmla="*/ 378 h 379"/>
                      <a:gd name="T38" fmla="*/ 405 w 866"/>
                      <a:gd name="T39" fmla="*/ 379 h 379"/>
                      <a:gd name="T40" fmla="*/ 360 w 866"/>
                      <a:gd name="T41" fmla="*/ 379 h 379"/>
                      <a:gd name="T42" fmla="*/ 306 w 866"/>
                      <a:gd name="T43" fmla="*/ 378 h 379"/>
                      <a:gd name="T44" fmla="*/ 245 w 866"/>
                      <a:gd name="T45" fmla="*/ 373 h 379"/>
                      <a:gd name="T46" fmla="*/ 240 w 866"/>
                      <a:gd name="T47" fmla="*/ 372 h 379"/>
                      <a:gd name="T48" fmla="*/ 226 w 866"/>
                      <a:gd name="T49" fmla="*/ 370 h 379"/>
                      <a:gd name="T50" fmla="*/ 205 w 866"/>
                      <a:gd name="T51" fmla="*/ 366 h 379"/>
                      <a:gd name="T52" fmla="*/ 179 w 866"/>
                      <a:gd name="T53" fmla="*/ 358 h 379"/>
                      <a:gd name="T54" fmla="*/ 149 w 866"/>
                      <a:gd name="T55" fmla="*/ 349 h 379"/>
                      <a:gd name="T56" fmla="*/ 118 w 866"/>
                      <a:gd name="T57" fmla="*/ 336 h 379"/>
                      <a:gd name="T58" fmla="*/ 87 w 866"/>
                      <a:gd name="T59" fmla="*/ 318 h 379"/>
                      <a:gd name="T60" fmla="*/ 57 w 866"/>
                      <a:gd name="T61" fmla="*/ 296 h 379"/>
                      <a:gd name="T62" fmla="*/ 32 w 866"/>
                      <a:gd name="T63" fmla="*/ 267 h 379"/>
                      <a:gd name="T64" fmla="*/ 30 w 866"/>
                      <a:gd name="T65" fmla="*/ 266 h 379"/>
                      <a:gd name="T66" fmla="*/ 26 w 866"/>
                      <a:gd name="T67" fmla="*/ 258 h 379"/>
                      <a:gd name="T68" fmla="*/ 18 w 866"/>
                      <a:gd name="T69" fmla="*/ 248 h 379"/>
                      <a:gd name="T70" fmla="*/ 12 w 866"/>
                      <a:gd name="T71" fmla="*/ 234 h 379"/>
                      <a:gd name="T72" fmla="*/ 5 w 866"/>
                      <a:gd name="T73" fmla="*/ 216 h 379"/>
                      <a:gd name="T74" fmla="*/ 2 w 866"/>
                      <a:gd name="T75" fmla="*/ 195 h 379"/>
                      <a:gd name="T76" fmla="*/ 0 w 866"/>
                      <a:gd name="T77" fmla="*/ 173 h 379"/>
                      <a:gd name="T78" fmla="*/ 3 w 866"/>
                      <a:gd name="T79" fmla="*/ 149 h 379"/>
                      <a:gd name="T80" fmla="*/ 14 w 866"/>
                      <a:gd name="T81" fmla="*/ 122 h 379"/>
                      <a:gd name="T82" fmla="*/ 30 w 866"/>
                      <a:gd name="T83" fmla="*/ 95 h 379"/>
                      <a:gd name="T84" fmla="*/ 56 w 866"/>
                      <a:gd name="T85" fmla="*/ 67 h 379"/>
                      <a:gd name="T86" fmla="*/ 57 w 866"/>
                      <a:gd name="T87" fmla="*/ 66 h 379"/>
                      <a:gd name="T88" fmla="*/ 64 w 866"/>
                      <a:gd name="T89" fmla="*/ 58 h 379"/>
                      <a:gd name="T90" fmla="*/ 75 w 866"/>
                      <a:gd name="T91" fmla="*/ 48 h 379"/>
                      <a:gd name="T92" fmla="*/ 93 w 866"/>
                      <a:gd name="T93" fmla="*/ 34 h 379"/>
                      <a:gd name="T94" fmla="*/ 117 w 866"/>
                      <a:gd name="T95" fmla="*/ 18 h 379"/>
                      <a:gd name="T96" fmla="*/ 147 w 866"/>
                      <a:gd name="T97" fmla="*/ 0 h 379"/>
                      <a:gd name="T98" fmla="*/ 260 w 866"/>
                      <a:gd name="T99" fmla="*/ 69 h 3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6"/>
                      <a:gd name="T151" fmla="*/ 0 h 379"/>
                      <a:gd name="T152" fmla="*/ 866 w 866"/>
                      <a:gd name="T153" fmla="*/ 379 h 3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6" h="379">
                        <a:moveTo>
                          <a:pt x="866" y="324"/>
                        </a:moveTo>
                        <a:lnTo>
                          <a:pt x="789" y="237"/>
                        </a:lnTo>
                        <a:lnTo>
                          <a:pt x="786" y="239"/>
                        </a:lnTo>
                        <a:lnTo>
                          <a:pt x="778" y="245"/>
                        </a:lnTo>
                        <a:lnTo>
                          <a:pt x="764" y="254"/>
                        </a:lnTo>
                        <a:lnTo>
                          <a:pt x="745" y="266"/>
                        </a:lnTo>
                        <a:lnTo>
                          <a:pt x="722" y="279"/>
                        </a:lnTo>
                        <a:lnTo>
                          <a:pt x="697" y="294"/>
                        </a:lnTo>
                        <a:lnTo>
                          <a:pt x="667" y="309"/>
                        </a:lnTo>
                        <a:lnTo>
                          <a:pt x="636" y="324"/>
                        </a:lnTo>
                        <a:lnTo>
                          <a:pt x="603" y="337"/>
                        </a:lnTo>
                        <a:lnTo>
                          <a:pt x="570" y="351"/>
                        </a:lnTo>
                        <a:lnTo>
                          <a:pt x="536" y="361"/>
                        </a:lnTo>
                        <a:lnTo>
                          <a:pt x="533" y="363"/>
                        </a:lnTo>
                        <a:lnTo>
                          <a:pt x="525" y="364"/>
                        </a:lnTo>
                        <a:lnTo>
                          <a:pt x="513" y="367"/>
                        </a:lnTo>
                        <a:lnTo>
                          <a:pt x="496" y="372"/>
                        </a:lnTo>
                        <a:lnTo>
                          <a:pt x="472" y="375"/>
                        </a:lnTo>
                        <a:lnTo>
                          <a:pt x="442" y="378"/>
                        </a:lnTo>
                        <a:lnTo>
                          <a:pt x="405" y="379"/>
                        </a:lnTo>
                        <a:lnTo>
                          <a:pt x="360" y="379"/>
                        </a:lnTo>
                        <a:lnTo>
                          <a:pt x="306" y="378"/>
                        </a:lnTo>
                        <a:lnTo>
                          <a:pt x="245" y="373"/>
                        </a:lnTo>
                        <a:lnTo>
                          <a:pt x="240" y="372"/>
                        </a:lnTo>
                        <a:lnTo>
                          <a:pt x="226" y="370"/>
                        </a:lnTo>
                        <a:lnTo>
                          <a:pt x="205" y="366"/>
                        </a:lnTo>
                        <a:lnTo>
                          <a:pt x="179" y="358"/>
                        </a:lnTo>
                        <a:lnTo>
                          <a:pt x="149" y="349"/>
                        </a:lnTo>
                        <a:lnTo>
                          <a:pt x="118" y="336"/>
                        </a:lnTo>
                        <a:lnTo>
                          <a:pt x="87" y="318"/>
                        </a:lnTo>
                        <a:lnTo>
                          <a:pt x="57" y="296"/>
                        </a:lnTo>
                        <a:lnTo>
                          <a:pt x="32" y="267"/>
                        </a:lnTo>
                        <a:lnTo>
                          <a:pt x="30" y="266"/>
                        </a:lnTo>
                        <a:lnTo>
                          <a:pt x="26" y="258"/>
                        </a:lnTo>
                        <a:lnTo>
                          <a:pt x="18" y="248"/>
                        </a:lnTo>
                        <a:lnTo>
                          <a:pt x="12" y="234"/>
                        </a:lnTo>
                        <a:lnTo>
                          <a:pt x="5" y="216"/>
                        </a:lnTo>
                        <a:lnTo>
                          <a:pt x="2" y="195"/>
                        </a:lnTo>
                        <a:lnTo>
                          <a:pt x="0" y="173"/>
                        </a:lnTo>
                        <a:lnTo>
                          <a:pt x="3" y="149"/>
                        </a:lnTo>
                        <a:lnTo>
                          <a:pt x="14" y="122"/>
                        </a:lnTo>
                        <a:lnTo>
                          <a:pt x="30" y="95"/>
                        </a:lnTo>
                        <a:lnTo>
                          <a:pt x="56" y="67"/>
                        </a:lnTo>
                        <a:lnTo>
                          <a:pt x="57" y="66"/>
                        </a:lnTo>
                        <a:lnTo>
                          <a:pt x="64" y="58"/>
                        </a:lnTo>
                        <a:lnTo>
                          <a:pt x="75" y="48"/>
                        </a:lnTo>
                        <a:lnTo>
                          <a:pt x="93" y="34"/>
                        </a:lnTo>
                        <a:lnTo>
                          <a:pt x="117" y="18"/>
                        </a:lnTo>
                        <a:lnTo>
                          <a:pt x="147" y="0"/>
                        </a:lnTo>
                        <a:lnTo>
                          <a:pt x="260" y="69"/>
                        </a:lnTo>
                      </a:path>
                    </a:pathLst>
                  </a:custGeom>
                  <a:noFill/>
                  <a:ln w="9525">
                    <a:solidFill>
                      <a:srgbClr val="FF0000"/>
                    </a:solidFill>
                    <a:round/>
                    <a:headEnd/>
                    <a:tailEnd/>
                  </a:ln>
                </p:spPr>
                <p:txBody>
                  <a:bodyPr/>
                  <a:lstStyle/>
                  <a:p>
                    <a:endParaRPr lang="en-US"/>
                  </a:p>
                </p:txBody>
              </p:sp>
              <p:sp>
                <p:nvSpPr>
                  <p:cNvPr id="131" name="Freeform 130"/>
                  <p:cNvSpPr>
                    <a:spLocks/>
                  </p:cNvSpPr>
                  <p:nvPr/>
                </p:nvSpPr>
                <p:spPr bwMode="auto">
                  <a:xfrm>
                    <a:off x="2359660" y="3497984"/>
                    <a:ext cx="2492925" cy="875870"/>
                  </a:xfrm>
                  <a:custGeom>
                    <a:avLst/>
                    <a:gdLst>
                      <a:gd name="T0" fmla="*/ 866 w 866"/>
                      <a:gd name="T1" fmla="*/ 285 h 378"/>
                      <a:gd name="T2" fmla="*/ 789 w 866"/>
                      <a:gd name="T3" fmla="*/ 236 h 378"/>
                      <a:gd name="T4" fmla="*/ 786 w 866"/>
                      <a:gd name="T5" fmla="*/ 237 h 378"/>
                      <a:gd name="T6" fmla="*/ 778 w 866"/>
                      <a:gd name="T7" fmla="*/ 243 h 378"/>
                      <a:gd name="T8" fmla="*/ 764 w 866"/>
                      <a:gd name="T9" fmla="*/ 252 h 378"/>
                      <a:gd name="T10" fmla="*/ 745 w 866"/>
                      <a:gd name="T11" fmla="*/ 264 h 378"/>
                      <a:gd name="T12" fmla="*/ 722 w 866"/>
                      <a:gd name="T13" fmla="*/ 277 h 378"/>
                      <a:gd name="T14" fmla="*/ 697 w 866"/>
                      <a:gd name="T15" fmla="*/ 292 h 378"/>
                      <a:gd name="T16" fmla="*/ 667 w 866"/>
                      <a:gd name="T17" fmla="*/ 307 h 378"/>
                      <a:gd name="T18" fmla="*/ 636 w 866"/>
                      <a:gd name="T19" fmla="*/ 322 h 378"/>
                      <a:gd name="T20" fmla="*/ 603 w 866"/>
                      <a:gd name="T21" fmla="*/ 337 h 378"/>
                      <a:gd name="T22" fmla="*/ 570 w 866"/>
                      <a:gd name="T23" fmla="*/ 349 h 378"/>
                      <a:gd name="T24" fmla="*/ 536 w 866"/>
                      <a:gd name="T25" fmla="*/ 360 h 378"/>
                      <a:gd name="T26" fmla="*/ 533 w 866"/>
                      <a:gd name="T27" fmla="*/ 361 h 378"/>
                      <a:gd name="T28" fmla="*/ 525 w 866"/>
                      <a:gd name="T29" fmla="*/ 363 h 378"/>
                      <a:gd name="T30" fmla="*/ 513 w 866"/>
                      <a:gd name="T31" fmla="*/ 367 h 378"/>
                      <a:gd name="T32" fmla="*/ 496 w 866"/>
                      <a:gd name="T33" fmla="*/ 370 h 378"/>
                      <a:gd name="T34" fmla="*/ 472 w 866"/>
                      <a:gd name="T35" fmla="*/ 373 h 378"/>
                      <a:gd name="T36" fmla="*/ 442 w 866"/>
                      <a:gd name="T37" fmla="*/ 376 h 378"/>
                      <a:gd name="T38" fmla="*/ 405 w 866"/>
                      <a:gd name="T39" fmla="*/ 378 h 378"/>
                      <a:gd name="T40" fmla="*/ 360 w 866"/>
                      <a:gd name="T41" fmla="*/ 378 h 378"/>
                      <a:gd name="T42" fmla="*/ 306 w 866"/>
                      <a:gd name="T43" fmla="*/ 376 h 378"/>
                      <a:gd name="T44" fmla="*/ 245 w 866"/>
                      <a:gd name="T45" fmla="*/ 372 h 378"/>
                      <a:gd name="T46" fmla="*/ 240 w 866"/>
                      <a:gd name="T47" fmla="*/ 372 h 378"/>
                      <a:gd name="T48" fmla="*/ 226 w 866"/>
                      <a:gd name="T49" fmla="*/ 369 h 378"/>
                      <a:gd name="T50" fmla="*/ 205 w 866"/>
                      <a:gd name="T51" fmla="*/ 364 h 378"/>
                      <a:gd name="T52" fmla="*/ 179 w 866"/>
                      <a:gd name="T53" fmla="*/ 358 h 378"/>
                      <a:gd name="T54" fmla="*/ 149 w 866"/>
                      <a:gd name="T55" fmla="*/ 348 h 378"/>
                      <a:gd name="T56" fmla="*/ 118 w 866"/>
                      <a:gd name="T57" fmla="*/ 334 h 378"/>
                      <a:gd name="T58" fmla="*/ 87 w 866"/>
                      <a:gd name="T59" fmla="*/ 316 h 378"/>
                      <a:gd name="T60" fmla="*/ 57 w 866"/>
                      <a:gd name="T61" fmla="*/ 294 h 378"/>
                      <a:gd name="T62" fmla="*/ 32 w 866"/>
                      <a:gd name="T63" fmla="*/ 267 h 378"/>
                      <a:gd name="T64" fmla="*/ 30 w 866"/>
                      <a:gd name="T65" fmla="*/ 264 h 378"/>
                      <a:gd name="T66" fmla="*/ 26 w 866"/>
                      <a:gd name="T67" fmla="*/ 258 h 378"/>
                      <a:gd name="T68" fmla="*/ 18 w 866"/>
                      <a:gd name="T69" fmla="*/ 246 h 378"/>
                      <a:gd name="T70" fmla="*/ 12 w 866"/>
                      <a:gd name="T71" fmla="*/ 233 h 378"/>
                      <a:gd name="T72" fmla="*/ 5 w 866"/>
                      <a:gd name="T73" fmla="*/ 215 h 378"/>
                      <a:gd name="T74" fmla="*/ 2 w 866"/>
                      <a:gd name="T75" fmla="*/ 195 h 378"/>
                      <a:gd name="T76" fmla="*/ 0 w 866"/>
                      <a:gd name="T77" fmla="*/ 173 h 378"/>
                      <a:gd name="T78" fmla="*/ 3 w 866"/>
                      <a:gd name="T79" fmla="*/ 148 h 378"/>
                      <a:gd name="T80" fmla="*/ 14 w 866"/>
                      <a:gd name="T81" fmla="*/ 122 h 378"/>
                      <a:gd name="T82" fmla="*/ 30 w 866"/>
                      <a:gd name="T83" fmla="*/ 94 h 378"/>
                      <a:gd name="T84" fmla="*/ 56 w 866"/>
                      <a:gd name="T85" fmla="*/ 67 h 378"/>
                      <a:gd name="T86" fmla="*/ 57 w 866"/>
                      <a:gd name="T87" fmla="*/ 64 h 378"/>
                      <a:gd name="T88" fmla="*/ 64 w 866"/>
                      <a:gd name="T89" fmla="*/ 58 h 378"/>
                      <a:gd name="T90" fmla="*/ 75 w 866"/>
                      <a:gd name="T91" fmla="*/ 47 h 378"/>
                      <a:gd name="T92" fmla="*/ 93 w 866"/>
                      <a:gd name="T93" fmla="*/ 33 h 378"/>
                      <a:gd name="T94" fmla="*/ 117 w 866"/>
                      <a:gd name="T95" fmla="*/ 18 h 378"/>
                      <a:gd name="T96" fmla="*/ 147 w 866"/>
                      <a:gd name="T97" fmla="*/ 0 h 378"/>
                      <a:gd name="T98" fmla="*/ 254 w 866"/>
                      <a:gd name="T99" fmla="*/ 30 h 3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6"/>
                      <a:gd name="T151" fmla="*/ 0 h 378"/>
                      <a:gd name="T152" fmla="*/ 866 w 866"/>
                      <a:gd name="T153" fmla="*/ 378 h 3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6" h="378">
                        <a:moveTo>
                          <a:pt x="866" y="285"/>
                        </a:moveTo>
                        <a:lnTo>
                          <a:pt x="789" y="236"/>
                        </a:lnTo>
                        <a:lnTo>
                          <a:pt x="786" y="237"/>
                        </a:lnTo>
                        <a:lnTo>
                          <a:pt x="778" y="243"/>
                        </a:lnTo>
                        <a:lnTo>
                          <a:pt x="764" y="252"/>
                        </a:lnTo>
                        <a:lnTo>
                          <a:pt x="745" y="264"/>
                        </a:lnTo>
                        <a:lnTo>
                          <a:pt x="722" y="277"/>
                        </a:lnTo>
                        <a:lnTo>
                          <a:pt x="697" y="292"/>
                        </a:lnTo>
                        <a:lnTo>
                          <a:pt x="667" y="307"/>
                        </a:lnTo>
                        <a:lnTo>
                          <a:pt x="636" y="322"/>
                        </a:lnTo>
                        <a:lnTo>
                          <a:pt x="603" y="337"/>
                        </a:lnTo>
                        <a:lnTo>
                          <a:pt x="570" y="349"/>
                        </a:lnTo>
                        <a:lnTo>
                          <a:pt x="536" y="360"/>
                        </a:lnTo>
                        <a:lnTo>
                          <a:pt x="533" y="361"/>
                        </a:lnTo>
                        <a:lnTo>
                          <a:pt x="525" y="363"/>
                        </a:lnTo>
                        <a:lnTo>
                          <a:pt x="513" y="367"/>
                        </a:lnTo>
                        <a:lnTo>
                          <a:pt x="496" y="370"/>
                        </a:lnTo>
                        <a:lnTo>
                          <a:pt x="472" y="373"/>
                        </a:lnTo>
                        <a:lnTo>
                          <a:pt x="442" y="376"/>
                        </a:lnTo>
                        <a:lnTo>
                          <a:pt x="405" y="378"/>
                        </a:lnTo>
                        <a:lnTo>
                          <a:pt x="360" y="378"/>
                        </a:lnTo>
                        <a:lnTo>
                          <a:pt x="306" y="376"/>
                        </a:lnTo>
                        <a:lnTo>
                          <a:pt x="245" y="372"/>
                        </a:lnTo>
                        <a:lnTo>
                          <a:pt x="240" y="372"/>
                        </a:lnTo>
                        <a:lnTo>
                          <a:pt x="226" y="369"/>
                        </a:lnTo>
                        <a:lnTo>
                          <a:pt x="205" y="364"/>
                        </a:lnTo>
                        <a:lnTo>
                          <a:pt x="179" y="358"/>
                        </a:lnTo>
                        <a:lnTo>
                          <a:pt x="149" y="348"/>
                        </a:lnTo>
                        <a:lnTo>
                          <a:pt x="118" y="334"/>
                        </a:lnTo>
                        <a:lnTo>
                          <a:pt x="87" y="316"/>
                        </a:lnTo>
                        <a:lnTo>
                          <a:pt x="57" y="294"/>
                        </a:lnTo>
                        <a:lnTo>
                          <a:pt x="32" y="267"/>
                        </a:lnTo>
                        <a:lnTo>
                          <a:pt x="30" y="264"/>
                        </a:lnTo>
                        <a:lnTo>
                          <a:pt x="26" y="258"/>
                        </a:lnTo>
                        <a:lnTo>
                          <a:pt x="18" y="246"/>
                        </a:lnTo>
                        <a:lnTo>
                          <a:pt x="12" y="233"/>
                        </a:lnTo>
                        <a:lnTo>
                          <a:pt x="5" y="215"/>
                        </a:lnTo>
                        <a:lnTo>
                          <a:pt x="2" y="195"/>
                        </a:lnTo>
                        <a:lnTo>
                          <a:pt x="0" y="173"/>
                        </a:lnTo>
                        <a:lnTo>
                          <a:pt x="3" y="148"/>
                        </a:lnTo>
                        <a:lnTo>
                          <a:pt x="14" y="122"/>
                        </a:lnTo>
                        <a:lnTo>
                          <a:pt x="30" y="94"/>
                        </a:lnTo>
                        <a:lnTo>
                          <a:pt x="56" y="67"/>
                        </a:lnTo>
                        <a:lnTo>
                          <a:pt x="57" y="64"/>
                        </a:lnTo>
                        <a:lnTo>
                          <a:pt x="64" y="58"/>
                        </a:lnTo>
                        <a:lnTo>
                          <a:pt x="75" y="47"/>
                        </a:lnTo>
                        <a:lnTo>
                          <a:pt x="93" y="33"/>
                        </a:lnTo>
                        <a:lnTo>
                          <a:pt x="117" y="18"/>
                        </a:lnTo>
                        <a:lnTo>
                          <a:pt x="147" y="0"/>
                        </a:lnTo>
                        <a:lnTo>
                          <a:pt x="254" y="30"/>
                        </a:lnTo>
                      </a:path>
                    </a:pathLst>
                  </a:custGeom>
                  <a:noFill/>
                  <a:ln w="9525">
                    <a:solidFill>
                      <a:srgbClr val="FF0000"/>
                    </a:solidFill>
                    <a:round/>
                    <a:headEnd/>
                    <a:tailEnd/>
                  </a:ln>
                </p:spPr>
                <p:txBody>
                  <a:bodyPr/>
                  <a:lstStyle/>
                  <a:p>
                    <a:endParaRPr lang="en-US"/>
                  </a:p>
                </p:txBody>
              </p:sp>
              <p:sp>
                <p:nvSpPr>
                  <p:cNvPr id="132" name="Freeform 131"/>
                  <p:cNvSpPr>
                    <a:spLocks/>
                  </p:cNvSpPr>
                  <p:nvPr/>
                </p:nvSpPr>
                <p:spPr bwMode="auto">
                  <a:xfrm>
                    <a:off x="943356" y="3567497"/>
                    <a:ext cx="3909229" cy="1283682"/>
                  </a:xfrm>
                  <a:custGeom>
                    <a:avLst/>
                    <a:gdLst>
                      <a:gd name="T0" fmla="*/ 752 w 1358"/>
                      <a:gd name="T1" fmla="*/ 0 h 554"/>
                      <a:gd name="T2" fmla="*/ 639 w 1358"/>
                      <a:gd name="T3" fmla="*/ 13 h 554"/>
                      <a:gd name="T4" fmla="*/ 609 w 1358"/>
                      <a:gd name="T5" fmla="*/ 31 h 554"/>
                      <a:gd name="T6" fmla="*/ 585 w 1358"/>
                      <a:gd name="T7" fmla="*/ 47 h 554"/>
                      <a:gd name="T8" fmla="*/ 567 w 1358"/>
                      <a:gd name="T9" fmla="*/ 61 h 554"/>
                      <a:gd name="T10" fmla="*/ 556 w 1358"/>
                      <a:gd name="T11" fmla="*/ 71 h 554"/>
                      <a:gd name="T12" fmla="*/ 549 w 1358"/>
                      <a:gd name="T13" fmla="*/ 79 h 554"/>
                      <a:gd name="T14" fmla="*/ 548 w 1358"/>
                      <a:gd name="T15" fmla="*/ 80 h 554"/>
                      <a:gd name="T16" fmla="*/ 522 w 1358"/>
                      <a:gd name="T17" fmla="*/ 109 h 554"/>
                      <a:gd name="T18" fmla="*/ 506 w 1358"/>
                      <a:gd name="T19" fmla="*/ 135 h 554"/>
                      <a:gd name="T20" fmla="*/ 495 w 1358"/>
                      <a:gd name="T21" fmla="*/ 162 h 554"/>
                      <a:gd name="T22" fmla="*/ 492 w 1358"/>
                      <a:gd name="T23" fmla="*/ 186 h 554"/>
                      <a:gd name="T24" fmla="*/ 494 w 1358"/>
                      <a:gd name="T25" fmla="*/ 209 h 554"/>
                      <a:gd name="T26" fmla="*/ 497 w 1358"/>
                      <a:gd name="T27" fmla="*/ 230 h 554"/>
                      <a:gd name="T28" fmla="*/ 504 w 1358"/>
                      <a:gd name="T29" fmla="*/ 247 h 554"/>
                      <a:gd name="T30" fmla="*/ 510 w 1358"/>
                      <a:gd name="T31" fmla="*/ 261 h 554"/>
                      <a:gd name="T32" fmla="*/ 518 w 1358"/>
                      <a:gd name="T33" fmla="*/ 271 h 554"/>
                      <a:gd name="T34" fmla="*/ 522 w 1358"/>
                      <a:gd name="T35" fmla="*/ 279 h 554"/>
                      <a:gd name="T36" fmla="*/ 524 w 1358"/>
                      <a:gd name="T37" fmla="*/ 280 h 554"/>
                      <a:gd name="T38" fmla="*/ 549 w 1358"/>
                      <a:gd name="T39" fmla="*/ 309 h 554"/>
                      <a:gd name="T40" fmla="*/ 579 w 1358"/>
                      <a:gd name="T41" fmla="*/ 331 h 554"/>
                      <a:gd name="T42" fmla="*/ 610 w 1358"/>
                      <a:gd name="T43" fmla="*/ 349 h 554"/>
                      <a:gd name="T44" fmla="*/ 641 w 1358"/>
                      <a:gd name="T45" fmla="*/ 362 h 554"/>
                      <a:gd name="T46" fmla="*/ 671 w 1358"/>
                      <a:gd name="T47" fmla="*/ 371 h 554"/>
                      <a:gd name="T48" fmla="*/ 697 w 1358"/>
                      <a:gd name="T49" fmla="*/ 379 h 554"/>
                      <a:gd name="T50" fmla="*/ 718 w 1358"/>
                      <a:gd name="T51" fmla="*/ 383 h 554"/>
                      <a:gd name="T52" fmla="*/ 732 w 1358"/>
                      <a:gd name="T53" fmla="*/ 385 h 554"/>
                      <a:gd name="T54" fmla="*/ 737 w 1358"/>
                      <a:gd name="T55" fmla="*/ 386 h 554"/>
                      <a:gd name="T56" fmla="*/ 798 w 1358"/>
                      <a:gd name="T57" fmla="*/ 391 h 554"/>
                      <a:gd name="T58" fmla="*/ 852 w 1358"/>
                      <a:gd name="T59" fmla="*/ 392 h 554"/>
                      <a:gd name="T60" fmla="*/ 897 w 1358"/>
                      <a:gd name="T61" fmla="*/ 392 h 554"/>
                      <a:gd name="T62" fmla="*/ 934 w 1358"/>
                      <a:gd name="T63" fmla="*/ 391 h 554"/>
                      <a:gd name="T64" fmla="*/ 964 w 1358"/>
                      <a:gd name="T65" fmla="*/ 388 h 554"/>
                      <a:gd name="T66" fmla="*/ 988 w 1358"/>
                      <a:gd name="T67" fmla="*/ 385 h 554"/>
                      <a:gd name="T68" fmla="*/ 1005 w 1358"/>
                      <a:gd name="T69" fmla="*/ 380 h 554"/>
                      <a:gd name="T70" fmla="*/ 1017 w 1358"/>
                      <a:gd name="T71" fmla="*/ 377 h 554"/>
                      <a:gd name="T72" fmla="*/ 1025 w 1358"/>
                      <a:gd name="T73" fmla="*/ 376 h 554"/>
                      <a:gd name="T74" fmla="*/ 1028 w 1358"/>
                      <a:gd name="T75" fmla="*/ 374 h 554"/>
                      <a:gd name="T76" fmla="*/ 1062 w 1358"/>
                      <a:gd name="T77" fmla="*/ 364 h 554"/>
                      <a:gd name="T78" fmla="*/ 1095 w 1358"/>
                      <a:gd name="T79" fmla="*/ 351 h 554"/>
                      <a:gd name="T80" fmla="*/ 1128 w 1358"/>
                      <a:gd name="T81" fmla="*/ 337 h 554"/>
                      <a:gd name="T82" fmla="*/ 1159 w 1358"/>
                      <a:gd name="T83" fmla="*/ 322 h 554"/>
                      <a:gd name="T84" fmla="*/ 1189 w 1358"/>
                      <a:gd name="T85" fmla="*/ 307 h 554"/>
                      <a:gd name="T86" fmla="*/ 1214 w 1358"/>
                      <a:gd name="T87" fmla="*/ 292 h 554"/>
                      <a:gd name="T88" fmla="*/ 1237 w 1358"/>
                      <a:gd name="T89" fmla="*/ 279 h 554"/>
                      <a:gd name="T90" fmla="*/ 1256 w 1358"/>
                      <a:gd name="T91" fmla="*/ 267 h 554"/>
                      <a:gd name="T92" fmla="*/ 1270 w 1358"/>
                      <a:gd name="T93" fmla="*/ 258 h 554"/>
                      <a:gd name="T94" fmla="*/ 1278 w 1358"/>
                      <a:gd name="T95" fmla="*/ 252 h 554"/>
                      <a:gd name="T96" fmla="*/ 1281 w 1358"/>
                      <a:gd name="T97" fmla="*/ 250 h 554"/>
                      <a:gd name="T98" fmla="*/ 1358 w 1358"/>
                      <a:gd name="T99" fmla="*/ 255 h 554"/>
                      <a:gd name="T100" fmla="*/ 882 w 1358"/>
                      <a:gd name="T101" fmla="*/ 524 h 554"/>
                      <a:gd name="T102" fmla="*/ 879 w 1358"/>
                      <a:gd name="T103" fmla="*/ 525 h 554"/>
                      <a:gd name="T104" fmla="*/ 868 w 1358"/>
                      <a:gd name="T105" fmla="*/ 528 h 554"/>
                      <a:gd name="T106" fmla="*/ 852 w 1358"/>
                      <a:gd name="T107" fmla="*/ 534 h 554"/>
                      <a:gd name="T108" fmla="*/ 831 w 1358"/>
                      <a:gd name="T109" fmla="*/ 540 h 554"/>
                      <a:gd name="T110" fmla="*/ 804 w 1358"/>
                      <a:gd name="T111" fmla="*/ 546 h 554"/>
                      <a:gd name="T112" fmla="*/ 773 w 1358"/>
                      <a:gd name="T113" fmla="*/ 551 h 554"/>
                      <a:gd name="T114" fmla="*/ 737 w 1358"/>
                      <a:gd name="T115" fmla="*/ 554 h 554"/>
                      <a:gd name="T116" fmla="*/ 698 w 1358"/>
                      <a:gd name="T117" fmla="*/ 554 h 554"/>
                      <a:gd name="T118" fmla="*/ 0 w 1358"/>
                      <a:gd name="T119" fmla="*/ 53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58"/>
                      <a:gd name="T181" fmla="*/ 0 h 554"/>
                      <a:gd name="T182" fmla="*/ 1358 w 1358"/>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58" h="554">
                        <a:moveTo>
                          <a:pt x="752" y="0"/>
                        </a:moveTo>
                        <a:lnTo>
                          <a:pt x="639" y="13"/>
                        </a:lnTo>
                        <a:lnTo>
                          <a:pt x="609" y="31"/>
                        </a:lnTo>
                        <a:lnTo>
                          <a:pt x="585" y="47"/>
                        </a:lnTo>
                        <a:lnTo>
                          <a:pt x="567" y="61"/>
                        </a:lnTo>
                        <a:lnTo>
                          <a:pt x="556" y="71"/>
                        </a:lnTo>
                        <a:lnTo>
                          <a:pt x="549" y="79"/>
                        </a:lnTo>
                        <a:lnTo>
                          <a:pt x="548" y="80"/>
                        </a:lnTo>
                        <a:lnTo>
                          <a:pt x="522" y="109"/>
                        </a:lnTo>
                        <a:lnTo>
                          <a:pt x="506" y="135"/>
                        </a:lnTo>
                        <a:lnTo>
                          <a:pt x="495" y="162"/>
                        </a:lnTo>
                        <a:lnTo>
                          <a:pt x="492" y="186"/>
                        </a:lnTo>
                        <a:lnTo>
                          <a:pt x="494" y="209"/>
                        </a:lnTo>
                        <a:lnTo>
                          <a:pt x="497" y="230"/>
                        </a:lnTo>
                        <a:lnTo>
                          <a:pt x="504" y="247"/>
                        </a:lnTo>
                        <a:lnTo>
                          <a:pt x="510" y="261"/>
                        </a:lnTo>
                        <a:lnTo>
                          <a:pt x="518" y="271"/>
                        </a:lnTo>
                        <a:lnTo>
                          <a:pt x="522" y="279"/>
                        </a:lnTo>
                        <a:lnTo>
                          <a:pt x="524" y="280"/>
                        </a:lnTo>
                        <a:lnTo>
                          <a:pt x="549" y="309"/>
                        </a:lnTo>
                        <a:lnTo>
                          <a:pt x="579" y="331"/>
                        </a:lnTo>
                        <a:lnTo>
                          <a:pt x="610" y="349"/>
                        </a:lnTo>
                        <a:lnTo>
                          <a:pt x="641" y="362"/>
                        </a:lnTo>
                        <a:lnTo>
                          <a:pt x="671" y="371"/>
                        </a:lnTo>
                        <a:lnTo>
                          <a:pt x="697" y="379"/>
                        </a:lnTo>
                        <a:lnTo>
                          <a:pt x="718" y="383"/>
                        </a:lnTo>
                        <a:lnTo>
                          <a:pt x="732" y="385"/>
                        </a:lnTo>
                        <a:lnTo>
                          <a:pt x="737" y="386"/>
                        </a:lnTo>
                        <a:lnTo>
                          <a:pt x="798" y="391"/>
                        </a:lnTo>
                        <a:lnTo>
                          <a:pt x="852" y="392"/>
                        </a:lnTo>
                        <a:lnTo>
                          <a:pt x="897" y="392"/>
                        </a:lnTo>
                        <a:lnTo>
                          <a:pt x="934" y="391"/>
                        </a:lnTo>
                        <a:lnTo>
                          <a:pt x="964" y="388"/>
                        </a:lnTo>
                        <a:lnTo>
                          <a:pt x="988" y="385"/>
                        </a:lnTo>
                        <a:lnTo>
                          <a:pt x="1005" y="380"/>
                        </a:lnTo>
                        <a:lnTo>
                          <a:pt x="1017" y="377"/>
                        </a:lnTo>
                        <a:lnTo>
                          <a:pt x="1025" y="376"/>
                        </a:lnTo>
                        <a:lnTo>
                          <a:pt x="1028" y="374"/>
                        </a:lnTo>
                        <a:lnTo>
                          <a:pt x="1062" y="364"/>
                        </a:lnTo>
                        <a:lnTo>
                          <a:pt x="1095" y="351"/>
                        </a:lnTo>
                        <a:lnTo>
                          <a:pt x="1128" y="337"/>
                        </a:lnTo>
                        <a:lnTo>
                          <a:pt x="1159" y="322"/>
                        </a:lnTo>
                        <a:lnTo>
                          <a:pt x="1189" y="307"/>
                        </a:lnTo>
                        <a:lnTo>
                          <a:pt x="1214" y="292"/>
                        </a:lnTo>
                        <a:lnTo>
                          <a:pt x="1237" y="279"/>
                        </a:lnTo>
                        <a:lnTo>
                          <a:pt x="1256" y="267"/>
                        </a:lnTo>
                        <a:lnTo>
                          <a:pt x="1270" y="258"/>
                        </a:lnTo>
                        <a:lnTo>
                          <a:pt x="1278" y="252"/>
                        </a:lnTo>
                        <a:lnTo>
                          <a:pt x="1281" y="250"/>
                        </a:lnTo>
                        <a:lnTo>
                          <a:pt x="1358" y="255"/>
                        </a:lnTo>
                        <a:lnTo>
                          <a:pt x="882" y="524"/>
                        </a:lnTo>
                        <a:lnTo>
                          <a:pt x="879" y="525"/>
                        </a:lnTo>
                        <a:lnTo>
                          <a:pt x="868" y="528"/>
                        </a:lnTo>
                        <a:lnTo>
                          <a:pt x="852" y="534"/>
                        </a:lnTo>
                        <a:lnTo>
                          <a:pt x="831" y="540"/>
                        </a:lnTo>
                        <a:lnTo>
                          <a:pt x="804" y="546"/>
                        </a:lnTo>
                        <a:lnTo>
                          <a:pt x="773" y="551"/>
                        </a:lnTo>
                        <a:lnTo>
                          <a:pt x="737" y="554"/>
                        </a:lnTo>
                        <a:lnTo>
                          <a:pt x="698" y="554"/>
                        </a:lnTo>
                        <a:lnTo>
                          <a:pt x="0" y="537"/>
                        </a:lnTo>
                      </a:path>
                    </a:pathLst>
                  </a:custGeom>
                  <a:noFill/>
                  <a:ln w="9525">
                    <a:solidFill>
                      <a:srgbClr val="FF0000"/>
                    </a:solidFill>
                    <a:round/>
                    <a:headEnd/>
                    <a:tailEnd/>
                  </a:ln>
                </p:spPr>
                <p:txBody>
                  <a:bodyPr/>
                  <a:lstStyle/>
                  <a:p>
                    <a:endParaRPr lang="en-US"/>
                  </a:p>
                </p:txBody>
              </p:sp>
              <p:sp>
                <p:nvSpPr>
                  <p:cNvPr id="133" name="Freeform 132"/>
                  <p:cNvSpPr>
                    <a:spLocks/>
                  </p:cNvSpPr>
                  <p:nvPr/>
                </p:nvSpPr>
                <p:spPr bwMode="auto">
                  <a:xfrm>
                    <a:off x="4279731" y="3942870"/>
                    <a:ext cx="103632" cy="108904"/>
                  </a:xfrm>
                  <a:custGeom>
                    <a:avLst/>
                    <a:gdLst>
                      <a:gd name="T0" fmla="*/ 36 w 36"/>
                      <a:gd name="T1" fmla="*/ 0 h 47"/>
                      <a:gd name="T2" fmla="*/ 0 w 36"/>
                      <a:gd name="T3" fmla="*/ 20 h 47"/>
                      <a:gd name="T4" fmla="*/ 0 w 36"/>
                      <a:gd name="T5" fmla="*/ 47 h 47"/>
                      <a:gd name="T6" fmla="*/ 36 w 36"/>
                      <a:gd name="T7" fmla="*/ 27 h 47"/>
                      <a:gd name="T8" fmla="*/ 36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7"/>
                        </a:lnTo>
                        <a:lnTo>
                          <a:pt x="36" y="0"/>
                        </a:lnTo>
                        <a:close/>
                      </a:path>
                    </a:pathLst>
                  </a:custGeom>
                  <a:solidFill>
                    <a:srgbClr val="000000"/>
                  </a:solidFill>
                  <a:ln w="0">
                    <a:solidFill>
                      <a:srgbClr val="000000"/>
                    </a:solidFill>
                    <a:round/>
                    <a:headEnd/>
                    <a:tailEnd/>
                  </a:ln>
                </p:spPr>
                <p:txBody>
                  <a:bodyPr/>
                  <a:lstStyle/>
                  <a:p>
                    <a:endParaRPr lang="en-US"/>
                  </a:p>
                </p:txBody>
              </p:sp>
              <p:sp>
                <p:nvSpPr>
                  <p:cNvPr id="134" name="Freeform 133"/>
                  <p:cNvSpPr>
                    <a:spLocks/>
                  </p:cNvSpPr>
                  <p:nvPr/>
                </p:nvSpPr>
                <p:spPr bwMode="auto">
                  <a:xfrm>
                    <a:off x="4279731" y="3942870"/>
                    <a:ext cx="103632" cy="108904"/>
                  </a:xfrm>
                  <a:custGeom>
                    <a:avLst/>
                    <a:gdLst>
                      <a:gd name="T0" fmla="*/ 36 w 36"/>
                      <a:gd name="T1" fmla="*/ 0 h 47"/>
                      <a:gd name="T2" fmla="*/ 0 w 36"/>
                      <a:gd name="T3" fmla="*/ 20 h 47"/>
                      <a:gd name="T4" fmla="*/ 0 w 36"/>
                      <a:gd name="T5" fmla="*/ 47 h 47"/>
                      <a:gd name="T6" fmla="*/ 36 w 36"/>
                      <a:gd name="T7" fmla="*/ 27 h 47"/>
                      <a:gd name="T8" fmla="*/ 36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7"/>
                        </a:lnTo>
                        <a:lnTo>
                          <a:pt x="36" y="0"/>
                        </a:lnTo>
                      </a:path>
                    </a:pathLst>
                  </a:custGeom>
                  <a:noFill/>
                  <a:ln w="4763">
                    <a:solidFill>
                      <a:srgbClr val="000000"/>
                    </a:solidFill>
                    <a:round/>
                    <a:headEnd/>
                    <a:tailEnd/>
                  </a:ln>
                </p:spPr>
                <p:txBody>
                  <a:bodyPr/>
                  <a:lstStyle/>
                  <a:p>
                    <a:endParaRPr lang="en-US"/>
                  </a:p>
                </p:txBody>
              </p:sp>
              <p:sp>
                <p:nvSpPr>
                  <p:cNvPr id="135" name="Freeform 134"/>
                  <p:cNvSpPr>
                    <a:spLocks/>
                  </p:cNvSpPr>
                  <p:nvPr/>
                </p:nvSpPr>
                <p:spPr bwMode="auto">
                  <a:xfrm>
                    <a:off x="4279731" y="4054092"/>
                    <a:ext cx="103632" cy="106587"/>
                  </a:xfrm>
                  <a:custGeom>
                    <a:avLst/>
                    <a:gdLst>
                      <a:gd name="T0" fmla="*/ 36 w 36"/>
                      <a:gd name="T1" fmla="*/ 0 h 46"/>
                      <a:gd name="T2" fmla="*/ 0 w 36"/>
                      <a:gd name="T3" fmla="*/ 20 h 46"/>
                      <a:gd name="T4" fmla="*/ 0 w 36"/>
                      <a:gd name="T5" fmla="*/ 46 h 46"/>
                      <a:gd name="T6" fmla="*/ 36 w 36"/>
                      <a:gd name="T7" fmla="*/ 26 h 46"/>
                      <a:gd name="T8" fmla="*/ 36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20"/>
                        </a:lnTo>
                        <a:lnTo>
                          <a:pt x="0" y="46"/>
                        </a:lnTo>
                        <a:lnTo>
                          <a:pt x="36" y="26"/>
                        </a:lnTo>
                        <a:lnTo>
                          <a:pt x="36" y="0"/>
                        </a:lnTo>
                        <a:close/>
                      </a:path>
                    </a:pathLst>
                  </a:custGeom>
                  <a:solidFill>
                    <a:srgbClr val="000000"/>
                  </a:solidFill>
                  <a:ln w="0">
                    <a:solidFill>
                      <a:srgbClr val="000000"/>
                    </a:solidFill>
                    <a:round/>
                    <a:headEnd/>
                    <a:tailEnd/>
                  </a:ln>
                </p:spPr>
                <p:txBody>
                  <a:bodyPr/>
                  <a:lstStyle/>
                  <a:p>
                    <a:endParaRPr lang="en-US"/>
                  </a:p>
                </p:txBody>
              </p:sp>
              <p:sp>
                <p:nvSpPr>
                  <p:cNvPr id="136" name="Freeform 135"/>
                  <p:cNvSpPr>
                    <a:spLocks/>
                  </p:cNvSpPr>
                  <p:nvPr/>
                </p:nvSpPr>
                <p:spPr bwMode="auto">
                  <a:xfrm>
                    <a:off x="4279731" y="4054092"/>
                    <a:ext cx="103632" cy="106587"/>
                  </a:xfrm>
                  <a:custGeom>
                    <a:avLst/>
                    <a:gdLst>
                      <a:gd name="T0" fmla="*/ 36 w 36"/>
                      <a:gd name="T1" fmla="*/ 0 h 46"/>
                      <a:gd name="T2" fmla="*/ 0 w 36"/>
                      <a:gd name="T3" fmla="*/ 20 h 46"/>
                      <a:gd name="T4" fmla="*/ 0 w 36"/>
                      <a:gd name="T5" fmla="*/ 46 h 46"/>
                      <a:gd name="T6" fmla="*/ 36 w 36"/>
                      <a:gd name="T7" fmla="*/ 26 h 46"/>
                      <a:gd name="T8" fmla="*/ 36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20"/>
                        </a:lnTo>
                        <a:lnTo>
                          <a:pt x="0" y="46"/>
                        </a:lnTo>
                        <a:lnTo>
                          <a:pt x="36" y="26"/>
                        </a:lnTo>
                        <a:lnTo>
                          <a:pt x="36" y="0"/>
                        </a:lnTo>
                      </a:path>
                    </a:pathLst>
                  </a:custGeom>
                  <a:noFill/>
                  <a:ln w="4763">
                    <a:solidFill>
                      <a:srgbClr val="000000"/>
                    </a:solidFill>
                    <a:round/>
                    <a:headEnd/>
                    <a:tailEnd/>
                  </a:ln>
                </p:spPr>
                <p:txBody>
                  <a:bodyPr/>
                  <a:lstStyle/>
                  <a:p>
                    <a:endParaRPr lang="en-US"/>
                  </a:p>
                </p:txBody>
              </p:sp>
              <p:sp>
                <p:nvSpPr>
                  <p:cNvPr id="137" name="Freeform 136"/>
                  <p:cNvSpPr>
                    <a:spLocks/>
                  </p:cNvSpPr>
                  <p:nvPr/>
                </p:nvSpPr>
                <p:spPr bwMode="auto">
                  <a:xfrm>
                    <a:off x="4279731" y="4144459"/>
                    <a:ext cx="103632" cy="106587"/>
                  </a:xfrm>
                  <a:custGeom>
                    <a:avLst/>
                    <a:gdLst>
                      <a:gd name="T0" fmla="*/ 36 w 36"/>
                      <a:gd name="T1" fmla="*/ 0 h 46"/>
                      <a:gd name="T2" fmla="*/ 0 w 36"/>
                      <a:gd name="T3" fmla="*/ 19 h 46"/>
                      <a:gd name="T4" fmla="*/ 0 w 36"/>
                      <a:gd name="T5" fmla="*/ 46 h 46"/>
                      <a:gd name="T6" fmla="*/ 36 w 36"/>
                      <a:gd name="T7" fmla="*/ 27 h 46"/>
                      <a:gd name="T8" fmla="*/ 36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19"/>
                        </a:lnTo>
                        <a:lnTo>
                          <a:pt x="0" y="46"/>
                        </a:lnTo>
                        <a:lnTo>
                          <a:pt x="36" y="27"/>
                        </a:lnTo>
                        <a:lnTo>
                          <a:pt x="36" y="0"/>
                        </a:lnTo>
                        <a:close/>
                      </a:path>
                    </a:pathLst>
                  </a:custGeom>
                  <a:solidFill>
                    <a:srgbClr val="000000"/>
                  </a:solidFill>
                  <a:ln w="0">
                    <a:solidFill>
                      <a:srgbClr val="000000"/>
                    </a:solidFill>
                    <a:round/>
                    <a:headEnd/>
                    <a:tailEnd/>
                  </a:ln>
                </p:spPr>
                <p:txBody>
                  <a:bodyPr/>
                  <a:lstStyle/>
                  <a:p>
                    <a:endParaRPr lang="en-US"/>
                  </a:p>
                </p:txBody>
              </p:sp>
              <p:sp>
                <p:nvSpPr>
                  <p:cNvPr id="138" name="Freeform 137"/>
                  <p:cNvSpPr>
                    <a:spLocks/>
                  </p:cNvSpPr>
                  <p:nvPr/>
                </p:nvSpPr>
                <p:spPr bwMode="auto">
                  <a:xfrm>
                    <a:off x="4279731" y="4144459"/>
                    <a:ext cx="103632" cy="106587"/>
                  </a:xfrm>
                  <a:custGeom>
                    <a:avLst/>
                    <a:gdLst>
                      <a:gd name="T0" fmla="*/ 36 w 36"/>
                      <a:gd name="T1" fmla="*/ 0 h 46"/>
                      <a:gd name="T2" fmla="*/ 0 w 36"/>
                      <a:gd name="T3" fmla="*/ 19 h 46"/>
                      <a:gd name="T4" fmla="*/ 0 w 36"/>
                      <a:gd name="T5" fmla="*/ 46 h 46"/>
                      <a:gd name="T6" fmla="*/ 36 w 36"/>
                      <a:gd name="T7" fmla="*/ 27 h 46"/>
                      <a:gd name="T8" fmla="*/ 36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19"/>
                        </a:lnTo>
                        <a:lnTo>
                          <a:pt x="0" y="46"/>
                        </a:lnTo>
                        <a:lnTo>
                          <a:pt x="36" y="27"/>
                        </a:lnTo>
                        <a:lnTo>
                          <a:pt x="36" y="0"/>
                        </a:lnTo>
                      </a:path>
                    </a:pathLst>
                  </a:custGeom>
                  <a:noFill/>
                  <a:ln w="4763">
                    <a:solidFill>
                      <a:srgbClr val="000000"/>
                    </a:solidFill>
                    <a:round/>
                    <a:headEnd/>
                    <a:tailEnd/>
                  </a:ln>
                </p:spPr>
                <p:txBody>
                  <a:bodyPr/>
                  <a:lstStyle/>
                  <a:p>
                    <a:endParaRPr lang="en-US"/>
                  </a:p>
                </p:txBody>
              </p:sp>
              <p:sp>
                <p:nvSpPr>
                  <p:cNvPr id="139" name="Freeform 138"/>
                  <p:cNvSpPr>
                    <a:spLocks/>
                  </p:cNvSpPr>
                  <p:nvPr/>
                </p:nvSpPr>
                <p:spPr bwMode="auto">
                  <a:xfrm>
                    <a:off x="4279731" y="4244095"/>
                    <a:ext cx="103632" cy="108904"/>
                  </a:xfrm>
                  <a:custGeom>
                    <a:avLst/>
                    <a:gdLst>
                      <a:gd name="T0" fmla="*/ 36 w 36"/>
                      <a:gd name="T1" fmla="*/ 0 h 47"/>
                      <a:gd name="T2" fmla="*/ 0 w 36"/>
                      <a:gd name="T3" fmla="*/ 20 h 47"/>
                      <a:gd name="T4" fmla="*/ 0 w 36"/>
                      <a:gd name="T5" fmla="*/ 47 h 47"/>
                      <a:gd name="T6" fmla="*/ 36 w 36"/>
                      <a:gd name="T7" fmla="*/ 26 h 47"/>
                      <a:gd name="T8" fmla="*/ 36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6"/>
                        </a:lnTo>
                        <a:lnTo>
                          <a:pt x="36" y="0"/>
                        </a:lnTo>
                        <a:close/>
                      </a:path>
                    </a:pathLst>
                  </a:custGeom>
                  <a:solidFill>
                    <a:srgbClr val="000000"/>
                  </a:solidFill>
                  <a:ln w="0">
                    <a:solidFill>
                      <a:srgbClr val="000000"/>
                    </a:solidFill>
                    <a:round/>
                    <a:headEnd/>
                    <a:tailEnd/>
                  </a:ln>
                </p:spPr>
                <p:txBody>
                  <a:bodyPr/>
                  <a:lstStyle/>
                  <a:p>
                    <a:endParaRPr lang="en-US"/>
                  </a:p>
                </p:txBody>
              </p:sp>
              <p:sp>
                <p:nvSpPr>
                  <p:cNvPr id="140" name="Freeform 139"/>
                  <p:cNvSpPr>
                    <a:spLocks/>
                  </p:cNvSpPr>
                  <p:nvPr/>
                </p:nvSpPr>
                <p:spPr bwMode="auto">
                  <a:xfrm>
                    <a:off x="4279731" y="4244095"/>
                    <a:ext cx="103632" cy="108904"/>
                  </a:xfrm>
                  <a:custGeom>
                    <a:avLst/>
                    <a:gdLst>
                      <a:gd name="T0" fmla="*/ 36 w 36"/>
                      <a:gd name="T1" fmla="*/ 0 h 47"/>
                      <a:gd name="T2" fmla="*/ 0 w 36"/>
                      <a:gd name="T3" fmla="*/ 20 h 47"/>
                      <a:gd name="T4" fmla="*/ 0 w 36"/>
                      <a:gd name="T5" fmla="*/ 47 h 47"/>
                      <a:gd name="T6" fmla="*/ 36 w 36"/>
                      <a:gd name="T7" fmla="*/ 26 h 47"/>
                      <a:gd name="T8" fmla="*/ 36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6"/>
                        </a:lnTo>
                        <a:lnTo>
                          <a:pt x="36" y="0"/>
                        </a:lnTo>
                      </a:path>
                    </a:pathLst>
                  </a:custGeom>
                  <a:noFill/>
                  <a:ln w="4763">
                    <a:solidFill>
                      <a:srgbClr val="000000"/>
                    </a:solidFill>
                    <a:round/>
                    <a:headEnd/>
                    <a:tailEnd/>
                  </a:ln>
                </p:spPr>
                <p:txBody>
                  <a:bodyPr/>
                  <a:lstStyle/>
                  <a:p>
                    <a:endParaRPr lang="en-US"/>
                  </a:p>
                </p:txBody>
              </p:sp>
              <p:sp>
                <p:nvSpPr>
                  <p:cNvPr id="141" name="Freeform 140"/>
                  <p:cNvSpPr>
                    <a:spLocks/>
                  </p:cNvSpPr>
                  <p:nvPr/>
                </p:nvSpPr>
                <p:spPr bwMode="auto">
                  <a:xfrm>
                    <a:off x="4294124" y="4037872"/>
                    <a:ext cx="100753" cy="106587"/>
                  </a:xfrm>
                  <a:custGeom>
                    <a:avLst/>
                    <a:gdLst>
                      <a:gd name="T0" fmla="*/ 35 w 35"/>
                      <a:gd name="T1" fmla="*/ 0 h 46"/>
                      <a:gd name="T2" fmla="*/ 0 w 35"/>
                      <a:gd name="T3" fmla="*/ 19 h 46"/>
                      <a:gd name="T4" fmla="*/ 0 w 35"/>
                      <a:gd name="T5" fmla="*/ 46 h 46"/>
                      <a:gd name="T6" fmla="*/ 35 w 35"/>
                      <a:gd name="T7" fmla="*/ 25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close/>
                      </a:path>
                    </a:pathLst>
                  </a:custGeom>
                  <a:solidFill>
                    <a:srgbClr val="FFFF00"/>
                  </a:solidFill>
                  <a:ln w="0">
                    <a:solidFill>
                      <a:srgbClr val="FFFF00"/>
                    </a:solidFill>
                    <a:round/>
                    <a:headEnd/>
                    <a:tailEnd/>
                  </a:ln>
                </p:spPr>
                <p:txBody>
                  <a:bodyPr/>
                  <a:lstStyle/>
                  <a:p>
                    <a:endParaRPr lang="en-US"/>
                  </a:p>
                </p:txBody>
              </p:sp>
              <p:sp>
                <p:nvSpPr>
                  <p:cNvPr id="142" name="Freeform 141"/>
                  <p:cNvSpPr>
                    <a:spLocks/>
                  </p:cNvSpPr>
                  <p:nvPr/>
                </p:nvSpPr>
                <p:spPr bwMode="auto">
                  <a:xfrm>
                    <a:off x="4294124" y="4037872"/>
                    <a:ext cx="100753" cy="106587"/>
                  </a:xfrm>
                  <a:custGeom>
                    <a:avLst/>
                    <a:gdLst>
                      <a:gd name="T0" fmla="*/ 35 w 35"/>
                      <a:gd name="T1" fmla="*/ 0 h 46"/>
                      <a:gd name="T2" fmla="*/ 0 w 35"/>
                      <a:gd name="T3" fmla="*/ 19 h 46"/>
                      <a:gd name="T4" fmla="*/ 0 w 35"/>
                      <a:gd name="T5" fmla="*/ 46 h 46"/>
                      <a:gd name="T6" fmla="*/ 35 w 35"/>
                      <a:gd name="T7" fmla="*/ 25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path>
                    </a:pathLst>
                  </a:custGeom>
                  <a:noFill/>
                  <a:ln w="4763">
                    <a:solidFill>
                      <a:srgbClr val="000000"/>
                    </a:solidFill>
                    <a:round/>
                    <a:headEnd/>
                    <a:tailEnd/>
                  </a:ln>
                </p:spPr>
                <p:txBody>
                  <a:bodyPr/>
                  <a:lstStyle/>
                  <a:p>
                    <a:endParaRPr lang="en-US"/>
                  </a:p>
                </p:txBody>
              </p:sp>
              <p:sp>
                <p:nvSpPr>
                  <p:cNvPr id="143" name="Freeform 142"/>
                  <p:cNvSpPr>
                    <a:spLocks/>
                  </p:cNvSpPr>
                  <p:nvPr/>
                </p:nvSpPr>
                <p:spPr bwMode="auto">
                  <a:xfrm>
                    <a:off x="4294124" y="4125922"/>
                    <a:ext cx="100753" cy="108904"/>
                  </a:xfrm>
                  <a:custGeom>
                    <a:avLst/>
                    <a:gdLst>
                      <a:gd name="T0" fmla="*/ 35 w 35"/>
                      <a:gd name="T1" fmla="*/ 0 h 47"/>
                      <a:gd name="T2" fmla="*/ 0 w 35"/>
                      <a:gd name="T3" fmla="*/ 20 h 47"/>
                      <a:gd name="T4" fmla="*/ 0 w 35"/>
                      <a:gd name="T5" fmla="*/ 47 h 47"/>
                      <a:gd name="T6" fmla="*/ 35 w 35"/>
                      <a:gd name="T7" fmla="*/ 27 h 47"/>
                      <a:gd name="T8" fmla="*/ 35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35" y="0"/>
                        </a:moveTo>
                        <a:lnTo>
                          <a:pt x="0" y="20"/>
                        </a:lnTo>
                        <a:lnTo>
                          <a:pt x="0" y="47"/>
                        </a:lnTo>
                        <a:lnTo>
                          <a:pt x="35" y="27"/>
                        </a:lnTo>
                        <a:lnTo>
                          <a:pt x="35" y="0"/>
                        </a:lnTo>
                        <a:close/>
                      </a:path>
                    </a:pathLst>
                  </a:custGeom>
                  <a:solidFill>
                    <a:srgbClr val="FFFF00"/>
                  </a:solidFill>
                  <a:ln w="0">
                    <a:solidFill>
                      <a:srgbClr val="FFFF00"/>
                    </a:solidFill>
                    <a:round/>
                    <a:headEnd/>
                    <a:tailEnd/>
                  </a:ln>
                </p:spPr>
                <p:txBody>
                  <a:bodyPr/>
                  <a:lstStyle/>
                  <a:p>
                    <a:endParaRPr lang="en-US"/>
                  </a:p>
                </p:txBody>
              </p:sp>
              <p:sp>
                <p:nvSpPr>
                  <p:cNvPr id="144" name="Freeform 143"/>
                  <p:cNvSpPr>
                    <a:spLocks/>
                  </p:cNvSpPr>
                  <p:nvPr/>
                </p:nvSpPr>
                <p:spPr bwMode="auto">
                  <a:xfrm>
                    <a:off x="4294124" y="4125922"/>
                    <a:ext cx="100753" cy="108904"/>
                  </a:xfrm>
                  <a:custGeom>
                    <a:avLst/>
                    <a:gdLst>
                      <a:gd name="T0" fmla="*/ 35 w 35"/>
                      <a:gd name="T1" fmla="*/ 0 h 47"/>
                      <a:gd name="T2" fmla="*/ 0 w 35"/>
                      <a:gd name="T3" fmla="*/ 20 h 47"/>
                      <a:gd name="T4" fmla="*/ 0 w 35"/>
                      <a:gd name="T5" fmla="*/ 47 h 47"/>
                      <a:gd name="T6" fmla="*/ 35 w 35"/>
                      <a:gd name="T7" fmla="*/ 27 h 47"/>
                      <a:gd name="T8" fmla="*/ 35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35" y="0"/>
                        </a:moveTo>
                        <a:lnTo>
                          <a:pt x="0" y="20"/>
                        </a:lnTo>
                        <a:lnTo>
                          <a:pt x="0" y="47"/>
                        </a:lnTo>
                        <a:lnTo>
                          <a:pt x="35" y="27"/>
                        </a:lnTo>
                        <a:lnTo>
                          <a:pt x="35" y="0"/>
                        </a:lnTo>
                      </a:path>
                    </a:pathLst>
                  </a:custGeom>
                  <a:noFill/>
                  <a:ln w="4763">
                    <a:solidFill>
                      <a:srgbClr val="000000"/>
                    </a:solidFill>
                    <a:round/>
                    <a:headEnd/>
                    <a:tailEnd/>
                  </a:ln>
                </p:spPr>
                <p:txBody>
                  <a:bodyPr/>
                  <a:lstStyle/>
                  <a:p>
                    <a:endParaRPr lang="en-US"/>
                  </a:p>
                </p:txBody>
              </p:sp>
              <p:sp>
                <p:nvSpPr>
                  <p:cNvPr id="145" name="Freeform 144"/>
                  <p:cNvSpPr>
                    <a:spLocks/>
                  </p:cNvSpPr>
                  <p:nvPr/>
                </p:nvSpPr>
                <p:spPr bwMode="auto">
                  <a:xfrm>
                    <a:off x="4294124" y="4227875"/>
                    <a:ext cx="100753" cy="106587"/>
                  </a:xfrm>
                  <a:custGeom>
                    <a:avLst/>
                    <a:gdLst>
                      <a:gd name="T0" fmla="*/ 35 w 35"/>
                      <a:gd name="T1" fmla="*/ 0 h 46"/>
                      <a:gd name="T2" fmla="*/ 0 w 35"/>
                      <a:gd name="T3" fmla="*/ 19 h 46"/>
                      <a:gd name="T4" fmla="*/ 0 w 35"/>
                      <a:gd name="T5" fmla="*/ 46 h 46"/>
                      <a:gd name="T6" fmla="*/ 35 w 35"/>
                      <a:gd name="T7" fmla="*/ 25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close/>
                      </a:path>
                    </a:pathLst>
                  </a:custGeom>
                  <a:solidFill>
                    <a:srgbClr val="FFFF00"/>
                  </a:solidFill>
                  <a:ln w="0">
                    <a:solidFill>
                      <a:srgbClr val="FFFF00"/>
                    </a:solidFill>
                    <a:round/>
                    <a:headEnd/>
                    <a:tailEnd/>
                  </a:ln>
                </p:spPr>
                <p:txBody>
                  <a:bodyPr/>
                  <a:lstStyle/>
                  <a:p>
                    <a:endParaRPr lang="en-US"/>
                  </a:p>
                </p:txBody>
              </p:sp>
              <p:sp>
                <p:nvSpPr>
                  <p:cNvPr id="146" name="Freeform 145"/>
                  <p:cNvSpPr>
                    <a:spLocks/>
                  </p:cNvSpPr>
                  <p:nvPr/>
                </p:nvSpPr>
                <p:spPr bwMode="auto">
                  <a:xfrm>
                    <a:off x="4294124" y="4227875"/>
                    <a:ext cx="100753" cy="106587"/>
                  </a:xfrm>
                  <a:custGeom>
                    <a:avLst/>
                    <a:gdLst>
                      <a:gd name="T0" fmla="*/ 35 w 35"/>
                      <a:gd name="T1" fmla="*/ 0 h 46"/>
                      <a:gd name="T2" fmla="*/ 0 w 35"/>
                      <a:gd name="T3" fmla="*/ 19 h 46"/>
                      <a:gd name="T4" fmla="*/ 0 w 35"/>
                      <a:gd name="T5" fmla="*/ 46 h 46"/>
                      <a:gd name="T6" fmla="*/ 35 w 35"/>
                      <a:gd name="T7" fmla="*/ 25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path>
                    </a:pathLst>
                  </a:custGeom>
                  <a:noFill/>
                  <a:ln w="4763">
                    <a:solidFill>
                      <a:srgbClr val="000000"/>
                    </a:solidFill>
                    <a:round/>
                    <a:headEnd/>
                    <a:tailEnd/>
                  </a:ln>
                </p:spPr>
                <p:txBody>
                  <a:bodyPr/>
                  <a:lstStyle/>
                  <a:p>
                    <a:endParaRPr lang="en-US"/>
                  </a:p>
                </p:txBody>
              </p:sp>
              <p:sp>
                <p:nvSpPr>
                  <p:cNvPr id="147" name="Freeform 146"/>
                  <p:cNvSpPr>
                    <a:spLocks/>
                  </p:cNvSpPr>
                  <p:nvPr/>
                </p:nvSpPr>
                <p:spPr bwMode="auto">
                  <a:xfrm>
                    <a:off x="793665" y="4756178"/>
                    <a:ext cx="483616" cy="101953"/>
                  </a:xfrm>
                  <a:custGeom>
                    <a:avLst/>
                    <a:gdLst>
                      <a:gd name="T0" fmla="*/ 168 w 168"/>
                      <a:gd name="T1" fmla="*/ 0 h 44"/>
                      <a:gd name="T2" fmla="*/ 45 w 168"/>
                      <a:gd name="T3" fmla="*/ 0 h 44"/>
                      <a:gd name="T4" fmla="*/ 0 w 168"/>
                      <a:gd name="T5" fmla="*/ 44 h 44"/>
                      <a:gd name="T6" fmla="*/ 139 w 168"/>
                      <a:gd name="T7" fmla="*/ 44 h 44"/>
                      <a:gd name="T8" fmla="*/ 0 60000 65536"/>
                      <a:gd name="T9" fmla="*/ 0 60000 65536"/>
                      <a:gd name="T10" fmla="*/ 0 60000 65536"/>
                      <a:gd name="T11" fmla="*/ 0 60000 65536"/>
                      <a:gd name="T12" fmla="*/ 0 w 168"/>
                      <a:gd name="T13" fmla="*/ 0 h 44"/>
                      <a:gd name="T14" fmla="*/ 168 w 168"/>
                      <a:gd name="T15" fmla="*/ 44 h 44"/>
                    </a:gdLst>
                    <a:ahLst/>
                    <a:cxnLst>
                      <a:cxn ang="T8">
                        <a:pos x="T0" y="T1"/>
                      </a:cxn>
                      <a:cxn ang="T9">
                        <a:pos x="T2" y="T3"/>
                      </a:cxn>
                      <a:cxn ang="T10">
                        <a:pos x="T4" y="T5"/>
                      </a:cxn>
                      <a:cxn ang="T11">
                        <a:pos x="T6" y="T7"/>
                      </a:cxn>
                    </a:cxnLst>
                    <a:rect l="T12" t="T13" r="T14" b="T15"/>
                    <a:pathLst>
                      <a:path w="168" h="44">
                        <a:moveTo>
                          <a:pt x="168" y="0"/>
                        </a:moveTo>
                        <a:lnTo>
                          <a:pt x="45" y="0"/>
                        </a:lnTo>
                        <a:lnTo>
                          <a:pt x="0" y="44"/>
                        </a:lnTo>
                        <a:lnTo>
                          <a:pt x="139" y="44"/>
                        </a:lnTo>
                      </a:path>
                    </a:pathLst>
                  </a:custGeom>
                  <a:noFill/>
                  <a:ln w="14288">
                    <a:solidFill>
                      <a:srgbClr val="000000"/>
                    </a:solidFill>
                    <a:round/>
                    <a:headEnd/>
                    <a:tailEnd/>
                  </a:ln>
                </p:spPr>
                <p:txBody>
                  <a:bodyPr/>
                  <a:lstStyle/>
                  <a:p>
                    <a:endParaRPr lang="en-US"/>
                  </a:p>
                </p:txBody>
              </p:sp>
              <p:sp>
                <p:nvSpPr>
                  <p:cNvPr id="148" name="Freeform 147"/>
                  <p:cNvSpPr>
                    <a:spLocks/>
                  </p:cNvSpPr>
                  <p:nvPr/>
                </p:nvSpPr>
                <p:spPr bwMode="auto">
                  <a:xfrm>
                    <a:off x="1329097" y="5363262"/>
                    <a:ext cx="454829" cy="192321"/>
                  </a:xfrm>
                  <a:custGeom>
                    <a:avLst/>
                    <a:gdLst>
                      <a:gd name="T0" fmla="*/ 117 w 158"/>
                      <a:gd name="T1" fmla="*/ 0 h 83"/>
                      <a:gd name="T2" fmla="*/ 0 w 158"/>
                      <a:gd name="T3" fmla="*/ 49 h 83"/>
                      <a:gd name="T4" fmla="*/ 38 w 158"/>
                      <a:gd name="T5" fmla="*/ 83 h 83"/>
                      <a:gd name="T6" fmla="*/ 158 w 158"/>
                      <a:gd name="T7" fmla="*/ 31 h 83"/>
                      <a:gd name="T8" fmla="*/ 0 60000 65536"/>
                      <a:gd name="T9" fmla="*/ 0 60000 65536"/>
                      <a:gd name="T10" fmla="*/ 0 60000 65536"/>
                      <a:gd name="T11" fmla="*/ 0 60000 65536"/>
                      <a:gd name="T12" fmla="*/ 0 w 158"/>
                      <a:gd name="T13" fmla="*/ 0 h 83"/>
                      <a:gd name="T14" fmla="*/ 158 w 158"/>
                      <a:gd name="T15" fmla="*/ 83 h 83"/>
                    </a:gdLst>
                    <a:ahLst/>
                    <a:cxnLst>
                      <a:cxn ang="T8">
                        <a:pos x="T0" y="T1"/>
                      </a:cxn>
                      <a:cxn ang="T9">
                        <a:pos x="T2" y="T3"/>
                      </a:cxn>
                      <a:cxn ang="T10">
                        <a:pos x="T4" y="T5"/>
                      </a:cxn>
                      <a:cxn ang="T11">
                        <a:pos x="T6" y="T7"/>
                      </a:cxn>
                    </a:cxnLst>
                    <a:rect l="T12" t="T13" r="T14" b="T15"/>
                    <a:pathLst>
                      <a:path w="158" h="83">
                        <a:moveTo>
                          <a:pt x="117" y="0"/>
                        </a:moveTo>
                        <a:lnTo>
                          <a:pt x="0" y="49"/>
                        </a:lnTo>
                        <a:lnTo>
                          <a:pt x="38" y="83"/>
                        </a:lnTo>
                        <a:lnTo>
                          <a:pt x="158" y="31"/>
                        </a:lnTo>
                      </a:path>
                    </a:pathLst>
                  </a:custGeom>
                  <a:noFill/>
                  <a:ln w="14288">
                    <a:solidFill>
                      <a:srgbClr val="000000"/>
                    </a:solidFill>
                    <a:round/>
                    <a:headEnd/>
                    <a:tailEnd/>
                  </a:ln>
                </p:spPr>
                <p:txBody>
                  <a:bodyPr/>
                  <a:lstStyle/>
                  <a:p>
                    <a:endParaRPr lang="en-US"/>
                  </a:p>
                </p:txBody>
              </p:sp>
              <p:sp>
                <p:nvSpPr>
                  <p:cNvPr id="150" name="Line 151"/>
                  <p:cNvSpPr>
                    <a:spLocks noChangeShapeType="1"/>
                  </p:cNvSpPr>
                  <p:nvPr/>
                </p:nvSpPr>
                <p:spPr bwMode="auto">
                  <a:xfrm flipH="1">
                    <a:off x="3876717" y="4086531"/>
                    <a:ext cx="218779" cy="514400"/>
                  </a:xfrm>
                  <a:prstGeom prst="line">
                    <a:avLst/>
                  </a:prstGeom>
                  <a:noFill/>
                  <a:ln w="4763">
                    <a:solidFill>
                      <a:srgbClr val="0000FF"/>
                    </a:solidFill>
                    <a:round/>
                    <a:headEnd/>
                    <a:tailEnd/>
                  </a:ln>
                </p:spPr>
                <p:txBody>
                  <a:bodyPr/>
                  <a:lstStyle/>
                  <a:p>
                    <a:endParaRPr lang="en-US"/>
                  </a:p>
                </p:txBody>
              </p:sp>
              <p:sp>
                <p:nvSpPr>
                  <p:cNvPr id="151" name="Line 152"/>
                  <p:cNvSpPr>
                    <a:spLocks noChangeShapeType="1"/>
                  </p:cNvSpPr>
                  <p:nvPr/>
                </p:nvSpPr>
                <p:spPr bwMode="auto">
                  <a:xfrm flipH="1">
                    <a:off x="3876717" y="4193119"/>
                    <a:ext cx="218779" cy="407812"/>
                  </a:xfrm>
                  <a:prstGeom prst="line">
                    <a:avLst/>
                  </a:prstGeom>
                  <a:noFill/>
                  <a:ln w="4763">
                    <a:solidFill>
                      <a:srgbClr val="0000FF"/>
                    </a:solidFill>
                    <a:round/>
                    <a:headEnd/>
                    <a:tailEnd/>
                  </a:ln>
                </p:spPr>
                <p:txBody>
                  <a:bodyPr/>
                  <a:lstStyle/>
                  <a:p>
                    <a:endParaRPr lang="en-US"/>
                  </a:p>
                </p:txBody>
              </p:sp>
              <p:sp>
                <p:nvSpPr>
                  <p:cNvPr id="152" name="Line 153"/>
                  <p:cNvSpPr>
                    <a:spLocks noChangeShapeType="1"/>
                  </p:cNvSpPr>
                  <p:nvPr/>
                </p:nvSpPr>
                <p:spPr bwMode="auto">
                  <a:xfrm flipH="1">
                    <a:off x="3876717" y="4283486"/>
                    <a:ext cx="218779" cy="317445"/>
                  </a:xfrm>
                  <a:prstGeom prst="line">
                    <a:avLst/>
                  </a:prstGeom>
                  <a:noFill/>
                  <a:ln w="4763">
                    <a:solidFill>
                      <a:srgbClr val="0000FF"/>
                    </a:solidFill>
                    <a:round/>
                    <a:headEnd/>
                    <a:tailEnd/>
                  </a:ln>
                </p:spPr>
                <p:txBody>
                  <a:bodyPr/>
                  <a:lstStyle/>
                  <a:p>
                    <a:endParaRPr lang="en-US"/>
                  </a:p>
                </p:txBody>
              </p:sp>
              <p:sp>
                <p:nvSpPr>
                  <p:cNvPr id="153" name="Line 154"/>
                  <p:cNvSpPr>
                    <a:spLocks noChangeShapeType="1"/>
                  </p:cNvSpPr>
                  <p:nvPr/>
                </p:nvSpPr>
                <p:spPr bwMode="auto">
                  <a:xfrm flipH="1">
                    <a:off x="3876717" y="4383122"/>
                    <a:ext cx="218779" cy="217809"/>
                  </a:xfrm>
                  <a:prstGeom prst="line">
                    <a:avLst/>
                  </a:prstGeom>
                  <a:noFill/>
                  <a:ln w="4763">
                    <a:solidFill>
                      <a:srgbClr val="0000FF"/>
                    </a:solidFill>
                    <a:round/>
                    <a:headEnd/>
                    <a:tailEnd/>
                  </a:ln>
                </p:spPr>
                <p:txBody>
                  <a:bodyPr/>
                  <a:lstStyle/>
                  <a:p>
                    <a:endParaRPr lang="en-US"/>
                  </a:p>
                </p:txBody>
              </p:sp>
              <p:sp>
                <p:nvSpPr>
                  <p:cNvPr id="154" name="Freeform 153"/>
                  <p:cNvSpPr>
                    <a:spLocks/>
                  </p:cNvSpPr>
                  <p:nvPr/>
                </p:nvSpPr>
                <p:spPr bwMode="auto">
                  <a:xfrm>
                    <a:off x="4725924" y="3226881"/>
                    <a:ext cx="610277" cy="139027"/>
                  </a:xfrm>
                  <a:custGeom>
                    <a:avLst/>
                    <a:gdLst>
                      <a:gd name="T0" fmla="*/ 58 w 212"/>
                      <a:gd name="T1" fmla="*/ 5 h 60"/>
                      <a:gd name="T2" fmla="*/ 0 w 212"/>
                      <a:gd name="T3" fmla="*/ 32 h 60"/>
                      <a:gd name="T4" fmla="*/ 55 w 212"/>
                      <a:gd name="T5" fmla="*/ 57 h 60"/>
                      <a:gd name="T6" fmla="*/ 112 w 212"/>
                      <a:gd name="T7" fmla="*/ 32 h 60"/>
                      <a:gd name="T8" fmla="*/ 154 w 212"/>
                      <a:gd name="T9" fmla="*/ 60 h 60"/>
                      <a:gd name="T10" fmla="*/ 212 w 212"/>
                      <a:gd name="T11" fmla="*/ 32 h 60"/>
                      <a:gd name="T12" fmla="*/ 157 w 212"/>
                      <a:gd name="T13" fmla="*/ 0 h 60"/>
                      <a:gd name="T14" fmla="*/ 102 w 212"/>
                      <a:gd name="T15" fmla="*/ 26 h 60"/>
                      <a:gd name="T16" fmla="*/ 58 w 212"/>
                      <a:gd name="T17" fmla="*/ 5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60"/>
                      <a:gd name="T29" fmla="*/ 212 w 21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60">
                        <a:moveTo>
                          <a:pt x="58" y="5"/>
                        </a:moveTo>
                        <a:lnTo>
                          <a:pt x="0" y="32"/>
                        </a:lnTo>
                        <a:lnTo>
                          <a:pt x="55" y="57"/>
                        </a:lnTo>
                        <a:lnTo>
                          <a:pt x="112" y="32"/>
                        </a:lnTo>
                        <a:lnTo>
                          <a:pt x="154" y="60"/>
                        </a:lnTo>
                        <a:lnTo>
                          <a:pt x="212" y="32"/>
                        </a:lnTo>
                        <a:lnTo>
                          <a:pt x="157" y="0"/>
                        </a:lnTo>
                        <a:lnTo>
                          <a:pt x="102" y="26"/>
                        </a:lnTo>
                        <a:lnTo>
                          <a:pt x="58" y="5"/>
                        </a:lnTo>
                        <a:close/>
                      </a:path>
                    </a:pathLst>
                  </a:custGeom>
                  <a:solidFill>
                    <a:srgbClr val="80FFFF"/>
                  </a:solidFill>
                  <a:ln w="0">
                    <a:solidFill>
                      <a:srgbClr val="80FFFF"/>
                    </a:solidFill>
                    <a:round/>
                    <a:headEnd/>
                    <a:tailEnd/>
                  </a:ln>
                </p:spPr>
                <p:txBody>
                  <a:bodyPr/>
                  <a:lstStyle/>
                  <a:p>
                    <a:endParaRPr lang="en-US"/>
                  </a:p>
                </p:txBody>
              </p:sp>
              <p:sp>
                <p:nvSpPr>
                  <p:cNvPr id="155" name="Freeform 154"/>
                  <p:cNvSpPr>
                    <a:spLocks/>
                  </p:cNvSpPr>
                  <p:nvPr/>
                </p:nvSpPr>
                <p:spPr bwMode="auto">
                  <a:xfrm>
                    <a:off x="4426543" y="3226881"/>
                    <a:ext cx="610277" cy="139027"/>
                  </a:xfrm>
                  <a:custGeom>
                    <a:avLst/>
                    <a:gdLst>
                      <a:gd name="T0" fmla="*/ 60 w 212"/>
                      <a:gd name="T1" fmla="*/ 5 h 60"/>
                      <a:gd name="T2" fmla="*/ 0 w 212"/>
                      <a:gd name="T3" fmla="*/ 32 h 60"/>
                      <a:gd name="T4" fmla="*/ 55 w 212"/>
                      <a:gd name="T5" fmla="*/ 57 h 60"/>
                      <a:gd name="T6" fmla="*/ 112 w 212"/>
                      <a:gd name="T7" fmla="*/ 32 h 60"/>
                      <a:gd name="T8" fmla="*/ 155 w 212"/>
                      <a:gd name="T9" fmla="*/ 60 h 60"/>
                      <a:gd name="T10" fmla="*/ 212 w 212"/>
                      <a:gd name="T11" fmla="*/ 32 h 60"/>
                      <a:gd name="T12" fmla="*/ 156 w 212"/>
                      <a:gd name="T13" fmla="*/ 0 h 60"/>
                      <a:gd name="T14" fmla="*/ 103 w 212"/>
                      <a:gd name="T15" fmla="*/ 26 h 60"/>
                      <a:gd name="T16" fmla="*/ 60 w 212"/>
                      <a:gd name="T17" fmla="*/ 5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60"/>
                      <a:gd name="T29" fmla="*/ 212 w 21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60">
                        <a:moveTo>
                          <a:pt x="60" y="5"/>
                        </a:moveTo>
                        <a:lnTo>
                          <a:pt x="0" y="32"/>
                        </a:lnTo>
                        <a:lnTo>
                          <a:pt x="55" y="57"/>
                        </a:lnTo>
                        <a:lnTo>
                          <a:pt x="112" y="32"/>
                        </a:lnTo>
                        <a:lnTo>
                          <a:pt x="155" y="60"/>
                        </a:lnTo>
                        <a:lnTo>
                          <a:pt x="212" y="32"/>
                        </a:lnTo>
                        <a:lnTo>
                          <a:pt x="156" y="0"/>
                        </a:lnTo>
                        <a:lnTo>
                          <a:pt x="103" y="26"/>
                        </a:lnTo>
                        <a:lnTo>
                          <a:pt x="60" y="5"/>
                        </a:lnTo>
                        <a:close/>
                      </a:path>
                    </a:pathLst>
                  </a:custGeom>
                  <a:solidFill>
                    <a:srgbClr val="80FFFF"/>
                  </a:solidFill>
                  <a:ln w="0">
                    <a:solidFill>
                      <a:srgbClr val="80FFFF"/>
                    </a:solidFill>
                    <a:round/>
                    <a:headEnd/>
                    <a:tailEnd/>
                  </a:ln>
                </p:spPr>
                <p:txBody>
                  <a:bodyPr/>
                  <a:lstStyle/>
                  <a:p>
                    <a:endParaRPr lang="en-US"/>
                  </a:p>
                </p:txBody>
              </p:sp>
              <p:sp>
                <p:nvSpPr>
                  <p:cNvPr id="156" name="Freeform 155"/>
                  <p:cNvSpPr>
                    <a:spLocks/>
                  </p:cNvSpPr>
                  <p:nvPr/>
                </p:nvSpPr>
                <p:spPr bwMode="auto">
                  <a:xfrm>
                    <a:off x="5293021" y="3185173"/>
                    <a:ext cx="1560237" cy="771599"/>
                  </a:xfrm>
                  <a:custGeom>
                    <a:avLst/>
                    <a:gdLst>
                      <a:gd name="T0" fmla="*/ 0 w 542"/>
                      <a:gd name="T1" fmla="*/ 291 h 333"/>
                      <a:gd name="T2" fmla="*/ 509 w 542"/>
                      <a:gd name="T3" fmla="*/ 2 h 333"/>
                      <a:gd name="T4" fmla="*/ 510 w 542"/>
                      <a:gd name="T5" fmla="*/ 0 h 333"/>
                      <a:gd name="T6" fmla="*/ 515 w 542"/>
                      <a:gd name="T7" fmla="*/ 0 h 333"/>
                      <a:gd name="T8" fmla="*/ 521 w 542"/>
                      <a:gd name="T9" fmla="*/ 2 h 333"/>
                      <a:gd name="T10" fmla="*/ 527 w 542"/>
                      <a:gd name="T11" fmla="*/ 3 h 333"/>
                      <a:gd name="T12" fmla="*/ 533 w 542"/>
                      <a:gd name="T13" fmla="*/ 8 h 333"/>
                      <a:gd name="T14" fmla="*/ 539 w 542"/>
                      <a:gd name="T15" fmla="*/ 15 h 333"/>
                      <a:gd name="T16" fmla="*/ 542 w 542"/>
                      <a:gd name="T17" fmla="*/ 27 h 333"/>
                      <a:gd name="T18" fmla="*/ 542 w 542"/>
                      <a:gd name="T19" fmla="*/ 44 h 333"/>
                      <a:gd name="T20" fmla="*/ 33 w 542"/>
                      <a:gd name="T21" fmla="*/ 333 h 333"/>
                      <a:gd name="T22" fmla="*/ 0 w 542"/>
                      <a:gd name="T23" fmla="*/ 291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333"/>
                      <a:gd name="T38" fmla="*/ 542 w 542"/>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333">
                        <a:moveTo>
                          <a:pt x="0" y="291"/>
                        </a:moveTo>
                        <a:lnTo>
                          <a:pt x="509" y="2"/>
                        </a:lnTo>
                        <a:lnTo>
                          <a:pt x="510" y="0"/>
                        </a:lnTo>
                        <a:lnTo>
                          <a:pt x="515" y="0"/>
                        </a:lnTo>
                        <a:lnTo>
                          <a:pt x="521" y="2"/>
                        </a:lnTo>
                        <a:lnTo>
                          <a:pt x="527" y="3"/>
                        </a:lnTo>
                        <a:lnTo>
                          <a:pt x="533" y="8"/>
                        </a:lnTo>
                        <a:lnTo>
                          <a:pt x="539" y="15"/>
                        </a:lnTo>
                        <a:lnTo>
                          <a:pt x="542" y="27"/>
                        </a:lnTo>
                        <a:lnTo>
                          <a:pt x="542" y="44"/>
                        </a:lnTo>
                        <a:lnTo>
                          <a:pt x="33" y="333"/>
                        </a:lnTo>
                        <a:lnTo>
                          <a:pt x="0" y="291"/>
                        </a:lnTo>
                        <a:close/>
                      </a:path>
                    </a:pathLst>
                  </a:custGeom>
                  <a:solidFill>
                    <a:srgbClr val="FF0000"/>
                  </a:solidFill>
                  <a:ln w="0">
                    <a:solidFill>
                      <a:srgbClr val="FF0000"/>
                    </a:solidFill>
                    <a:round/>
                    <a:headEnd/>
                    <a:tailEnd/>
                  </a:ln>
                </p:spPr>
                <p:txBody>
                  <a:bodyPr/>
                  <a:lstStyle/>
                  <a:p>
                    <a:endParaRPr lang="en-US"/>
                  </a:p>
                </p:txBody>
              </p:sp>
              <p:sp>
                <p:nvSpPr>
                  <p:cNvPr id="157" name="Freeform 156"/>
                  <p:cNvSpPr>
                    <a:spLocks/>
                  </p:cNvSpPr>
                  <p:nvPr/>
                </p:nvSpPr>
                <p:spPr bwMode="auto">
                  <a:xfrm>
                    <a:off x="5293021" y="3185173"/>
                    <a:ext cx="1560237" cy="771599"/>
                  </a:xfrm>
                  <a:custGeom>
                    <a:avLst/>
                    <a:gdLst>
                      <a:gd name="T0" fmla="*/ 0 w 542"/>
                      <a:gd name="T1" fmla="*/ 291 h 333"/>
                      <a:gd name="T2" fmla="*/ 509 w 542"/>
                      <a:gd name="T3" fmla="*/ 2 h 333"/>
                      <a:gd name="T4" fmla="*/ 510 w 542"/>
                      <a:gd name="T5" fmla="*/ 0 h 333"/>
                      <a:gd name="T6" fmla="*/ 515 w 542"/>
                      <a:gd name="T7" fmla="*/ 0 h 333"/>
                      <a:gd name="T8" fmla="*/ 521 w 542"/>
                      <a:gd name="T9" fmla="*/ 2 h 333"/>
                      <a:gd name="T10" fmla="*/ 527 w 542"/>
                      <a:gd name="T11" fmla="*/ 3 h 333"/>
                      <a:gd name="T12" fmla="*/ 533 w 542"/>
                      <a:gd name="T13" fmla="*/ 8 h 333"/>
                      <a:gd name="T14" fmla="*/ 539 w 542"/>
                      <a:gd name="T15" fmla="*/ 15 h 333"/>
                      <a:gd name="T16" fmla="*/ 542 w 542"/>
                      <a:gd name="T17" fmla="*/ 27 h 333"/>
                      <a:gd name="T18" fmla="*/ 542 w 542"/>
                      <a:gd name="T19" fmla="*/ 44 h 333"/>
                      <a:gd name="T20" fmla="*/ 33 w 542"/>
                      <a:gd name="T21" fmla="*/ 333 h 333"/>
                      <a:gd name="T22" fmla="*/ 0 w 542"/>
                      <a:gd name="T23" fmla="*/ 291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333"/>
                      <a:gd name="T38" fmla="*/ 542 w 542"/>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333">
                        <a:moveTo>
                          <a:pt x="0" y="291"/>
                        </a:moveTo>
                        <a:lnTo>
                          <a:pt x="509" y="2"/>
                        </a:lnTo>
                        <a:lnTo>
                          <a:pt x="510" y="0"/>
                        </a:lnTo>
                        <a:lnTo>
                          <a:pt x="515" y="0"/>
                        </a:lnTo>
                        <a:lnTo>
                          <a:pt x="521" y="2"/>
                        </a:lnTo>
                        <a:lnTo>
                          <a:pt x="527" y="3"/>
                        </a:lnTo>
                        <a:lnTo>
                          <a:pt x="533" y="8"/>
                        </a:lnTo>
                        <a:lnTo>
                          <a:pt x="539" y="15"/>
                        </a:lnTo>
                        <a:lnTo>
                          <a:pt x="542" y="27"/>
                        </a:lnTo>
                        <a:lnTo>
                          <a:pt x="542" y="44"/>
                        </a:lnTo>
                        <a:lnTo>
                          <a:pt x="33" y="333"/>
                        </a:lnTo>
                        <a:lnTo>
                          <a:pt x="0" y="291"/>
                        </a:lnTo>
                      </a:path>
                    </a:pathLst>
                  </a:custGeom>
                  <a:noFill/>
                  <a:ln w="9525">
                    <a:solidFill>
                      <a:srgbClr val="000000"/>
                    </a:solidFill>
                    <a:round/>
                    <a:headEnd/>
                    <a:tailEnd/>
                  </a:ln>
                </p:spPr>
                <p:txBody>
                  <a:bodyPr/>
                  <a:lstStyle/>
                  <a:p>
                    <a:endParaRPr lang="en-US"/>
                  </a:p>
                </p:txBody>
              </p:sp>
              <p:sp>
                <p:nvSpPr>
                  <p:cNvPr id="158" name="Freeform 157"/>
                  <p:cNvSpPr>
                    <a:spLocks/>
                  </p:cNvSpPr>
                  <p:nvPr/>
                </p:nvSpPr>
                <p:spPr bwMode="auto">
                  <a:xfrm>
                    <a:off x="5307415" y="3189807"/>
                    <a:ext cx="1545844" cy="757697"/>
                  </a:xfrm>
                  <a:custGeom>
                    <a:avLst/>
                    <a:gdLst>
                      <a:gd name="T0" fmla="*/ 507 w 537"/>
                      <a:gd name="T1" fmla="*/ 0 h 327"/>
                      <a:gd name="T2" fmla="*/ 508 w 537"/>
                      <a:gd name="T3" fmla="*/ 0 h 327"/>
                      <a:gd name="T4" fmla="*/ 513 w 537"/>
                      <a:gd name="T5" fmla="*/ 0 h 327"/>
                      <a:gd name="T6" fmla="*/ 519 w 537"/>
                      <a:gd name="T7" fmla="*/ 1 h 327"/>
                      <a:gd name="T8" fmla="*/ 526 w 537"/>
                      <a:gd name="T9" fmla="*/ 4 h 327"/>
                      <a:gd name="T10" fmla="*/ 532 w 537"/>
                      <a:gd name="T11" fmla="*/ 12 h 327"/>
                      <a:gd name="T12" fmla="*/ 535 w 537"/>
                      <a:gd name="T13" fmla="*/ 22 h 327"/>
                      <a:gd name="T14" fmla="*/ 537 w 537"/>
                      <a:gd name="T15" fmla="*/ 37 h 327"/>
                      <a:gd name="T16" fmla="*/ 28 w 537"/>
                      <a:gd name="T17" fmla="*/ 327 h 327"/>
                      <a:gd name="T18" fmla="*/ 0 w 537"/>
                      <a:gd name="T19" fmla="*/ 289 h 327"/>
                      <a:gd name="T20" fmla="*/ 507 w 537"/>
                      <a:gd name="T21" fmla="*/ 0 h 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27"/>
                      <a:gd name="T35" fmla="*/ 537 w 537"/>
                      <a:gd name="T36" fmla="*/ 327 h 3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27">
                        <a:moveTo>
                          <a:pt x="507" y="0"/>
                        </a:moveTo>
                        <a:lnTo>
                          <a:pt x="508" y="0"/>
                        </a:lnTo>
                        <a:lnTo>
                          <a:pt x="513" y="0"/>
                        </a:lnTo>
                        <a:lnTo>
                          <a:pt x="519" y="1"/>
                        </a:lnTo>
                        <a:lnTo>
                          <a:pt x="526" y="4"/>
                        </a:lnTo>
                        <a:lnTo>
                          <a:pt x="532" y="12"/>
                        </a:lnTo>
                        <a:lnTo>
                          <a:pt x="535" y="22"/>
                        </a:lnTo>
                        <a:lnTo>
                          <a:pt x="537" y="37"/>
                        </a:lnTo>
                        <a:lnTo>
                          <a:pt x="28" y="327"/>
                        </a:lnTo>
                        <a:lnTo>
                          <a:pt x="0" y="289"/>
                        </a:lnTo>
                        <a:lnTo>
                          <a:pt x="507" y="0"/>
                        </a:lnTo>
                        <a:close/>
                      </a:path>
                    </a:pathLst>
                  </a:custGeom>
                  <a:solidFill>
                    <a:srgbClr val="FF2B2B"/>
                  </a:solidFill>
                  <a:ln w="0">
                    <a:solidFill>
                      <a:srgbClr val="FF2B2B"/>
                    </a:solidFill>
                    <a:round/>
                    <a:headEnd/>
                    <a:tailEnd/>
                  </a:ln>
                </p:spPr>
                <p:txBody>
                  <a:bodyPr/>
                  <a:lstStyle/>
                  <a:p>
                    <a:endParaRPr lang="en-US"/>
                  </a:p>
                </p:txBody>
              </p:sp>
              <p:sp>
                <p:nvSpPr>
                  <p:cNvPr id="159" name="Freeform 158"/>
                  <p:cNvSpPr>
                    <a:spLocks/>
                  </p:cNvSpPr>
                  <p:nvPr/>
                </p:nvSpPr>
                <p:spPr bwMode="auto">
                  <a:xfrm>
                    <a:off x="5318929" y="3192125"/>
                    <a:ext cx="1528572" cy="741477"/>
                  </a:xfrm>
                  <a:custGeom>
                    <a:avLst/>
                    <a:gdLst>
                      <a:gd name="T0" fmla="*/ 506 w 531"/>
                      <a:gd name="T1" fmla="*/ 0 h 320"/>
                      <a:gd name="T2" fmla="*/ 507 w 531"/>
                      <a:gd name="T3" fmla="*/ 0 h 320"/>
                      <a:gd name="T4" fmla="*/ 513 w 531"/>
                      <a:gd name="T5" fmla="*/ 0 h 320"/>
                      <a:gd name="T6" fmla="*/ 519 w 531"/>
                      <a:gd name="T7" fmla="*/ 3 h 320"/>
                      <a:gd name="T8" fmla="*/ 527 w 531"/>
                      <a:gd name="T9" fmla="*/ 9 h 320"/>
                      <a:gd name="T10" fmla="*/ 531 w 531"/>
                      <a:gd name="T11" fmla="*/ 18 h 320"/>
                      <a:gd name="T12" fmla="*/ 531 w 531"/>
                      <a:gd name="T13" fmla="*/ 32 h 320"/>
                      <a:gd name="T14" fmla="*/ 26 w 531"/>
                      <a:gd name="T15" fmla="*/ 320 h 320"/>
                      <a:gd name="T16" fmla="*/ 0 w 531"/>
                      <a:gd name="T17" fmla="*/ 288 h 320"/>
                      <a:gd name="T18" fmla="*/ 506 w 531"/>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
                      <a:gd name="T31" fmla="*/ 0 h 320"/>
                      <a:gd name="T32" fmla="*/ 531 w 531"/>
                      <a:gd name="T33" fmla="*/ 320 h 3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 h="320">
                        <a:moveTo>
                          <a:pt x="506" y="0"/>
                        </a:moveTo>
                        <a:lnTo>
                          <a:pt x="507" y="0"/>
                        </a:lnTo>
                        <a:lnTo>
                          <a:pt x="513" y="0"/>
                        </a:lnTo>
                        <a:lnTo>
                          <a:pt x="519" y="3"/>
                        </a:lnTo>
                        <a:lnTo>
                          <a:pt x="527" y="9"/>
                        </a:lnTo>
                        <a:lnTo>
                          <a:pt x="531" y="18"/>
                        </a:lnTo>
                        <a:lnTo>
                          <a:pt x="531" y="32"/>
                        </a:lnTo>
                        <a:lnTo>
                          <a:pt x="26" y="320"/>
                        </a:lnTo>
                        <a:lnTo>
                          <a:pt x="0" y="288"/>
                        </a:lnTo>
                        <a:lnTo>
                          <a:pt x="506" y="0"/>
                        </a:lnTo>
                        <a:close/>
                      </a:path>
                    </a:pathLst>
                  </a:custGeom>
                  <a:solidFill>
                    <a:srgbClr val="FF5555"/>
                  </a:solidFill>
                  <a:ln w="0">
                    <a:solidFill>
                      <a:srgbClr val="FF5555"/>
                    </a:solidFill>
                    <a:round/>
                    <a:headEnd/>
                    <a:tailEnd/>
                  </a:ln>
                </p:spPr>
                <p:txBody>
                  <a:bodyPr/>
                  <a:lstStyle/>
                  <a:p>
                    <a:endParaRPr lang="en-US"/>
                  </a:p>
                </p:txBody>
              </p:sp>
              <p:sp>
                <p:nvSpPr>
                  <p:cNvPr id="160" name="Freeform 159"/>
                  <p:cNvSpPr>
                    <a:spLocks/>
                  </p:cNvSpPr>
                  <p:nvPr/>
                </p:nvSpPr>
                <p:spPr bwMode="auto">
                  <a:xfrm>
                    <a:off x="5336201" y="3192125"/>
                    <a:ext cx="1511300" cy="729891"/>
                  </a:xfrm>
                  <a:custGeom>
                    <a:avLst/>
                    <a:gdLst>
                      <a:gd name="T0" fmla="*/ 503 w 525"/>
                      <a:gd name="T1" fmla="*/ 0 h 315"/>
                      <a:gd name="T2" fmla="*/ 504 w 525"/>
                      <a:gd name="T3" fmla="*/ 0 h 315"/>
                      <a:gd name="T4" fmla="*/ 509 w 525"/>
                      <a:gd name="T5" fmla="*/ 2 h 315"/>
                      <a:gd name="T6" fmla="*/ 515 w 525"/>
                      <a:gd name="T7" fmla="*/ 5 h 315"/>
                      <a:gd name="T8" fmla="*/ 521 w 525"/>
                      <a:gd name="T9" fmla="*/ 9 h 315"/>
                      <a:gd name="T10" fmla="*/ 524 w 525"/>
                      <a:gd name="T11" fmla="*/ 17 h 315"/>
                      <a:gd name="T12" fmla="*/ 525 w 525"/>
                      <a:gd name="T13" fmla="*/ 27 h 315"/>
                      <a:gd name="T14" fmla="*/ 20 w 525"/>
                      <a:gd name="T15" fmla="*/ 315 h 315"/>
                      <a:gd name="T16" fmla="*/ 0 w 525"/>
                      <a:gd name="T17" fmla="*/ 288 h 315"/>
                      <a:gd name="T18" fmla="*/ 503 w 525"/>
                      <a:gd name="T19" fmla="*/ 0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5"/>
                      <a:gd name="T31" fmla="*/ 0 h 315"/>
                      <a:gd name="T32" fmla="*/ 525 w 525"/>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5" h="315">
                        <a:moveTo>
                          <a:pt x="503" y="0"/>
                        </a:moveTo>
                        <a:lnTo>
                          <a:pt x="504" y="0"/>
                        </a:lnTo>
                        <a:lnTo>
                          <a:pt x="509" y="2"/>
                        </a:lnTo>
                        <a:lnTo>
                          <a:pt x="515" y="5"/>
                        </a:lnTo>
                        <a:lnTo>
                          <a:pt x="521" y="9"/>
                        </a:lnTo>
                        <a:lnTo>
                          <a:pt x="524" y="17"/>
                        </a:lnTo>
                        <a:lnTo>
                          <a:pt x="525" y="27"/>
                        </a:lnTo>
                        <a:lnTo>
                          <a:pt x="20" y="315"/>
                        </a:lnTo>
                        <a:lnTo>
                          <a:pt x="0" y="288"/>
                        </a:lnTo>
                        <a:lnTo>
                          <a:pt x="503" y="0"/>
                        </a:lnTo>
                        <a:close/>
                      </a:path>
                    </a:pathLst>
                  </a:custGeom>
                  <a:solidFill>
                    <a:srgbClr val="FF8080"/>
                  </a:solidFill>
                  <a:ln w="0">
                    <a:solidFill>
                      <a:srgbClr val="FF8080"/>
                    </a:solidFill>
                    <a:round/>
                    <a:headEnd/>
                    <a:tailEnd/>
                  </a:ln>
                </p:spPr>
                <p:txBody>
                  <a:bodyPr/>
                  <a:lstStyle/>
                  <a:p>
                    <a:endParaRPr lang="en-US"/>
                  </a:p>
                </p:txBody>
              </p:sp>
              <p:sp>
                <p:nvSpPr>
                  <p:cNvPr id="161" name="Freeform 160"/>
                  <p:cNvSpPr>
                    <a:spLocks/>
                  </p:cNvSpPr>
                  <p:nvPr/>
                </p:nvSpPr>
                <p:spPr bwMode="auto">
                  <a:xfrm>
                    <a:off x="5350595" y="3192125"/>
                    <a:ext cx="1494028" cy="715989"/>
                  </a:xfrm>
                  <a:custGeom>
                    <a:avLst/>
                    <a:gdLst>
                      <a:gd name="T0" fmla="*/ 501 w 519"/>
                      <a:gd name="T1" fmla="*/ 0 h 309"/>
                      <a:gd name="T2" fmla="*/ 502 w 519"/>
                      <a:gd name="T3" fmla="*/ 2 h 309"/>
                      <a:gd name="T4" fmla="*/ 504 w 519"/>
                      <a:gd name="T5" fmla="*/ 2 h 309"/>
                      <a:gd name="T6" fmla="*/ 507 w 519"/>
                      <a:gd name="T7" fmla="*/ 3 h 309"/>
                      <a:gd name="T8" fmla="*/ 510 w 519"/>
                      <a:gd name="T9" fmla="*/ 5 h 309"/>
                      <a:gd name="T10" fmla="*/ 513 w 519"/>
                      <a:gd name="T11" fmla="*/ 8 h 309"/>
                      <a:gd name="T12" fmla="*/ 516 w 519"/>
                      <a:gd name="T13" fmla="*/ 11 h 309"/>
                      <a:gd name="T14" fmla="*/ 517 w 519"/>
                      <a:gd name="T15" fmla="*/ 14 h 309"/>
                      <a:gd name="T16" fmla="*/ 519 w 519"/>
                      <a:gd name="T17" fmla="*/ 18 h 309"/>
                      <a:gd name="T18" fmla="*/ 519 w 519"/>
                      <a:gd name="T19" fmla="*/ 24 h 309"/>
                      <a:gd name="T20" fmla="*/ 15 w 519"/>
                      <a:gd name="T21" fmla="*/ 309 h 309"/>
                      <a:gd name="T22" fmla="*/ 0 w 519"/>
                      <a:gd name="T23" fmla="*/ 288 h 309"/>
                      <a:gd name="T24" fmla="*/ 501 w 519"/>
                      <a:gd name="T25" fmla="*/ 0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9"/>
                      <a:gd name="T40" fmla="*/ 0 h 309"/>
                      <a:gd name="T41" fmla="*/ 519 w 519"/>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9" h="309">
                        <a:moveTo>
                          <a:pt x="501" y="0"/>
                        </a:moveTo>
                        <a:lnTo>
                          <a:pt x="502" y="2"/>
                        </a:lnTo>
                        <a:lnTo>
                          <a:pt x="504" y="2"/>
                        </a:lnTo>
                        <a:lnTo>
                          <a:pt x="507" y="3"/>
                        </a:lnTo>
                        <a:lnTo>
                          <a:pt x="510" y="5"/>
                        </a:lnTo>
                        <a:lnTo>
                          <a:pt x="513" y="8"/>
                        </a:lnTo>
                        <a:lnTo>
                          <a:pt x="516" y="11"/>
                        </a:lnTo>
                        <a:lnTo>
                          <a:pt x="517" y="14"/>
                        </a:lnTo>
                        <a:lnTo>
                          <a:pt x="519" y="18"/>
                        </a:lnTo>
                        <a:lnTo>
                          <a:pt x="519" y="24"/>
                        </a:lnTo>
                        <a:lnTo>
                          <a:pt x="15" y="309"/>
                        </a:lnTo>
                        <a:lnTo>
                          <a:pt x="0" y="288"/>
                        </a:lnTo>
                        <a:lnTo>
                          <a:pt x="501" y="0"/>
                        </a:lnTo>
                        <a:close/>
                      </a:path>
                    </a:pathLst>
                  </a:custGeom>
                  <a:solidFill>
                    <a:srgbClr val="FFAAAA"/>
                  </a:solidFill>
                  <a:ln w="0">
                    <a:solidFill>
                      <a:srgbClr val="FFAAAA"/>
                    </a:solidFill>
                    <a:round/>
                    <a:headEnd/>
                    <a:tailEnd/>
                  </a:ln>
                </p:spPr>
                <p:txBody>
                  <a:bodyPr/>
                  <a:lstStyle/>
                  <a:p>
                    <a:endParaRPr lang="en-US"/>
                  </a:p>
                </p:txBody>
              </p:sp>
              <p:sp>
                <p:nvSpPr>
                  <p:cNvPr id="162" name="Freeform 161"/>
                  <p:cNvSpPr>
                    <a:spLocks/>
                  </p:cNvSpPr>
                  <p:nvPr/>
                </p:nvSpPr>
                <p:spPr bwMode="auto">
                  <a:xfrm>
                    <a:off x="5367867" y="3196759"/>
                    <a:ext cx="1476756" cy="702086"/>
                  </a:xfrm>
                  <a:custGeom>
                    <a:avLst/>
                    <a:gdLst>
                      <a:gd name="T0" fmla="*/ 498 w 513"/>
                      <a:gd name="T1" fmla="*/ 0 h 303"/>
                      <a:gd name="T2" fmla="*/ 499 w 513"/>
                      <a:gd name="T3" fmla="*/ 0 h 303"/>
                      <a:gd name="T4" fmla="*/ 501 w 513"/>
                      <a:gd name="T5" fmla="*/ 1 h 303"/>
                      <a:gd name="T6" fmla="*/ 504 w 513"/>
                      <a:gd name="T7" fmla="*/ 4 h 303"/>
                      <a:gd name="T8" fmla="*/ 508 w 513"/>
                      <a:gd name="T9" fmla="*/ 7 h 303"/>
                      <a:gd name="T10" fmla="*/ 510 w 513"/>
                      <a:gd name="T11" fmla="*/ 10 h 303"/>
                      <a:gd name="T12" fmla="*/ 513 w 513"/>
                      <a:gd name="T13" fmla="*/ 13 h 303"/>
                      <a:gd name="T14" fmla="*/ 513 w 513"/>
                      <a:gd name="T15" fmla="*/ 18 h 303"/>
                      <a:gd name="T16" fmla="*/ 10 w 513"/>
                      <a:gd name="T17" fmla="*/ 303 h 303"/>
                      <a:gd name="T18" fmla="*/ 0 w 513"/>
                      <a:gd name="T19" fmla="*/ 286 h 303"/>
                      <a:gd name="T20" fmla="*/ 498 w 513"/>
                      <a:gd name="T21" fmla="*/ 0 h 3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3"/>
                      <a:gd name="T34" fmla="*/ 0 h 303"/>
                      <a:gd name="T35" fmla="*/ 513 w 513"/>
                      <a:gd name="T36" fmla="*/ 303 h 3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3" h="303">
                        <a:moveTo>
                          <a:pt x="498" y="0"/>
                        </a:moveTo>
                        <a:lnTo>
                          <a:pt x="499" y="0"/>
                        </a:lnTo>
                        <a:lnTo>
                          <a:pt x="501" y="1"/>
                        </a:lnTo>
                        <a:lnTo>
                          <a:pt x="504" y="4"/>
                        </a:lnTo>
                        <a:lnTo>
                          <a:pt x="508" y="7"/>
                        </a:lnTo>
                        <a:lnTo>
                          <a:pt x="510" y="10"/>
                        </a:lnTo>
                        <a:lnTo>
                          <a:pt x="513" y="13"/>
                        </a:lnTo>
                        <a:lnTo>
                          <a:pt x="513" y="18"/>
                        </a:lnTo>
                        <a:lnTo>
                          <a:pt x="10" y="303"/>
                        </a:lnTo>
                        <a:lnTo>
                          <a:pt x="0" y="286"/>
                        </a:lnTo>
                        <a:lnTo>
                          <a:pt x="498" y="0"/>
                        </a:lnTo>
                        <a:close/>
                      </a:path>
                    </a:pathLst>
                  </a:custGeom>
                  <a:solidFill>
                    <a:srgbClr val="FFD5D5"/>
                  </a:solidFill>
                  <a:ln w="0">
                    <a:solidFill>
                      <a:srgbClr val="FFD5D5"/>
                    </a:solidFill>
                    <a:round/>
                    <a:headEnd/>
                    <a:tailEnd/>
                  </a:ln>
                </p:spPr>
                <p:txBody>
                  <a:bodyPr/>
                  <a:lstStyle/>
                  <a:p>
                    <a:endParaRPr lang="en-US"/>
                  </a:p>
                </p:txBody>
              </p:sp>
              <p:sp>
                <p:nvSpPr>
                  <p:cNvPr id="163" name="Freeform 162"/>
                  <p:cNvSpPr>
                    <a:spLocks/>
                  </p:cNvSpPr>
                  <p:nvPr/>
                </p:nvSpPr>
                <p:spPr bwMode="auto">
                  <a:xfrm>
                    <a:off x="5379381" y="3196759"/>
                    <a:ext cx="1465241" cy="690500"/>
                  </a:xfrm>
                  <a:custGeom>
                    <a:avLst/>
                    <a:gdLst>
                      <a:gd name="T0" fmla="*/ 509 w 509"/>
                      <a:gd name="T1" fmla="*/ 13 h 298"/>
                      <a:gd name="T2" fmla="*/ 6 w 509"/>
                      <a:gd name="T3" fmla="*/ 298 h 298"/>
                      <a:gd name="T4" fmla="*/ 0 w 509"/>
                      <a:gd name="T5" fmla="*/ 286 h 298"/>
                      <a:gd name="T6" fmla="*/ 498 w 509"/>
                      <a:gd name="T7" fmla="*/ 0 h 298"/>
                      <a:gd name="T8" fmla="*/ 509 w 509"/>
                      <a:gd name="T9" fmla="*/ 13 h 298"/>
                      <a:gd name="T10" fmla="*/ 0 60000 65536"/>
                      <a:gd name="T11" fmla="*/ 0 60000 65536"/>
                      <a:gd name="T12" fmla="*/ 0 60000 65536"/>
                      <a:gd name="T13" fmla="*/ 0 60000 65536"/>
                      <a:gd name="T14" fmla="*/ 0 60000 65536"/>
                      <a:gd name="T15" fmla="*/ 0 w 509"/>
                      <a:gd name="T16" fmla="*/ 0 h 298"/>
                      <a:gd name="T17" fmla="*/ 509 w 509"/>
                      <a:gd name="T18" fmla="*/ 298 h 298"/>
                    </a:gdLst>
                    <a:ahLst/>
                    <a:cxnLst>
                      <a:cxn ang="T10">
                        <a:pos x="T0" y="T1"/>
                      </a:cxn>
                      <a:cxn ang="T11">
                        <a:pos x="T2" y="T3"/>
                      </a:cxn>
                      <a:cxn ang="T12">
                        <a:pos x="T4" y="T5"/>
                      </a:cxn>
                      <a:cxn ang="T13">
                        <a:pos x="T6" y="T7"/>
                      </a:cxn>
                      <a:cxn ang="T14">
                        <a:pos x="T8" y="T9"/>
                      </a:cxn>
                    </a:cxnLst>
                    <a:rect l="T15" t="T16" r="T17" b="T18"/>
                    <a:pathLst>
                      <a:path w="509" h="298">
                        <a:moveTo>
                          <a:pt x="509" y="13"/>
                        </a:moveTo>
                        <a:lnTo>
                          <a:pt x="6" y="298"/>
                        </a:lnTo>
                        <a:lnTo>
                          <a:pt x="0" y="286"/>
                        </a:lnTo>
                        <a:lnTo>
                          <a:pt x="498" y="0"/>
                        </a:lnTo>
                        <a:lnTo>
                          <a:pt x="509" y="13"/>
                        </a:lnTo>
                        <a:close/>
                      </a:path>
                    </a:pathLst>
                  </a:custGeom>
                  <a:solidFill>
                    <a:srgbClr val="FFFFFF"/>
                  </a:solidFill>
                  <a:ln w="0">
                    <a:solidFill>
                      <a:srgbClr val="FFFFFF"/>
                    </a:solidFill>
                    <a:round/>
                    <a:headEnd/>
                    <a:tailEnd/>
                  </a:ln>
                </p:spPr>
                <p:txBody>
                  <a:bodyPr/>
                  <a:lstStyle/>
                  <a:p>
                    <a:endParaRPr lang="en-US"/>
                  </a:p>
                </p:txBody>
              </p:sp>
              <p:sp>
                <p:nvSpPr>
                  <p:cNvPr id="164" name="Freeform 163"/>
                  <p:cNvSpPr>
                    <a:spLocks/>
                  </p:cNvSpPr>
                  <p:nvPr/>
                </p:nvSpPr>
                <p:spPr bwMode="auto">
                  <a:xfrm>
                    <a:off x="5258477" y="3850185"/>
                    <a:ext cx="149691" cy="125124"/>
                  </a:xfrm>
                  <a:custGeom>
                    <a:avLst/>
                    <a:gdLst>
                      <a:gd name="T0" fmla="*/ 38 w 52"/>
                      <a:gd name="T1" fmla="*/ 52 h 54"/>
                      <a:gd name="T2" fmla="*/ 48 w 52"/>
                      <a:gd name="T3" fmla="*/ 43 h 54"/>
                      <a:gd name="T4" fmla="*/ 52 w 52"/>
                      <a:gd name="T5" fmla="*/ 30 h 54"/>
                      <a:gd name="T6" fmla="*/ 49 w 52"/>
                      <a:gd name="T7" fmla="*/ 16 h 54"/>
                      <a:gd name="T8" fmla="*/ 41 w 52"/>
                      <a:gd name="T9" fmla="*/ 4 h 54"/>
                      <a:gd name="T10" fmla="*/ 29 w 52"/>
                      <a:gd name="T11" fmla="*/ 0 h 54"/>
                      <a:gd name="T12" fmla="*/ 15 w 52"/>
                      <a:gd name="T13" fmla="*/ 1 h 54"/>
                      <a:gd name="T14" fmla="*/ 5 w 52"/>
                      <a:gd name="T15" fmla="*/ 10 h 54"/>
                      <a:gd name="T16" fmla="*/ 0 w 52"/>
                      <a:gd name="T17" fmla="*/ 22 h 54"/>
                      <a:gd name="T18" fmla="*/ 3 w 52"/>
                      <a:gd name="T19" fmla="*/ 37 h 54"/>
                      <a:gd name="T20" fmla="*/ 12 w 52"/>
                      <a:gd name="T21" fmla="*/ 48 h 54"/>
                      <a:gd name="T22" fmla="*/ 24 w 52"/>
                      <a:gd name="T23" fmla="*/ 54 h 54"/>
                      <a:gd name="T24" fmla="*/ 38 w 52"/>
                      <a:gd name="T25" fmla="*/ 52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54"/>
                      <a:gd name="T41" fmla="*/ 52 w 5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54">
                        <a:moveTo>
                          <a:pt x="38" y="52"/>
                        </a:moveTo>
                        <a:lnTo>
                          <a:pt x="48" y="43"/>
                        </a:lnTo>
                        <a:lnTo>
                          <a:pt x="52" y="30"/>
                        </a:lnTo>
                        <a:lnTo>
                          <a:pt x="49" y="16"/>
                        </a:lnTo>
                        <a:lnTo>
                          <a:pt x="41" y="4"/>
                        </a:lnTo>
                        <a:lnTo>
                          <a:pt x="29" y="0"/>
                        </a:lnTo>
                        <a:lnTo>
                          <a:pt x="15" y="1"/>
                        </a:lnTo>
                        <a:lnTo>
                          <a:pt x="5" y="10"/>
                        </a:lnTo>
                        <a:lnTo>
                          <a:pt x="0" y="22"/>
                        </a:lnTo>
                        <a:lnTo>
                          <a:pt x="3" y="37"/>
                        </a:lnTo>
                        <a:lnTo>
                          <a:pt x="12" y="48"/>
                        </a:lnTo>
                        <a:lnTo>
                          <a:pt x="24" y="54"/>
                        </a:lnTo>
                        <a:lnTo>
                          <a:pt x="38" y="52"/>
                        </a:lnTo>
                        <a:close/>
                      </a:path>
                    </a:pathLst>
                  </a:custGeom>
                  <a:solidFill>
                    <a:srgbClr val="CC0000"/>
                  </a:solidFill>
                  <a:ln w="0">
                    <a:solidFill>
                      <a:srgbClr val="CC0000"/>
                    </a:solidFill>
                    <a:round/>
                    <a:headEnd/>
                    <a:tailEnd/>
                  </a:ln>
                </p:spPr>
                <p:txBody>
                  <a:bodyPr/>
                  <a:lstStyle/>
                  <a:p>
                    <a:endParaRPr lang="en-US"/>
                  </a:p>
                </p:txBody>
              </p:sp>
              <p:sp>
                <p:nvSpPr>
                  <p:cNvPr id="165" name="Freeform 164"/>
                  <p:cNvSpPr>
                    <a:spLocks/>
                  </p:cNvSpPr>
                  <p:nvPr/>
                </p:nvSpPr>
                <p:spPr bwMode="auto">
                  <a:xfrm>
                    <a:off x="5258477" y="3850185"/>
                    <a:ext cx="149691" cy="125124"/>
                  </a:xfrm>
                  <a:custGeom>
                    <a:avLst/>
                    <a:gdLst>
                      <a:gd name="T0" fmla="*/ 38 w 52"/>
                      <a:gd name="T1" fmla="*/ 52 h 54"/>
                      <a:gd name="T2" fmla="*/ 48 w 52"/>
                      <a:gd name="T3" fmla="*/ 43 h 54"/>
                      <a:gd name="T4" fmla="*/ 52 w 52"/>
                      <a:gd name="T5" fmla="*/ 30 h 54"/>
                      <a:gd name="T6" fmla="*/ 49 w 52"/>
                      <a:gd name="T7" fmla="*/ 16 h 54"/>
                      <a:gd name="T8" fmla="*/ 41 w 52"/>
                      <a:gd name="T9" fmla="*/ 4 h 54"/>
                      <a:gd name="T10" fmla="*/ 29 w 52"/>
                      <a:gd name="T11" fmla="*/ 0 h 54"/>
                      <a:gd name="T12" fmla="*/ 15 w 52"/>
                      <a:gd name="T13" fmla="*/ 1 h 54"/>
                      <a:gd name="T14" fmla="*/ 5 w 52"/>
                      <a:gd name="T15" fmla="*/ 10 h 54"/>
                      <a:gd name="T16" fmla="*/ 0 w 52"/>
                      <a:gd name="T17" fmla="*/ 22 h 54"/>
                      <a:gd name="T18" fmla="*/ 3 w 52"/>
                      <a:gd name="T19" fmla="*/ 37 h 54"/>
                      <a:gd name="T20" fmla="*/ 12 w 52"/>
                      <a:gd name="T21" fmla="*/ 48 h 54"/>
                      <a:gd name="T22" fmla="*/ 24 w 52"/>
                      <a:gd name="T23" fmla="*/ 54 h 54"/>
                      <a:gd name="T24" fmla="*/ 38 w 52"/>
                      <a:gd name="T25" fmla="*/ 52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54"/>
                      <a:gd name="T41" fmla="*/ 52 w 5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54">
                        <a:moveTo>
                          <a:pt x="38" y="52"/>
                        </a:moveTo>
                        <a:lnTo>
                          <a:pt x="48" y="43"/>
                        </a:lnTo>
                        <a:lnTo>
                          <a:pt x="52" y="30"/>
                        </a:lnTo>
                        <a:lnTo>
                          <a:pt x="49" y="16"/>
                        </a:lnTo>
                        <a:lnTo>
                          <a:pt x="41" y="4"/>
                        </a:lnTo>
                        <a:lnTo>
                          <a:pt x="29" y="0"/>
                        </a:lnTo>
                        <a:lnTo>
                          <a:pt x="15" y="1"/>
                        </a:lnTo>
                        <a:lnTo>
                          <a:pt x="5" y="10"/>
                        </a:lnTo>
                        <a:lnTo>
                          <a:pt x="0" y="22"/>
                        </a:lnTo>
                        <a:lnTo>
                          <a:pt x="3" y="37"/>
                        </a:lnTo>
                        <a:lnTo>
                          <a:pt x="12" y="48"/>
                        </a:lnTo>
                        <a:lnTo>
                          <a:pt x="24" y="54"/>
                        </a:lnTo>
                        <a:lnTo>
                          <a:pt x="38" y="52"/>
                        </a:lnTo>
                      </a:path>
                    </a:pathLst>
                  </a:custGeom>
                  <a:noFill/>
                  <a:ln w="9525">
                    <a:solidFill>
                      <a:srgbClr val="000000"/>
                    </a:solidFill>
                    <a:round/>
                    <a:headEnd/>
                    <a:tailEnd/>
                  </a:ln>
                </p:spPr>
                <p:txBody>
                  <a:bodyPr/>
                  <a:lstStyle/>
                  <a:p>
                    <a:endParaRPr lang="en-US"/>
                  </a:p>
                </p:txBody>
              </p:sp>
              <p:sp>
                <p:nvSpPr>
                  <p:cNvPr id="166" name="Freeform 165"/>
                  <p:cNvSpPr>
                    <a:spLocks/>
                  </p:cNvSpPr>
                  <p:nvPr/>
                </p:nvSpPr>
                <p:spPr bwMode="auto">
                  <a:xfrm>
                    <a:off x="1988312" y="3891893"/>
                    <a:ext cx="325289" cy="118173"/>
                  </a:xfrm>
                  <a:custGeom>
                    <a:avLst/>
                    <a:gdLst>
                      <a:gd name="T0" fmla="*/ 0 w 113"/>
                      <a:gd name="T1" fmla="*/ 25 h 51"/>
                      <a:gd name="T2" fmla="*/ 59 w 113"/>
                      <a:gd name="T3" fmla="*/ 0 h 51"/>
                      <a:gd name="T4" fmla="*/ 113 w 113"/>
                      <a:gd name="T5" fmla="*/ 24 h 51"/>
                      <a:gd name="T6" fmla="*/ 56 w 113"/>
                      <a:gd name="T7" fmla="*/ 51 h 51"/>
                      <a:gd name="T8" fmla="*/ 0 w 113"/>
                      <a:gd name="T9" fmla="*/ 25 h 51"/>
                      <a:gd name="T10" fmla="*/ 0 60000 65536"/>
                      <a:gd name="T11" fmla="*/ 0 60000 65536"/>
                      <a:gd name="T12" fmla="*/ 0 60000 65536"/>
                      <a:gd name="T13" fmla="*/ 0 60000 65536"/>
                      <a:gd name="T14" fmla="*/ 0 60000 65536"/>
                      <a:gd name="T15" fmla="*/ 0 w 113"/>
                      <a:gd name="T16" fmla="*/ 0 h 51"/>
                      <a:gd name="T17" fmla="*/ 113 w 113"/>
                      <a:gd name="T18" fmla="*/ 51 h 51"/>
                    </a:gdLst>
                    <a:ahLst/>
                    <a:cxnLst>
                      <a:cxn ang="T10">
                        <a:pos x="T0" y="T1"/>
                      </a:cxn>
                      <a:cxn ang="T11">
                        <a:pos x="T2" y="T3"/>
                      </a:cxn>
                      <a:cxn ang="T12">
                        <a:pos x="T4" y="T5"/>
                      </a:cxn>
                      <a:cxn ang="T13">
                        <a:pos x="T6" y="T7"/>
                      </a:cxn>
                      <a:cxn ang="T14">
                        <a:pos x="T8" y="T9"/>
                      </a:cxn>
                    </a:cxnLst>
                    <a:rect l="T15" t="T16" r="T17" b="T18"/>
                    <a:pathLst>
                      <a:path w="113" h="51">
                        <a:moveTo>
                          <a:pt x="0" y="25"/>
                        </a:moveTo>
                        <a:lnTo>
                          <a:pt x="59" y="0"/>
                        </a:lnTo>
                        <a:lnTo>
                          <a:pt x="113" y="24"/>
                        </a:lnTo>
                        <a:lnTo>
                          <a:pt x="56" y="51"/>
                        </a:lnTo>
                        <a:lnTo>
                          <a:pt x="0" y="25"/>
                        </a:lnTo>
                        <a:close/>
                      </a:path>
                    </a:pathLst>
                  </a:custGeom>
                  <a:solidFill>
                    <a:srgbClr val="80FF80"/>
                  </a:solidFill>
                  <a:ln w="0">
                    <a:solidFill>
                      <a:srgbClr val="80FF80"/>
                    </a:solidFill>
                    <a:round/>
                    <a:headEnd/>
                    <a:tailEnd/>
                  </a:ln>
                </p:spPr>
                <p:txBody>
                  <a:bodyPr/>
                  <a:lstStyle/>
                  <a:p>
                    <a:endParaRPr lang="en-US"/>
                  </a:p>
                </p:txBody>
              </p:sp>
              <p:sp>
                <p:nvSpPr>
                  <p:cNvPr id="167" name="Line 168"/>
                  <p:cNvSpPr>
                    <a:spLocks noChangeShapeType="1"/>
                  </p:cNvSpPr>
                  <p:nvPr/>
                </p:nvSpPr>
                <p:spPr bwMode="auto">
                  <a:xfrm>
                    <a:off x="4936067" y="3451642"/>
                    <a:ext cx="575733" cy="222443"/>
                  </a:xfrm>
                  <a:prstGeom prst="line">
                    <a:avLst/>
                  </a:prstGeom>
                  <a:noFill/>
                  <a:ln w="19050">
                    <a:solidFill>
                      <a:srgbClr val="FF0000"/>
                    </a:solidFill>
                    <a:round/>
                    <a:headEnd/>
                    <a:tailEnd/>
                  </a:ln>
                </p:spPr>
                <p:txBody>
                  <a:bodyPr/>
                  <a:lstStyle/>
                  <a:p>
                    <a:endParaRPr lang="en-US"/>
                  </a:p>
                </p:txBody>
              </p:sp>
              <p:sp>
                <p:nvSpPr>
                  <p:cNvPr id="168" name="Freeform 167"/>
                  <p:cNvSpPr>
                    <a:spLocks/>
                  </p:cNvSpPr>
                  <p:nvPr/>
                </p:nvSpPr>
                <p:spPr bwMode="auto">
                  <a:xfrm>
                    <a:off x="4098375" y="4383122"/>
                    <a:ext cx="161205" cy="166832"/>
                  </a:xfrm>
                  <a:custGeom>
                    <a:avLst/>
                    <a:gdLst>
                      <a:gd name="T0" fmla="*/ 56 w 56"/>
                      <a:gd name="T1" fmla="*/ 0 h 72"/>
                      <a:gd name="T2" fmla="*/ 0 w 56"/>
                      <a:gd name="T3" fmla="*/ 31 h 72"/>
                      <a:gd name="T4" fmla="*/ 0 w 56"/>
                      <a:gd name="T5" fmla="*/ 72 h 72"/>
                      <a:gd name="T6" fmla="*/ 56 w 56"/>
                      <a:gd name="T7" fmla="*/ 42 h 72"/>
                      <a:gd name="T8" fmla="*/ 56 w 56"/>
                      <a:gd name="T9" fmla="*/ 0 h 72"/>
                      <a:gd name="T10" fmla="*/ 0 60000 65536"/>
                      <a:gd name="T11" fmla="*/ 0 60000 65536"/>
                      <a:gd name="T12" fmla="*/ 0 60000 65536"/>
                      <a:gd name="T13" fmla="*/ 0 60000 65536"/>
                      <a:gd name="T14" fmla="*/ 0 60000 65536"/>
                      <a:gd name="T15" fmla="*/ 0 w 56"/>
                      <a:gd name="T16" fmla="*/ 0 h 72"/>
                      <a:gd name="T17" fmla="*/ 56 w 56"/>
                      <a:gd name="T18" fmla="*/ 72 h 72"/>
                    </a:gdLst>
                    <a:ahLst/>
                    <a:cxnLst>
                      <a:cxn ang="T10">
                        <a:pos x="T0" y="T1"/>
                      </a:cxn>
                      <a:cxn ang="T11">
                        <a:pos x="T2" y="T3"/>
                      </a:cxn>
                      <a:cxn ang="T12">
                        <a:pos x="T4" y="T5"/>
                      </a:cxn>
                      <a:cxn ang="T13">
                        <a:pos x="T6" y="T7"/>
                      </a:cxn>
                      <a:cxn ang="T14">
                        <a:pos x="T8" y="T9"/>
                      </a:cxn>
                    </a:cxnLst>
                    <a:rect l="T15" t="T16" r="T17" b="T18"/>
                    <a:pathLst>
                      <a:path w="56" h="72">
                        <a:moveTo>
                          <a:pt x="56" y="0"/>
                        </a:moveTo>
                        <a:lnTo>
                          <a:pt x="0" y="31"/>
                        </a:lnTo>
                        <a:lnTo>
                          <a:pt x="0" y="72"/>
                        </a:lnTo>
                        <a:lnTo>
                          <a:pt x="56" y="42"/>
                        </a:lnTo>
                        <a:lnTo>
                          <a:pt x="56" y="0"/>
                        </a:lnTo>
                        <a:close/>
                      </a:path>
                    </a:pathLst>
                  </a:custGeom>
                  <a:solidFill>
                    <a:srgbClr val="000000"/>
                  </a:solidFill>
                  <a:ln w="0">
                    <a:solidFill>
                      <a:srgbClr val="000000"/>
                    </a:solidFill>
                    <a:round/>
                    <a:headEnd/>
                    <a:tailEnd/>
                  </a:ln>
                </p:spPr>
                <p:txBody>
                  <a:bodyPr/>
                  <a:lstStyle/>
                  <a:p>
                    <a:endParaRPr lang="en-US"/>
                  </a:p>
                </p:txBody>
              </p:sp>
              <p:sp>
                <p:nvSpPr>
                  <p:cNvPr id="169" name="Freeform 168"/>
                  <p:cNvSpPr>
                    <a:spLocks/>
                  </p:cNvSpPr>
                  <p:nvPr/>
                </p:nvSpPr>
                <p:spPr bwMode="auto">
                  <a:xfrm>
                    <a:off x="4098375" y="4383122"/>
                    <a:ext cx="161205" cy="166832"/>
                  </a:xfrm>
                  <a:custGeom>
                    <a:avLst/>
                    <a:gdLst>
                      <a:gd name="T0" fmla="*/ 56 w 56"/>
                      <a:gd name="T1" fmla="*/ 0 h 72"/>
                      <a:gd name="T2" fmla="*/ 0 w 56"/>
                      <a:gd name="T3" fmla="*/ 31 h 72"/>
                      <a:gd name="T4" fmla="*/ 0 w 56"/>
                      <a:gd name="T5" fmla="*/ 72 h 72"/>
                      <a:gd name="T6" fmla="*/ 56 w 56"/>
                      <a:gd name="T7" fmla="*/ 42 h 72"/>
                      <a:gd name="T8" fmla="*/ 56 w 56"/>
                      <a:gd name="T9" fmla="*/ 0 h 72"/>
                      <a:gd name="T10" fmla="*/ 0 60000 65536"/>
                      <a:gd name="T11" fmla="*/ 0 60000 65536"/>
                      <a:gd name="T12" fmla="*/ 0 60000 65536"/>
                      <a:gd name="T13" fmla="*/ 0 60000 65536"/>
                      <a:gd name="T14" fmla="*/ 0 60000 65536"/>
                      <a:gd name="T15" fmla="*/ 0 w 56"/>
                      <a:gd name="T16" fmla="*/ 0 h 72"/>
                      <a:gd name="T17" fmla="*/ 56 w 56"/>
                      <a:gd name="T18" fmla="*/ 72 h 72"/>
                    </a:gdLst>
                    <a:ahLst/>
                    <a:cxnLst>
                      <a:cxn ang="T10">
                        <a:pos x="T0" y="T1"/>
                      </a:cxn>
                      <a:cxn ang="T11">
                        <a:pos x="T2" y="T3"/>
                      </a:cxn>
                      <a:cxn ang="T12">
                        <a:pos x="T4" y="T5"/>
                      </a:cxn>
                      <a:cxn ang="T13">
                        <a:pos x="T6" y="T7"/>
                      </a:cxn>
                      <a:cxn ang="T14">
                        <a:pos x="T8" y="T9"/>
                      </a:cxn>
                    </a:cxnLst>
                    <a:rect l="T15" t="T16" r="T17" b="T18"/>
                    <a:pathLst>
                      <a:path w="56" h="72">
                        <a:moveTo>
                          <a:pt x="56" y="0"/>
                        </a:moveTo>
                        <a:lnTo>
                          <a:pt x="0" y="31"/>
                        </a:lnTo>
                        <a:lnTo>
                          <a:pt x="0" y="72"/>
                        </a:lnTo>
                        <a:lnTo>
                          <a:pt x="56" y="42"/>
                        </a:lnTo>
                        <a:lnTo>
                          <a:pt x="56" y="0"/>
                        </a:lnTo>
                      </a:path>
                    </a:pathLst>
                  </a:custGeom>
                  <a:noFill/>
                  <a:ln w="4763">
                    <a:solidFill>
                      <a:srgbClr val="000000"/>
                    </a:solidFill>
                    <a:round/>
                    <a:headEnd/>
                    <a:tailEnd/>
                  </a:ln>
                </p:spPr>
                <p:txBody>
                  <a:bodyPr/>
                  <a:lstStyle/>
                  <a:p>
                    <a:endParaRPr lang="en-US"/>
                  </a:p>
                </p:txBody>
              </p:sp>
              <p:sp>
                <p:nvSpPr>
                  <p:cNvPr id="170" name="Freeform 169"/>
                  <p:cNvSpPr>
                    <a:spLocks/>
                  </p:cNvSpPr>
                  <p:nvPr/>
                </p:nvSpPr>
                <p:spPr bwMode="auto">
                  <a:xfrm>
                    <a:off x="4112768" y="4362268"/>
                    <a:ext cx="158327" cy="169149"/>
                  </a:xfrm>
                  <a:custGeom>
                    <a:avLst/>
                    <a:gdLst>
                      <a:gd name="T0" fmla="*/ 55 w 55"/>
                      <a:gd name="T1" fmla="*/ 0 h 73"/>
                      <a:gd name="T2" fmla="*/ 0 w 55"/>
                      <a:gd name="T3" fmla="*/ 31 h 73"/>
                      <a:gd name="T4" fmla="*/ 0 w 55"/>
                      <a:gd name="T5" fmla="*/ 73 h 73"/>
                      <a:gd name="T6" fmla="*/ 55 w 55"/>
                      <a:gd name="T7" fmla="*/ 42 h 73"/>
                      <a:gd name="T8" fmla="*/ 55 w 55"/>
                      <a:gd name="T9" fmla="*/ 0 h 73"/>
                      <a:gd name="T10" fmla="*/ 0 60000 65536"/>
                      <a:gd name="T11" fmla="*/ 0 60000 65536"/>
                      <a:gd name="T12" fmla="*/ 0 60000 65536"/>
                      <a:gd name="T13" fmla="*/ 0 60000 65536"/>
                      <a:gd name="T14" fmla="*/ 0 60000 65536"/>
                      <a:gd name="T15" fmla="*/ 0 w 55"/>
                      <a:gd name="T16" fmla="*/ 0 h 73"/>
                      <a:gd name="T17" fmla="*/ 55 w 55"/>
                      <a:gd name="T18" fmla="*/ 73 h 73"/>
                    </a:gdLst>
                    <a:ahLst/>
                    <a:cxnLst>
                      <a:cxn ang="T10">
                        <a:pos x="T0" y="T1"/>
                      </a:cxn>
                      <a:cxn ang="T11">
                        <a:pos x="T2" y="T3"/>
                      </a:cxn>
                      <a:cxn ang="T12">
                        <a:pos x="T4" y="T5"/>
                      </a:cxn>
                      <a:cxn ang="T13">
                        <a:pos x="T6" y="T7"/>
                      </a:cxn>
                      <a:cxn ang="T14">
                        <a:pos x="T8" y="T9"/>
                      </a:cxn>
                    </a:cxnLst>
                    <a:rect l="T15" t="T16" r="T17" b="T18"/>
                    <a:pathLst>
                      <a:path w="55" h="73">
                        <a:moveTo>
                          <a:pt x="55" y="0"/>
                        </a:moveTo>
                        <a:lnTo>
                          <a:pt x="0" y="31"/>
                        </a:lnTo>
                        <a:lnTo>
                          <a:pt x="0" y="73"/>
                        </a:lnTo>
                        <a:lnTo>
                          <a:pt x="55" y="42"/>
                        </a:lnTo>
                        <a:lnTo>
                          <a:pt x="55" y="0"/>
                        </a:lnTo>
                        <a:close/>
                      </a:path>
                    </a:pathLst>
                  </a:custGeom>
                  <a:solidFill>
                    <a:srgbClr val="FFFF00"/>
                  </a:solidFill>
                  <a:ln w="0">
                    <a:solidFill>
                      <a:srgbClr val="FFFF00"/>
                    </a:solidFill>
                    <a:round/>
                    <a:headEnd/>
                    <a:tailEnd/>
                  </a:ln>
                </p:spPr>
                <p:txBody>
                  <a:bodyPr/>
                  <a:lstStyle/>
                  <a:p>
                    <a:endParaRPr lang="en-US"/>
                  </a:p>
                </p:txBody>
              </p:sp>
              <p:sp>
                <p:nvSpPr>
                  <p:cNvPr id="171" name="Freeform 170"/>
                  <p:cNvSpPr>
                    <a:spLocks/>
                  </p:cNvSpPr>
                  <p:nvPr/>
                </p:nvSpPr>
                <p:spPr bwMode="auto">
                  <a:xfrm>
                    <a:off x="4112768" y="4362268"/>
                    <a:ext cx="158327" cy="169149"/>
                  </a:xfrm>
                  <a:custGeom>
                    <a:avLst/>
                    <a:gdLst>
                      <a:gd name="T0" fmla="*/ 55 w 55"/>
                      <a:gd name="T1" fmla="*/ 0 h 73"/>
                      <a:gd name="T2" fmla="*/ 0 w 55"/>
                      <a:gd name="T3" fmla="*/ 31 h 73"/>
                      <a:gd name="T4" fmla="*/ 0 w 55"/>
                      <a:gd name="T5" fmla="*/ 73 h 73"/>
                      <a:gd name="T6" fmla="*/ 55 w 55"/>
                      <a:gd name="T7" fmla="*/ 42 h 73"/>
                      <a:gd name="T8" fmla="*/ 55 w 55"/>
                      <a:gd name="T9" fmla="*/ 0 h 73"/>
                      <a:gd name="T10" fmla="*/ 0 60000 65536"/>
                      <a:gd name="T11" fmla="*/ 0 60000 65536"/>
                      <a:gd name="T12" fmla="*/ 0 60000 65536"/>
                      <a:gd name="T13" fmla="*/ 0 60000 65536"/>
                      <a:gd name="T14" fmla="*/ 0 60000 65536"/>
                      <a:gd name="T15" fmla="*/ 0 w 55"/>
                      <a:gd name="T16" fmla="*/ 0 h 73"/>
                      <a:gd name="T17" fmla="*/ 55 w 55"/>
                      <a:gd name="T18" fmla="*/ 73 h 73"/>
                    </a:gdLst>
                    <a:ahLst/>
                    <a:cxnLst>
                      <a:cxn ang="T10">
                        <a:pos x="T0" y="T1"/>
                      </a:cxn>
                      <a:cxn ang="T11">
                        <a:pos x="T2" y="T3"/>
                      </a:cxn>
                      <a:cxn ang="T12">
                        <a:pos x="T4" y="T5"/>
                      </a:cxn>
                      <a:cxn ang="T13">
                        <a:pos x="T6" y="T7"/>
                      </a:cxn>
                      <a:cxn ang="T14">
                        <a:pos x="T8" y="T9"/>
                      </a:cxn>
                    </a:cxnLst>
                    <a:rect l="T15" t="T16" r="T17" b="T18"/>
                    <a:pathLst>
                      <a:path w="55" h="73">
                        <a:moveTo>
                          <a:pt x="55" y="0"/>
                        </a:moveTo>
                        <a:lnTo>
                          <a:pt x="0" y="31"/>
                        </a:lnTo>
                        <a:lnTo>
                          <a:pt x="0" y="73"/>
                        </a:lnTo>
                        <a:lnTo>
                          <a:pt x="55" y="42"/>
                        </a:lnTo>
                        <a:lnTo>
                          <a:pt x="55" y="0"/>
                        </a:lnTo>
                      </a:path>
                    </a:pathLst>
                  </a:custGeom>
                  <a:noFill/>
                  <a:ln w="4763">
                    <a:solidFill>
                      <a:srgbClr val="000000"/>
                    </a:solidFill>
                    <a:round/>
                    <a:headEnd/>
                    <a:tailEnd/>
                  </a:ln>
                </p:spPr>
                <p:txBody>
                  <a:bodyPr/>
                  <a:lstStyle/>
                  <a:p>
                    <a:endParaRPr lang="en-US"/>
                  </a:p>
                </p:txBody>
              </p:sp>
              <p:sp>
                <p:nvSpPr>
                  <p:cNvPr id="172" name="Freeform 171"/>
                  <p:cNvSpPr>
                    <a:spLocks/>
                  </p:cNvSpPr>
                  <p:nvPr/>
                </p:nvSpPr>
                <p:spPr bwMode="auto">
                  <a:xfrm>
                    <a:off x="2359660" y="3301029"/>
                    <a:ext cx="2487168" cy="878187"/>
                  </a:xfrm>
                  <a:custGeom>
                    <a:avLst/>
                    <a:gdLst>
                      <a:gd name="T0" fmla="*/ 864 w 864"/>
                      <a:gd name="T1" fmla="*/ 367 h 379"/>
                      <a:gd name="T2" fmla="*/ 789 w 864"/>
                      <a:gd name="T3" fmla="*/ 237 h 379"/>
                      <a:gd name="T4" fmla="*/ 786 w 864"/>
                      <a:gd name="T5" fmla="*/ 238 h 379"/>
                      <a:gd name="T6" fmla="*/ 778 w 864"/>
                      <a:gd name="T7" fmla="*/ 244 h 379"/>
                      <a:gd name="T8" fmla="*/ 764 w 864"/>
                      <a:gd name="T9" fmla="*/ 253 h 379"/>
                      <a:gd name="T10" fmla="*/ 745 w 864"/>
                      <a:gd name="T11" fmla="*/ 265 h 379"/>
                      <a:gd name="T12" fmla="*/ 722 w 864"/>
                      <a:gd name="T13" fmla="*/ 279 h 379"/>
                      <a:gd name="T14" fmla="*/ 697 w 864"/>
                      <a:gd name="T15" fmla="*/ 294 h 379"/>
                      <a:gd name="T16" fmla="*/ 667 w 864"/>
                      <a:gd name="T17" fmla="*/ 309 h 379"/>
                      <a:gd name="T18" fmla="*/ 636 w 864"/>
                      <a:gd name="T19" fmla="*/ 324 h 379"/>
                      <a:gd name="T20" fmla="*/ 603 w 864"/>
                      <a:gd name="T21" fmla="*/ 339 h 379"/>
                      <a:gd name="T22" fmla="*/ 570 w 864"/>
                      <a:gd name="T23" fmla="*/ 351 h 379"/>
                      <a:gd name="T24" fmla="*/ 536 w 864"/>
                      <a:gd name="T25" fmla="*/ 361 h 379"/>
                      <a:gd name="T26" fmla="*/ 533 w 864"/>
                      <a:gd name="T27" fmla="*/ 362 h 379"/>
                      <a:gd name="T28" fmla="*/ 525 w 864"/>
                      <a:gd name="T29" fmla="*/ 364 h 379"/>
                      <a:gd name="T30" fmla="*/ 513 w 864"/>
                      <a:gd name="T31" fmla="*/ 367 h 379"/>
                      <a:gd name="T32" fmla="*/ 496 w 864"/>
                      <a:gd name="T33" fmla="*/ 371 h 379"/>
                      <a:gd name="T34" fmla="*/ 472 w 864"/>
                      <a:gd name="T35" fmla="*/ 374 h 379"/>
                      <a:gd name="T36" fmla="*/ 442 w 864"/>
                      <a:gd name="T37" fmla="*/ 377 h 379"/>
                      <a:gd name="T38" fmla="*/ 405 w 864"/>
                      <a:gd name="T39" fmla="*/ 379 h 379"/>
                      <a:gd name="T40" fmla="*/ 360 w 864"/>
                      <a:gd name="T41" fmla="*/ 379 h 379"/>
                      <a:gd name="T42" fmla="*/ 306 w 864"/>
                      <a:gd name="T43" fmla="*/ 377 h 379"/>
                      <a:gd name="T44" fmla="*/ 245 w 864"/>
                      <a:gd name="T45" fmla="*/ 373 h 379"/>
                      <a:gd name="T46" fmla="*/ 240 w 864"/>
                      <a:gd name="T47" fmla="*/ 373 h 379"/>
                      <a:gd name="T48" fmla="*/ 226 w 864"/>
                      <a:gd name="T49" fmla="*/ 370 h 379"/>
                      <a:gd name="T50" fmla="*/ 205 w 864"/>
                      <a:gd name="T51" fmla="*/ 365 h 379"/>
                      <a:gd name="T52" fmla="*/ 179 w 864"/>
                      <a:gd name="T53" fmla="*/ 359 h 379"/>
                      <a:gd name="T54" fmla="*/ 149 w 864"/>
                      <a:gd name="T55" fmla="*/ 349 h 379"/>
                      <a:gd name="T56" fmla="*/ 118 w 864"/>
                      <a:gd name="T57" fmla="*/ 336 h 379"/>
                      <a:gd name="T58" fmla="*/ 87 w 864"/>
                      <a:gd name="T59" fmla="*/ 318 h 379"/>
                      <a:gd name="T60" fmla="*/ 57 w 864"/>
                      <a:gd name="T61" fmla="*/ 295 h 379"/>
                      <a:gd name="T62" fmla="*/ 32 w 864"/>
                      <a:gd name="T63" fmla="*/ 268 h 379"/>
                      <a:gd name="T64" fmla="*/ 30 w 864"/>
                      <a:gd name="T65" fmla="*/ 265 h 379"/>
                      <a:gd name="T66" fmla="*/ 26 w 864"/>
                      <a:gd name="T67" fmla="*/ 259 h 379"/>
                      <a:gd name="T68" fmla="*/ 18 w 864"/>
                      <a:gd name="T69" fmla="*/ 247 h 379"/>
                      <a:gd name="T70" fmla="*/ 12 w 864"/>
                      <a:gd name="T71" fmla="*/ 234 h 379"/>
                      <a:gd name="T72" fmla="*/ 5 w 864"/>
                      <a:gd name="T73" fmla="*/ 216 h 379"/>
                      <a:gd name="T74" fmla="*/ 2 w 864"/>
                      <a:gd name="T75" fmla="*/ 197 h 379"/>
                      <a:gd name="T76" fmla="*/ 0 w 864"/>
                      <a:gd name="T77" fmla="*/ 173 h 379"/>
                      <a:gd name="T78" fmla="*/ 3 w 864"/>
                      <a:gd name="T79" fmla="*/ 149 h 379"/>
                      <a:gd name="T80" fmla="*/ 14 w 864"/>
                      <a:gd name="T81" fmla="*/ 123 h 379"/>
                      <a:gd name="T82" fmla="*/ 30 w 864"/>
                      <a:gd name="T83" fmla="*/ 95 h 379"/>
                      <a:gd name="T84" fmla="*/ 56 w 864"/>
                      <a:gd name="T85" fmla="*/ 68 h 379"/>
                      <a:gd name="T86" fmla="*/ 57 w 864"/>
                      <a:gd name="T87" fmla="*/ 65 h 379"/>
                      <a:gd name="T88" fmla="*/ 64 w 864"/>
                      <a:gd name="T89" fmla="*/ 58 h 379"/>
                      <a:gd name="T90" fmla="*/ 75 w 864"/>
                      <a:gd name="T91" fmla="*/ 49 h 379"/>
                      <a:gd name="T92" fmla="*/ 93 w 864"/>
                      <a:gd name="T93" fmla="*/ 34 h 379"/>
                      <a:gd name="T94" fmla="*/ 117 w 864"/>
                      <a:gd name="T95" fmla="*/ 19 h 379"/>
                      <a:gd name="T96" fmla="*/ 147 w 864"/>
                      <a:gd name="T97" fmla="*/ 0 h 379"/>
                      <a:gd name="T98" fmla="*/ 264 w 864"/>
                      <a:gd name="T99" fmla="*/ 113 h 379"/>
                      <a:gd name="T100" fmla="*/ 111 w 864"/>
                      <a:gd name="T101" fmla="*/ 209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4"/>
                      <a:gd name="T154" fmla="*/ 0 h 379"/>
                      <a:gd name="T155" fmla="*/ 864 w 864"/>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4" h="379">
                        <a:moveTo>
                          <a:pt x="864" y="367"/>
                        </a:moveTo>
                        <a:lnTo>
                          <a:pt x="789" y="237"/>
                        </a:lnTo>
                        <a:lnTo>
                          <a:pt x="786" y="238"/>
                        </a:lnTo>
                        <a:lnTo>
                          <a:pt x="778" y="244"/>
                        </a:lnTo>
                        <a:lnTo>
                          <a:pt x="764" y="253"/>
                        </a:lnTo>
                        <a:lnTo>
                          <a:pt x="745" y="265"/>
                        </a:lnTo>
                        <a:lnTo>
                          <a:pt x="722" y="279"/>
                        </a:lnTo>
                        <a:lnTo>
                          <a:pt x="697" y="294"/>
                        </a:lnTo>
                        <a:lnTo>
                          <a:pt x="667" y="309"/>
                        </a:lnTo>
                        <a:lnTo>
                          <a:pt x="636" y="324"/>
                        </a:lnTo>
                        <a:lnTo>
                          <a:pt x="603" y="339"/>
                        </a:lnTo>
                        <a:lnTo>
                          <a:pt x="570" y="351"/>
                        </a:lnTo>
                        <a:lnTo>
                          <a:pt x="536" y="361"/>
                        </a:lnTo>
                        <a:lnTo>
                          <a:pt x="533" y="362"/>
                        </a:lnTo>
                        <a:lnTo>
                          <a:pt x="525" y="364"/>
                        </a:lnTo>
                        <a:lnTo>
                          <a:pt x="513" y="367"/>
                        </a:lnTo>
                        <a:lnTo>
                          <a:pt x="496" y="371"/>
                        </a:lnTo>
                        <a:lnTo>
                          <a:pt x="472" y="374"/>
                        </a:lnTo>
                        <a:lnTo>
                          <a:pt x="442" y="377"/>
                        </a:lnTo>
                        <a:lnTo>
                          <a:pt x="405" y="379"/>
                        </a:lnTo>
                        <a:lnTo>
                          <a:pt x="360" y="379"/>
                        </a:lnTo>
                        <a:lnTo>
                          <a:pt x="306" y="377"/>
                        </a:lnTo>
                        <a:lnTo>
                          <a:pt x="245" y="373"/>
                        </a:lnTo>
                        <a:lnTo>
                          <a:pt x="240" y="373"/>
                        </a:lnTo>
                        <a:lnTo>
                          <a:pt x="226" y="370"/>
                        </a:lnTo>
                        <a:lnTo>
                          <a:pt x="205" y="365"/>
                        </a:lnTo>
                        <a:lnTo>
                          <a:pt x="179" y="359"/>
                        </a:lnTo>
                        <a:lnTo>
                          <a:pt x="149" y="349"/>
                        </a:lnTo>
                        <a:lnTo>
                          <a:pt x="118" y="336"/>
                        </a:lnTo>
                        <a:lnTo>
                          <a:pt x="87" y="318"/>
                        </a:lnTo>
                        <a:lnTo>
                          <a:pt x="57" y="295"/>
                        </a:lnTo>
                        <a:lnTo>
                          <a:pt x="32" y="268"/>
                        </a:lnTo>
                        <a:lnTo>
                          <a:pt x="30" y="265"/>
                        </a:lnTo>
                        <a:lnTo>
                          <a:pt x="26" y="259"/>
                        </a:lnTo>
                        <a:lnTo>
                          <a:pt x="18" y="247"/>
                        </a:lnTo>
                        <a:lnTo>
                          <a:pt x="12" y="234"/>
                        </a:lnTo>
                        <a:lnTo>
                          <a:pt x="5" y="216"/>
                        </a:lnTo>
                        <a:lnTo>
                          <a:pt x="2" y="197"/>
                        </a:lnTo>
                        <a:lnTo>
                          <a:pt x="0" y="173"/>
                        </a:lnTo>
                        <a:lnTo>
                          <a:pt x="3" y="149"/>
                        </a:lnTo>
                        <a:lnTo>
                          <a:pt x="14" y="123"/>
                        </a:lnTo>
                        <a:lnTo>
                          <a:pt x="30" y="95"/>
                        </a:lnTo>
                        <a:lnTo>
                          <a:pt x="56" y="68"/>
                        </a:lnTo>
                        <a:lnTo>
                          <a:pt x="57" y="65"/>
                        </a:lnTo>
                        <a:lnTo>
                          <a:pt x="64" y="58"/>
                        </a:lnTo>
                        <a:lnTo>
                          <a:pt x="75" y="49"/>
                        </a:lnTo>
                        <a:lnTo>
                          <a:pt x="93" y="34"/>
                        </a:lnTo>
                        <a:lnTo>
                          <a:pt x="117" y="19"/>
                        </a:lnTo>
                        <a:lnTo>
                          <a:pt x="147" y="0"/>
                        </a:lnTo>
                        <a:lnTo>
                          <a:pt x="264" y="113"/>
                        </a:lnTo>
                        <a:lnTo>
                          <a:pt x="111" y="209"/>
                        </a:lnTo>
                      </a:path>
                    </a:pathLst>
                  </a:custGeom>
                  <a:noFill/>
                  <a:ln w="9525">
                    <a:solidFill>
                      <a:srgbClr val="FF0000"/>
                    </a:solidFill>
                    <a:round/>
                    <a:headEnd/>
                    <a:tailEnd/>
                  </a:ln>
                </p:spPr>
                <p:txBody>
                  <a:bodyPr/>
                  <a:lstStyle/>
                  <a:p>
                    <a:endParaRPr lang="en-US"/>
                  </a:p>
                </p:txBody>
              </p:sp>
              <p:sp>
                <p:nvSpPr>
                  <p:cNvPr id="173" name="Freeform 172"/>
                  <p:cNvSpPr>
                    <a:spLocks/>
                  </p:cNvSpPr>
                  <p:nvPr/>
                </p:nvSpPr>
                <p:spPr bwMode="auto">
                  <a:xfrm>
                    <a:off x="4294124" y="3926650"/>
                    <a:ext cx="100753" cy="106587"/>
                  </a:xfrm>
                  <a:custGeom>
                    <a:avLst/>
                    <a:gdLst>
                      <a:gd name="T0" fmla="*/ 35 w 35"/>
                      <a:gd name="T1" fmla="*/ 0 h 46"/>
                      <a:gd name="T2" fmla="*/ 0 w 35"/>
                      <a:gd name="T3" fmla="*/ 19 h 46"/>
                      <a:gd name="T4" fmla="*/ 0 w 35"/>
                      <a:gd name="T5" fmla="*/ 46 h 46"/>
                      <a:gd name="T6" fmla="*/ 35 w 35"/>
                      <a:gd name="T7" fmla="*/ 27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7"/>
                        </a:lnTo>
                        <a:lnTo>
                          <a:pt x="35" y="0"/>
                        </a:lnTo>
                        <a:close/>
                      </a:path>
                    </a:pathLst>
                  </a:custGeom>
                  <a:solidFill>
                    <a:srgbClr val="FFFF00"/>
                  </a:solidFill>
                  <a:ln w="0">
                    <a:solidFill>
                      <a:srgbClr val="FFFF00"/>
                    </a:solidFill>
                    <a:round/>
                    <a:headEnd/>
                    <a:tailEnd/>
                  </a:ln>
                </p:spPr>
                <p:txBody>
                  <a:bodyPr/>
                  <a:lstStyle/>
                  <a:p>
                    <a:endParaRPr lang="en-US"/>
                  </a:p>
                </p:txBody>
              </p:sp>
              <p:sp>
                <p:nvSpPr>
                  <p:cNvPr id="174" name="Freeform 173"/>
                  <p:cNvSpPr>
                    <a:spLocks/>
                  </p:cNvSpPr>
                  <p:nvPr/>
                </p:nvSpPr>
                <p:spPr bwMode="auto">
                  <a:xfrm>
                    <a:off x="4294124" y="3926650"/>
                    <a:ext cx="100753" cy="106587"/>
                  </a:xfrm>
                  <a:custGeom>
                    <a:avLst/>
                    <a:gdLst>
                      <a:gd name="T0" fmla="*/ 35 w 35"/>
                      <a:gd name="T1" fmla="*/ 0 h 46"/>
                      <a:gd name="T2" fmla="*/ 0 w 35"/>
                      <a:gd name="T3" fmla="*/ 19 h 46"/>
                      <a:gd name="T4" fmla="*/ 0 w 35"/>
                      <a:gd name="T5" fmla="*/ 46 h 46"/>
                      <a:gd name="T6" fmla="*/ 35 w 35"/>
                      <a:gd name="T7" fmla="*/ 27 h 46"/>
                      <a:gd name="T8" fmla="*/ 35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7"/>
                        </a:lnTo>
                        <a:lnTo>
                          <a:pt x="35" y="0"/>
                        </a:lnTo>
                      </a:path>
                    </a:pathLst>
                  </a:custGeom>
                  <a:noFill/>
                  <a:ln w="4763">
                    <a:solidFill>
                      <a:srgbClr val="000000"/>
                    </a:solidFill>
                    <a:round/>
                    <a:headEnd/>
                    <a:tailEnd/>
                  </a:ln>
                </p:spPr>
                <p:txBody>
                  <a:bodyPr/>
                  <a:lstStyle/>
                  <a:p>
                    <a:endParaRPr lang="en-US"/>
                  </a:p>
                </p:txBody>
              </p:sp>
              <p:sp>
                <p:nvSpPr>
                  <p:cNvPr id="175" name="Freeform 174"/>
                  <p:cNvSpPr>
                    <a:spLocks/>
                  </p:cNvSpPr>
                  <p:nvPr/>
                </p:nvSpPr>
                <p:spPr bwMode="auto">
                  <a:xfrm>
                    <a:off x="5091515" y="1829661"/>
                    <a:ext cx="2409444" cy="1367098"/>
                  </a:xfrm>
                  <a:custGeom>
                    <a:avLst/>
                    <a:gdLst>
                      <a:gd name="T0" fmla="*/ 0 w 837"/>
                      <a:gd name="T1" fmla="*/ 339 h 590"/>
                      <a:gd name="T2" fmla="*/ 58 w 837"/>
                      <a:gd name="T3" fmla="*/ 134 h 590"/>
                      <a:gd name="T4" fmla="*/ 63 w 837"/>
                      <a:gd name="T5" fmla="*/ 133 h 590"/>
                      <a:gd name="T6" fmla="*/ 72 w 837"/>
                      <a:gd name="T7" fmla="*/ 125 h 590"/>
                      <a:gd name="T8" fmla="*/ 88 w 837"/>
                      <a:gd name="T9" fmla="*/ 116 h 590"/>
                      <a:gd name="T10" fmla="*/ 109 w 837"/>
                      <a:gd name="T11" fmla="*/ 104 h 590"/>
                      <a:gd name="T12" fmla="*/ 134 w 837"/>
                      <a:gd name="T13" fmla="*/ 91 h 590"/>
                      <a:gd name="T14" fmla="*/ 166 w 837"/>
                      <a:gd name="T15" fmla="*/ 74 h 590"/>
                      <a:gd name="T16" fmla="*/ 198 w 837"/>
                      <a:gd name="T17" fmla="*/ 59 h 590"/>
                      <a:gd name="T18" fmla="*/ 237 w 837"/>
                      <a:gd name="T19" fmla="*/ 45 h 590"/>
                      <a:gd name="T20" fmla="*/ 278 w 837"/>
                      <a:gd name="T21" fmla="*/ 30 h 590"/>
                      <a:gd name="T22" fmla="*/ 319 w 837"/>
                      <a:gd name="T23" fmla="*/ 18 h 590"/>
                      <a:gd name="T24" fmla="*/ 364 w 837"/>
                      <a:gd name="T25" fmla="*/ 9 h 590"/>
                      <a:gd name="T26" fmla="*/ 410 w 837"/>
                      <a:gd name="T27" fmla="*/ 3 h 590"/>
                      <a:gd name="T28" fmla="*/ 457 w 837"/>
                      <a:gd name="T29" fmla="*/ 0 h 590"/>
                      <a:gd name="T30" fmla="*/ 463 w 837"/>
                      <a:gd name="T31" fmla="*/ 0 h 590"/>
                      <a:gd name="T32" fmla="*/ 476 w 837"/>
                      <a:gd name="T33" fmla="*/ 0 h 590"/>
                      <a:gd name="T34" fmla="*/ 498 w 837"/>
                      <a:gd name="T35" fmla="*/ 1 h 590"/>
                      <a:gd name="T36" fmla="*/ 527 w 837"/>
                      <a:gd name="T37" fmla="*/ 3 h 590"/>
                      <a:gd name="T38" fmla="*/ 559 w 837"/>
                      <a:gd name="T39" fmla="*/ 6 h 590"/>
                      <a:gd name="T40" fmla="*/ 595 w 837"/>
                      <a:gd name="T41" fmla="*/ 12 h 590"/>
                      <a:gd name="T42" fmla="*/ 634 w 837"/>
                      <a:gd name="T43" fmla="*/ 18 h 590"/>
                      <a:gd name="T44" fmla="*/ 673 w 837"/>
                      <a:gd name="T45" fmla="*/ 28 h 590"/>
                      <a:gd name="T46" fmla="*/ 710 w 837"/>
                      <a:gd name="T47" fmla="*/ 42 h 590"/>
                      <a:gd name="T48" fmla="*/ 746 w 837"/>
                      <a:gd name="T49" fmla="*/ 58 h 590"/>
                      <a:gd name="T50" fmla="*/ 777 w 837"/>
                      <a:gd name="T51" fmla="*/ 79 h 590"/>
                      <a:gd name="T52" fmla="*/ 803 w 837"/>
                      <a:gd name="T53" fmla="*/ 103 h 590"/>
                      <a:gd name="T54" fmla="*/ 806 w 837"/>
                      <a:gd name="T55" fmla="*/ 106 h 590"/>
                      <a:gd name="T56" fmla="*/ 812 w 837"/>
                      <a:gd name="T57" fmla="*/ 115 h 590"/>
                      <a:gd name="T58" fmla="*/ 819 w 837"/>
                      <a:gd name="T59" fmla="*/ 128 h 590"/>
                      <a:gd name="T60" fmla="*/ 827 w 837"/>
                      <a:gd name="T61" fmla="*/ 145 h 590"/>
                      <a:gd name="T62" fmla="*/ 834 w 837"/>
                      <a:gd name="T63" fmla="*/ 167 h 590"/>
                      <a:gd name="T64" fmla="*/ 837 w 837"/>
                      <a:gd name="T65" fmla="*/ 192 h 590"/>
                      <a:gd name="T66" fmla="*/ 837 w 837"/>
                      <a:gd name="T67" fmla="*/ 221 h 590"/>
                      <a:gd name="T68" fmla="*/ 830 w 837"/>
                      <a:gd name="T69" fmla="*/ 251 h 590"/>
                      <a:gd name="T70" fmla="*/ 815 w 837"/>
                      <a:gd name="T71" fmla="*/ 284 h 590"/>
                      <a:gd name="T72" fmla="*/ 813 w 837"/>
                      <a:gd name="T73" fmla="*/ 286 h 590"/>
                      <a:gd name="T74" fmla="*/ 807 w 837"/>
                      <a:gd name="T75" fmla="*/ 294 h 590"/>
                      <a:gd name="T76" fmla="*/ 797 w 837"/>
                      <a:gd name="T77" fmla="*/ 304 h 590"/>
                      <a:gd name="T78" fmla="*/ 785 w 837"/>
                      <a:gd name="T79" fmla="*/ 318 h 590"/>
                      <a:gd name="T80" fmla="*/ 768 w 837"/>
                      <a:gd name="T81" fmla="*/ 333 h 590"/>
                      <a:gd name="T82" fmla="*/ 750 w 837"/>
                      <a:gd name="T83" fmla="*/ 346 h 590"/>
                      <a:gd name="T84" fmla="*/ 730 w 837"/>
                      <a:gd name="T85" fmla="*/ 361 h 590"/>
                      <a:gd name="T86" fmla="*/ 706 w 837"/>
                      <a:gd name="T87" fmla="*/ 373 h 590"/>
                      <a:gd name="T88" fmla="*/ 610 w 837"/>
                      <a:gd name="T89" fmla="*/ 590 h 5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7"/>
                      <a:gd name="T136" fmla="*/ 0 h 590"/>
                      <a:gd name="T137" fmla="*/ 837 w 837"/>
                      <a:gd name="T138" fmla="*/ 590 h 5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7" h="590">
                        <a:moveTo>
                          <a:pt x="0" y="339"/>
                        </a:moveTo>
                        <a:lnTo>
                          <a:pt x="58" y="134"/>
                        </a:lnTo>
                        <a:lnTo>
                          <a:pt x="63" y="133"/>
                        </a:lnTo>
                        <a:lnTo>
                          <a:pt x="72" y="125"/>
                        </a:lnTo>
                        <a:lnTo>
                          <a:pt x="88" y="116"/>
                        </a:lnTo>
                        <a:lnTo>
                          <a:pt x="109" y="104"/>
                        </a:lnTo>
                        <a:lnTo>
                          <a:pt x="134" y="91"/>
                        </a:lnTo>
                        <a:lnTo>
                          <a:pt x="166" y="74"/>
                        </a:lnTo>
                        <a:lnTo>
                          <a:pt x="198" y="59"/>
                        </a:lnTo>
                        <a:lnTo>
                          <a:pt x="237" y="45"/>
                        </a:lnTo>
                        <a:lnTo>
                          <a:pt x="278" y="30"/>
                        </a:lnTo>
                        <a:lnTo>
                          <a:pt x="319" y="18"/>
                        </a:lnTo>
                        <a:lnTo>
                          <a:pt x="364" y="9"/>
                        </a:lnTo>
                        <a:lnTo>
                          <a:pt x="410" y="3"/>
                        </a:lnTo>
                        <a:lnTo>
                          <a:pt x="457" y="0"/>
                        </a:lnTo>
                        <a:lnTo>
                          <a:pt x="463" y="0"/>
                        </a:lnTo>
                        <a:lnTo>
                          <a:pt x="476" y="0"/>
                        </a:lnTo>
                        <a:lnTo>
                          <a:pt x="498" y="1"/>
                        </a:lnTo>
                        <a:lnTo>
                          <a:pt x="527" y="3"/>
                        </a:lnTo>
                        <a:lnTo>
                          <a:pt x="559" y="6"/>
                        </a:lnTo>
                        <a:lnTo>
                          <a:pt x="595" y="12"/>
                        </a:lnTo>
                        <a:lnTo>
                          <a:pt x="634" y="18"/>
                        </a:lnTo>
                        <a:lnTo>
                          <a:pt x="673" y="28"/>
                        </a:lnTo>
                        <a:lnTo>
                          <a:pt x="710" y="42"/>
                        </a:lnTo>
                        <a:lnTo>
                          <a:pt x="746" y="58"/>
                        </a:lnTo>
                        <a:lnTo>
                          <a:pt x="777" y="79"/>
                        </a:lnTo>
                        <a:lnTo>
                          <a:pt x="803" y="103"/>
                        </a:lnTo>
                        <a:lnTo>
                          <a:pt x="806" y="106"/>
                        </a:lnTo>
                        <a:lnTo>
                          <a:pt x="812" y="115"/>
                        </a:lnTo>
                        <a:lnTo>
                          <a:pt x="819" y="128"/>
                        </a:lnTo>
                        <a:lnTo>
                          <a:pt x="827" y="145"/>
                        </a:lnTo>
                        <a:lnTo>
                          <a:pt x="834" y="167"/>
                        </a:lnTo>
                        <a:lnTo>
                          <a:pt x="837" y="192"/>
                        </a:lnTo>
                        <a:lnTo>
                          <a:pt x="837" y="221"/>
                        </a:lnTo>
                        <a:lnTo>
                          <a:pt x="830" y="251"/>
                        </a:lnTo>
                        <a:lnTo>
                          <a:pt x="815" y="284"/>
                        </a:lnTo>
                        <a:lnTo>
                          <a:pt x="813" y="286"/>
                        </a:lnTo>
                        <a:lnTo>
                          <a:pt x="807" y="294"/>
                        </a:lnTo>
                        <a:lnTo>
                          <a:pt x="797" y="304"/>
                        </a:lnTo>
                        <a:lnTo>
                          <a:pt x="785" y="318"/>
                        </a:lnTo>
                        <a:lnTo>
                          <a:pt x="768" y="333"/>
                        </a:lnTo>
                        <a:lnTo>
                          <a:pt x="750" y="346"/>
                        </a:lnTo>
                        <a:lnTo>
                          <a:pt x="730" y="361"/>
                        </a:lnTo>
                        <a:lnTo>
                          <a:pt x="706" y="373"/>
                        </a:lnTo>
                        <a:lnTo>
                          <a:pt x="610" y="590"/>
                        </a:lnTo>
                      </a:path>
                    </a:pathLst>
                  </a:custGeom>
                  <a:noFill/>
                  <a:ln w="9525">
                    <a:solidFill>
                      <a:srgbClr val="FF0000"/>
                    </a:solidFill>
                    <a:round/>
                    <a:headEnd/>
                    <a:tailEnd/>
                  </a:ln>
                </p:spPr>
                <p:txBody>
                  <a:bodyPr/>
                  <a:lstStyle/>
                  <a:p>
                    <a:endParaRPr lang="en-US"/>
                  </a:p>
                </p:txBody>
              </p:sp>
              <p:sp>
                <p:nvSpPr>
                  <p:cNvPr id="176" name="Freeform 175"/>
                  <p:cNvSpPr>
                    <a:spLocks/>
                  </p:cNvSpPr>
                  <p:nvPr/>
                </p:nvSpPr>
                <p:spPr bwMode="auto">
                  <a:xfrm>
                    <a:off x="5088636" y="1936248"/>
                    <a:ext cx="2412323" cy="1262828"/>
                  </a:xfrm>
                  <a:custGeom>
                    <a:avLst/>
                    <a:gdLst>
                      <a:gd name="T0" fmla="*/ 0 w 838"/>
                      <a:gd name="T1" fmla="*/ 297 h 545"/>
                      <a:gd name="T2" fmla="*/ 59 w 838"/>
                      <a:gd name="T3" fmla="*/ 134 h 545"/>
                      <a:gd name="T4" fmla="*/ 64 w 838"/>
                      <a:gd name="T5" fmla="*/ 133 h 545"/>
                      <a:gd name="T6" fmla="*/ 73 w 838"/>
                      <a:gd name="T7" fmla="*/ 125 h 545"/>
                      <a:gd name="T8" fmla="*/ 89 w 838"/>
                      <a:gd name="T9" fmla="*/ 117 h 545"/>
                      <a:gd name="T10" fmla="*/ 110 w 838"/>
                      <a:gd name="T11" fmla="*/ 105 h 545"/>
                      <a:gd name="T12" fmla="*/ 135 w 838"/>
                      <a:gd name="T13" fmla="*/ 90 h 545"/>
                      <a:gd name="T14" fmla="*/ 167 w 838"/>
                      <a:gd name="T15" fmla="*/ 75 h 545"/>
                      <a:gd name="T16" fmla="*/ 199 w 838"/>
                      <a:gd name="T17" fmla="*/ 60 h 545"/>
                      <a:gd name="T18" fmla="*/ 238 w 838"/>
                      <a:gd name="T19" fmla="*/ 45 h 545"/>
                      <a:gd name="T20" fmla="*/ 279 w 838"/>
                      <a:gd name="T21" fmla="*/ 30 h 545"/>
                      <a:gd name="T22" fmla="*/ 320 w 838"/>
                      <a:gd name="T23" fmla="*/ 18 h 545"/>
                      <a:gd name="T24" fmla="*/ 365 w 838"/>
                      <a:gd name="T25" fmla="*/ 9 h 545"/>
                      <a:gd name="T26" fmla="*/ 411 w 838"/>
                      <a:gd name="T27" fmla="*/ 2 h 545"/>
                      <a:gd name="T28" fmla="*/ 458 w 838"/>
                      <a:gd name="T29" fmla="*/ 0 h 545"/>
                      <a:gd name="T30" fmla="*/ 464 w 838"/>
                      <a:gd name="T31" fmla="*/ 0 h 545"/>
                      <a:gd name="T32" fmla="*/ 477 w 838"/>
                      <a:gd name="T33" fmla="*/ 0 h 545"/>
                      <a:gd name="T34" fmla="*/ 499 w 838"/>
                      <a:gd name="T35" fmla="*/ 2 h 545"/>
                      <a:gd name="T36" fmla="*/ 528 w 838"/>
                      <a:gd name="T37" fmla="*/ 3 h 545"/>
                      <a:gd name="T38" fmla="*/ 560 w 838"/>
                      <a:gd name="T39" fmla="*/ 6 h 545"/>
                      <a:gd name="T40" fmla="*/ 596 w 838"/>
                      <a:gd name="T41" fmla="*/ 10 h 545"/>
                      <a:gd name="T42" fmla="*/ 635 w 838"/>
                      <a:gd name="T43" fmla="*/ 18 h 545"/>
                      <a:gd name="T44" fmla="*/ 674 w 838"/>
                      <a:gd name="T45" fmla="*/ 28 h 545"/>
                      <a:gd name="T46" fmla="*/ 711 w 838"/>
                      <a:gd name="T47" fmla="*/ 42 h 545"/>
                      <a:gd name="T48" fmla="*/ 747 w 838"/>
                      <a:gd name="T49" fmla="*/ 58 h 545"/>
                      <a:gd name="T50" fmla="*/ 778 w 838"/>
                      <a:gd name="T51" fmla="*/ 79 h 545"/>
                      <a:gd name="T52" fmla="*/ 804 w 838"/>
                      <a:gd name="T53" fmla="*/ 103 h 545"/>
                      <a:gd name="T54" fmla="*/ 807 w 838"/>
                      <a:gd name="T55" fmla="*/ 106 h 545"/>
                      <a:gd name="T56" fmla="*/ 813 w 838"/>
                      <a:gd name="T57" fmla="*/ 115 h 545"/>
                      <a:gd name="T58" fmla="*/ 820 w 838"/>
                      <a:gd name="T59" fmla="*/ 127 h 545"/>
                      <a:gd name="T60" fmla="*/ 828 w 838"/>
                      <a:gd name="T61" fmla="*/ 145 h 545"/>
                      <a:gd name="T62" fmla="*/ 835 w 838"/>
                      <a:gd name="T63" fmla="*/ 167 h 545"/>
                      <a:gd name="T64" fmla="*/ 838 w 838"/>
                      <a:gd name="T65" fmla="*/ 191 h 545"/>
                      <a:gd name="T66" fmla="*/ 838 w 838"/>
                      <a:gd name="T67" fmla="*/ 220 h 545"/>
                      <a:gd name="T68" fmla="*/ 831 w 838"/>
                      <a:gd name="T69" fmla="*/ 251 h 545"/>
                      <a:gd name="T70" fmla="*/ 816 w 838"/>
                      <a:gd name="T71" fmla="*/ 284 h 545"/>
                      <a:gd name="T72" fmla="*/ 814 w 838"/>
                      <a:gd name="T73" fmla="*/ 287 h 545"/>
                      <a:gd name="T74" fmla="*/ 808 w 838"/>
                      <a:gd name="T75" fmla="*/ 294 h 545"/>
                      <a:gd name="T76" fmla="*/ 798 w 838"/>
                      <a:gd name="T77" fmla="*/ 305 h 545"/>
                      <a:gd name="T78" fmla="*/ 786 w 838"/>
                      <a:gd name="T79" fmla="*/ 318 h 545"/>
                      <a:gd name="T80" fmla="*/ 769 w 838"/>
                      <a:gd name="T81" fmla="*/ 332 h 545"/>
                      <a:gd name="T82" fmla="*/ 751 w 838"/>
                      <a:gd name="T83" fmla="*/ 347 h 545"/>
                      <a:gd name="T84" fmla="*/ 731 w 838"/>
                      <a:gd name="T85" fmla="*/ 360 h 545"/>
                      <a:gd name="T86" fmla="*/ 707 w 838"/>
                      <a:gd name="T87" fmla="*/ 372 h 545"/>
                      <a:gd name="T88" fmla="*/ 616 w 838"/>
                      <a:gd name="T89" fmla="*/ 545 h 5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8"/>
                      <a:gd name="T136" fmla="*/ 0 h 545"/>
                      <a:gd name="T137" fmla="*/ 838 w 838"/>
                      <a:gd name="T138" fmla="*/ 545 h 5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8" h="545">
                        <a:moveTo>
                          <a:pt x="0" y="297"/>
                        </a:moveTo>
                        <a:lnTo>
                          <a:pt x="59" y="134"/>
                        </a:lnTo>
                        <a:lnTo>
                          <a:pt x="64" y="133"/>
                        </a:lnTo>
                        <a:lnTo>
                          <a:pt x="73" y="125"/>
                        </a:lnTo>
                        <a:lnTo>
                          <a:pt x="89" y="117"/>
                        </a:lnTo>
                        <a:lnTo>
                          <a:pt x="110" y="105"/>
                        </a:lnTo>
                        <a:lnTo>
                          <a:pt x="135" y="90"/>
                        </a:lnTo>
                        <a:lnTo>
                          <a:pt x="167" y="75"/>
                        </a:lnTo>
                        <a:lnTo>
                          <a:pt x="199" y="60"/>
                        </a:lnTo>
                        <a:lnTo>
                          <a:pt x="238" y="45"/>
                        </a:lnTo>
                        <a:lnTo>
                          <a:pt x="279" y="30"/>
                        </a:lnTo>
                        <a:lnTo>
                          <a:pt x="320" y="18"/>
                        </a:lnTo>
                        <a:lnTo>
                          <a:pt x="365" y="9"/>
                        </a:lnTo>
                        <a:lnTo>
                          <a:pt x="411" y="2"/>
                        </a:lnTo>
                        <a:lnTo>
                          <a:pt x="458" y="0"/>
                        </a:lnTo>
                        <a:lnTo>
                          <a:pt x="464" y="0"/>
                        </a:lnTo>
                        <a:lnTo>
                          <a:pt x="477" y="0"/>
                        </a:lnTo>
                        <a:lnTo>
                          <a:pt x="499" y="2"/>
                        </a:lnTo>
                        <a:lnTo>
                          <a:pt x="528" y="3"/>
                        </a:lnTo>
                        <a:lnTo>
                          <a:pt x="560" y="6"/>
                        </a:lnTo>
                        <a:lnTo>
                          <a:pt x="596" y="10"/>
                        </a:lnTo>
                        <a:lnTo>
                          <a:pt x="635" y="18"/>
                        </a:lnTo>
                        <a:lnTo>
                          <a:pt x="674" y="28"/>
                        </a:lnTo>
                        <a:lnTo>
                          <a:pt x="711" y="42"/>
                        </a:lnTo>
                        <a:lnTo>
                          <a:pt x="747" y="58"/>
                        </a:lnTo>
                        <a:lnTo>
                          <a:pt x="778" y="79"/>
                        </a:lnTo>
                        <a:lnTo>
                          <a:pt x="804" y="103"/>
                        </a:lnTo>
                        <a:lnTo>
                          <a:pt x="807" y="106"/>
                        </a:lnTo>
                        <a:lnTo>
                          <a:pt x="813" y="115"/>
                        </a:lnTo>
                        <a:lnTo>
                          <a:pt x="820" y="127"/>
                        </a:lnTo>
                        <a:lnTo>
                          <a:pt x="828" y="145"/>
                        </a:lnTo>
                        <a:lnTo>
                          <a:pt x="835" y="167"/>
                        </a:lnTo>
                        <a:lnTo>
                          <a:pt x="838" y="191"/>
                        </a:lnTo>
                        <a:lnTo>
                          <a:pt x="838" y="220"/>
                        </a:lnTo>
                        <a:lnTo>
                          <a:pt x="831" y="251"/>
                        </a:lnTo>
                        <a:lnTo>
                          <a:pt x="816" y="284"/>
                        </a:lnTo>
                        <a:lnTo>
                          <a:pt x="814" y="287"/>
                        </a:lnTo>
                        <a:lnTo>
                          <a:pt x="808" y="294"/>
                        </a:lnTo>
                        <a:lnTo>
                          <a:pt x="798" y="305"/>
                        </a:lnTo>
                        <a:lnTo>
                          <a:pt x="786" y="318"/>
                        </a:lnTo>
                        <a:lnTo>
                          <a:pt x="769" y="332"/>
                        </a:lnTo>
                        <a:lnTo>
                          <a:pt x="751" y="347"/>
                        </a:lnTo>
                        <a:lnTo>
                          <a:pt x="731" y="360"/>
                        </a:lnTo>
                        <a:lnTo>
                          <a:pt x="707" y="372"/>
                        </a:lnTo>
                        <a:lnTo>
                          <a:pt x="616" y="545"/>
                        </a:lnTo>
                      </a:path>
                    </a:pathLst>
                  </a:custGeom>
                  <a:noFill/>
                  <a:ln w="9525">
                    <a:solidFill>
                      <a:srgbClr val="FF0000"/>
                    </a:solidFill>
                    <a:round/>
                    <a:headEnd/>
                    <a:tailEnd/>
                  </a:ln>
                </p:spPr>
                <p:txBody>
                  <a:bodyPr/>
                  <a:lstStyle/>
                  <a:p>
                    <a:endParaRPr lang="en-US"/>
                  </a:p>
                </p:txBody>
              </p:sp>
              <p:sp>
                <p:nvSpPr>
                  <p:cNvPr id="177" name="Freeform 176"/>
                  <p:cNvSpPr>
                    <a:spLocks/>
                  </p:cNvSpPr>
                  <p:nvPr/>
                </p:nvSpPr>
                <p:spPr bwMode="auto">
                  <a:xfrm>
                    <a:off x="5105908" y="2040518"/>
                    <a:ext cx="2395051" cy="1179412"/>
                  </a:xfrm>
                  <a:custGeom>
                    <a:avLst/>
                    <a:gdLst>
                      <a:gd name="T0" fmla="*/ 0 w 832"/>
                      <a:gd name="T1" fmla="*/ 251 h 509"/>
                      <a:gd name="T2" fmla="*/ 53 w 832"/>
                      <a:gd name="T3" fmla="*/ 134 h 509"/>
                      <a:gd name="T4" fmla="*/ 58 w 832"/>
                      <a:gd name="T5" fmla="*/ 131 h 509"/>
                      <a:gd name="T6" fmla="*/ 67 w 832"/>
                      <a:gd name="T7" fmla="*/ 125 h 509"/>
                      <a:gd name="T8" fmla="*/ 83 w 832"/>
                      <a:gd name="T9" fmla="*/ 116 h 509"/>
                      <a:gd name="T10" fmla="*/ 104 w 832"/>
                      <a:gd name="T11" fmla="*/ 103 h 509"/>
                      <a:gd name="T12" fmla="*/ 129 w 832"/>
                      <a:gd name="T13" fmla="*/ 89 h 509"/>
                      <a:gd name="T14" fmla="*/ 161 w 832"/>
                      <a:gd name="T15" fmla="*/ 75 h 509"/>
                      <a:gd name="T16" fmla="*/ 193 w 832"/>
                      <a:gd name="T17" fmla="*/ 58 h 509"/>
                      <a:gd name="T18" fmla="*/ 232 w 832"/>
                      <a:gd name="T19" fmla="*/ 43 h 509"/>
                      <a:gd name="T20" fmla="*/ 273 w 832"/>
                      <a:gd name="T21" fmla="*/ 30 h 509"/>
                      <a:gd name="T22" fmla="*/ 314 w 832"/>
                      <a:gd name="T23" fmla="*/ 18 h 509"/>
                      <a:gd name="T24" fmla="*/ 359 w 832"/>
                      <a:gd name="T25" fmla="*/ 7 h 509"/>
                      <a:gd name="T26" fmla="*/ 405 w 832"/>
                      <a:gd name="T27" fmla="*/ 1 h 509"/>
                      <a:gd name="T28" fmla="*/ 452 w 832"/>
                      <a:gd name="T29" fmla="*/ 0 h 509"/>
                      <a:gd name="T30" fmla="*/ 458 w 832"/>
                      <a:gd name="T31" fmla="*/ 0 h 509"/>
                      <a:gd name="T32" fmla="*/ 471 w 832"/>
                      <a:gd name="T33" fmla="*/ 0 h 509"/>
                      <a:gd name="T34" fmla="*/ 493 w 832"/>
                      <a:gd name="T35" fmla="*/ 0 h 509"/>
                      <a:gd name="T36" fmla="*/ 522 w 832"/>
                      <a:gd name="T37" fmla="*/ 1 h 509"/>
                      <a:gd name="T38" fmla="*/ 554 w 832"/>
                      <a:gd name="T39" fmla="*/ 6 h 509"/>
                      <a:gd name="T40" fmla="*/ 590 w 832"/>
                      <a:gd name="T41" fmla="*/ 10 h 509"/>
                      <a:gd name="T42" fmla="*/ 629 w 832"/>
                      <a:gd name="T43" fmla="*/ 18 h 509"/>
                      <a:gd name="T44" fmla="*/ 668 w 832"/>
                      <a:gd name="T45" fmla="*/ 28 h 509"/>
                      <a:gd name="T46" fmla="*/ 705 w 832"/>
                      <a:gd name="T47" fmla="*/ 40 h 509"/>
                      <a:gd name="T48" fmla="*/ 741 w 832"/>
                      <a:gd name="T49" fmla="*/ 57 h 509"/>
                      <a:gd name="T50" fmla="*/ 772 w 832"/>
                      <a:gd name="T51" fmla="*/ 78 h 509"/>
                      <a:gd name="T52" fmla="*/ 798 w 832"/>
                      <a:gd name="T53" fmla="*/ 103 h 509"/>
                      <a:gd name="T54" fmla="*/ 801 w 832"/>
                      <a:gd name="T55" fmla="*/ 106 h 509"/>
                      <a:gd name="T56" fmla="*/ 807 w 832"/>
                      <a:gd name="T57" fmla="*/ 113 h 509"/>
                      <a:gd name="T58" fmla="*/ 814 w 832"/>
                      <a:gd name="T59" fmla="*/ 127 h 509"/>
                      <a:gd name="T60" fmla="*/ 822 w 832"/>
                      <a:gd name="T61" fmla="*/ 145 h 509"/>
                      <a:gd name="T62" fmla="*/ 829 w 832"/>
                      <a:gd name="T63" fmla="*/ 166 h 509"/>
                      <a:gd name="T64" fmla="*/ 832 w 832"/>
                      <a:gd name="T65" fmla="*/ 191 h 509"/>
                      <a:gd name="T66" fmla="*/ 832 w 832"/>
                      <a:gd name="T67" fmla="*/ 219 h 509"/>
                      <a:gd name="T68" fmla="*/ 825 w 832"/>
                      <a:gd name="T69" fmla="*/ 251 h 509"/>
                      <a:gd name="T70" fmla="*/ 810 w 832"/>
                      <a:gd name="T71" fmla="*/ 284 h 509"/>
                      <a:gd name="T72" fmla="*/ 808 w 832"/>
                      <a:gd name="T73" fmla="*/ 287 h 509"/>
                      <a:gd name="T74" fmla="*/ 802 w 832"/>
                      <a:gd name="T75" fmla="*/ 293 h 509"/>
                      <a:gd name="T76" fmla="*/ 792 w 832"/>
                      <a:gd name="T77" fmla="*/ 305 h 509"/>
                      <a:gd name="T78" fmla="*/ 780 w 832"/>
                      <a:gd name="T79" fmla="*/ 316 h 509"/>
                      <a:gd name="T80" fmla="*/ 763 w 832"/>
                      <a:gd name="T81" fmla="*/ 331 h 509"/>
                      <a:gd name="T82" fmla="*/ 745 w 832"/>
                      <a:gd name="T83" fmla="*/ 346 h 509"/>
                      <a:gd name="T84" fmla="*/ 725 w 832"/>
                      <a:gd name="T85" fmla="*/ 360 h 509"/>
                      <a:gd name="T86" fmla="*/ 701 w 832"/>
                      <a:gd name="T87" fmla="*/ 372 h 509"/>
                      <a:gd name="T88" fmla="*/ 610 w 832"/>
                      <a:gd name="T89" fmla="*/ 509 h 5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2"/>
                      <a:gd name="T136" fmla="*/ 0 h 509"/>
                      <a:gd name="T137" fmla="*/ 832 w 832"/>
                      <a:gd name="T138" fmla="*/ 509 h 5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2" h="509">
                        <a:moveTo>
                          <a:pt x="0" y="251"/>
                        </a:moveTo>
                        <a:lnTo>
                          <a:pt x="53" y="134"/>
                        </a:lnTo>
                        <a:lnTo>
                          <a:pt x="58" y="131"/>
                        </a:lnTo>
                        <a:lnTo>
                          <a:pt x="67" y="125"/>
                        </a:lnTo>
                        <a:lnTo>
                          <a:pt x="83" y="116"/>
                        </a:lnTo>
                        <a:lnTo>
                          <a:pt x="104" y="103"/>
                        </a:lnTo>
                        <a:lnTo>
                          <a:pt x="129" y="89"/>
                        </a:lnTo>
                        <a:lnTo>
                          <a:pt x="161" y="75"/>
                        </a:lnTo>
                        <a:lnTo>
                          <a:pt x="193" y="58"/>
                        </a:lnTo>
                        <a:lnTo>
                          <a:pt x="232" y="43"/>
                        </a:lnTo>
                        <a:lnTo>
                          <a:pt x="273" y="30"/>
                        </a:lnTo>
                        <a:lnTo>
                          <a:pt x="314" y="18"/>
                        </a:lnTo>
                        <a:lnTo>
                          <a:pt x="359" y="7"/>
                        </a:lnTo>
                        <a:lnTo>
                          <a:pt x="405" y="1"/>
                        </a:lnTo>
                        <a:lnTo>
                          <a:pt x="452" y="0"/>
                        </a:lnTo>
                        <a:lnTo>
                          <a:pt x="458" y="0"/>
                        </a:lnTo>
                        <a:lnTo>
                          <a:pt x="471" y="0"/>
                        </a:lnTo>
                        <a:lnTo>
                          <a:pt x="493" y="0"/>
                        </a:lnTo>
                        <a:lnTo>
                          <a:pt x="522" y="1"/>
                        </a:lnTo>
                        <a:lnTo>
                          <a:pt x="554" y="6"/>
                        </a:lnTo>
                        <a:lnTo>
                          <a:pt x="590" y="10"/>
                        </a:lnTo>
                        <a:lnTo>
                          <a:pt x="629" y="18"/>
                        </a:lnTo>
                        <a:lnTo>
                          <a:pt x="668" y="28"/>
                        </a:lnTo>
                        <a:lnTo>
                          <a:pt x="705" y="40"/>
                        </a:lnTo>
                        <a:lnTo>
                          <a:pt x="741" y="57"/>
                        </a:lnTo>
                        <a:lnTo>
                          <a:pt x="772" y="78"/>
                        </a:lnTo>
                        <a:lnTo>
                          <a:pt x="798" y="103"/>
                        </a:lnTo>
                        <a:lnTo>
                          <a:pt x="801" y="106"/>
                        </a:lnTo>
                        <a:lnTo>
                          <a:pt x="807" y="113"/>
                        </a:lnTo>
                        <a:lnTo>
                          <a:pt x="814" y="127"/>
                        </a:lnTo>
                        <a:lnTo>
                          <a:pt x="822" y="145"/>
                        </a:lnTo>
                        <a:lnTo>
                          <a:pt x="829" y="166"/>
                        </a:lnTo>
                        <a:lnTo>
                          <a:pt x="832" y="191"/>
                        </a:lnTo>
                        <a:lnTo>
                          <a:pt x="832" y="219"/>
                        </a:lnTo>
                        <a:lnTo>
                          <a:pt x="825" y="251"/>
                        </a:lnTo>
                        <a:lnTo>
                          <a:pt x="810" y="284"/>
                        </a:lnTo>
                        <a:lnTo>
                          <a:pt x="808" y="287"/>
                        </a:lnTo>
                        <a:lnTo>
                          <a:pt x="802" y="293"/>
                        </a:lnTo>
                        <a:lnTo>
                          <a:pt x="792" y="305"/>
                        </a:lnTo>
                        <a:lnTo>
                          <a:pt x="780" y="316"/>
                        </a:lnTo>
                        <a:lnTo>
                          <a:pt x="763" y="331"/>
                        </a:lnTo>
                        <a:lnTo>
                          <a:pt x="745" y="346"/>
                        </a:lnTo>
                        <a:lnTo>
                          <a:pt x="725" y="360"/>
                        </a:lnTo>
                        <a:lnTo>
                          <a:pt x="701" y="372"/>
                        </a:lnTo>
                        <a:lnTo>
                          <a:pt x="610" y="509"/>
                        </a:lnTo>
                      </a:path>
                    </a:pathLst>
                  </a:custGeom>
                  <a:noFill/>
                  <a:ln w="9525">
                    <a:solidFill>
                      <a:srgbClr val="FF0000"/>
                    </a:solidFill>
                    <a:round/>
                    <a:headEnd/>
                    <a:tailEnd/>
                  </a:ln>
                </p:spPr>
                <p:txBody>
                  <a:bodyPr/>
                  <a:lstStyle/>
                  <a:p>
                    <a:endParaRPr lang="en-US"/>
                  </a:p>
                </p:txBody>
              </p:sp>
              <p:sp>
                <p:nvSpPr>
                  <p:cNvPr id="178" name="Freeform 177"/>
                  <p:cNvSpPr>
                    <a:spLocks/>
                  </p:cNvSpPr>
                  <p:nvPr/>
                </p:nvSpPr>
                <p:spPr bwMode="auto">
                  <a:xfrm>
                    <a:off x="5105908" y="2126251"/>
                    <a:ext cx="2395051" cy="1093679"/>
                  </a:xfrm>
                  <a:custGeom>
                    <a:avLst/>
                    <a:gdLst>
                      <a:gd name="T0" fmla="*/ 0 w 832"/>
                      <a:gd name="T1" fmla="*/ 223 h 472"/>
                      <a:gd name="T2" fmla="*/ 53 w 832"/>
                      <a:gd name="T3" fmla="*/ 135 h 472"/>
                      <a:gd name="T4" fmla="*/ 58 w 832"/>
                      <a:gd name="T5" fmla="*/ 132 h 472"/>
                      <a:gd name="T6" fmla="*/ 67 w 832"/>
                      <a:gd name="T7" fmla="*/ 126 h 472"/>
                      <a:gd name="T8" fmla="*/ 83 w 832"/>
                      <a:gd name="T9" fmla="*/ 117 h 472"/>
                      <a:gd name="T10" fmla="*/ 104 w 832"/>
                      <a:gd name="T11" fmla="*/ 105 h 472"/>
                      <a:gd name="T12" fmla="*/ 129 w 832"/>
                      <a:gd name="T13" fmla="*/ 90 h 472"/>
                      <a:gd name="T14" fmla="*/ 161 w 832"/>
                      <a:gd name="T15" fmla="*/ 75 h 472"/>
                      <a:gd name="T16" fmla="*/ 193 w 832"/>
                      <a:gd name="T17" fmla="*/ 60 h 472"/>
                      <a:gd name="T18" fmla="*/ 232 w 832"/>
                      <a:gd name="T19" fmla="*/ 45 h 472"/>
                      <a:gd name="T20" fmla="*/ 273 w 832"/>
                      <a:gd name="T21" fmla="*/ 30 h 472"/>
                      <a:gd name="T22" fmla="*/ 314 w 832"/>
                      <a:gd name="T23" fmla="*/ 18 h 472"/>
                      <a:gd name="T24" fmla="*/ 359 w 832"/>
                      <a:gd name="T25" fmla="*/ 9 h 472"/>
                      <a:gd name="T26" fmla="*/ 405 w 832"/>
                      <a:gd name="T27" fmla="*/ 2 h 472"/>
                      <a:gd name="T28" fmla="*/ 452 w 832"/>
                      <a:gd name="T29" fmla="*/ 0 h 472"/>
                      <a:gd name="T30" fmla="*/ 458 w 832"/>
                      <a:gd name="T31" fmla="*/ 0 h 472"/>
                      <a:gd name="T32" fmla="*/ 471 w 832"/>
                      <a:gd name="T33" fmla="*/ 0 h 472"/>
                      <a:gd name="T34" fmla="*/ 493 w 832"/>
                      <a:gd name="T35" fmla="*/ 0 h 472"/>
                      <a:gd name="T36" fmla="*/ 522 w 832"/>
                      <a:gd name="T37" fmla="*/ 3 h 472"/>
                      <a:gd name="T38" fmla="*/ 554 w 832"/>
                      <a:gd name="T39" fmla="*/ 6 h 472"/>
                      <a:gd name="T40" fmla="*/ 590 w 832"/>
                      <a:gd name="T41" fmla="*/ 11 h 472"/>
                      <a:gd name="T42" fmla="*/ 629 w 832"/>
                      <a:gd name="T43" fmla="*/ 18 h 472"/>
                      <a:gd name="T44" fmla="*/ 668 w 832"/>
                      <a:gd name="T45" fmla="*/ 29 h 472"/>
                      <a:gd name="T46" fmla="*/ 705 w 832"/>
                      <a:gd name="T47" fmla="*/ 42 h 472"/>
                      <a:gd name="T48" fmla="*/ 741 w 832"/>
                      <a:gd name="T49" fmla="*/ 58 h 472"/>
                      <a:gd name="T50" fmla="*/ 772 w 832"/>
                      <a:gd name="T51" fmla="*/ 78 h 472"/>
                      <a:gd name="T52" fmla="*/ 798 w 832"/>
                      <a:gd name="T53" fmla="*/ 103 h 472"/>
                      <a:gd name="T54" fmla="*/ 801 w 832"/>
                      <a:gd name="T55" fmla="*/ 106 h 472"/>
                      <a:gd name="T56" fmla="*/ 807 w 832"/>
                      <a:gd name="T57" fmla="*/ 115 h 472"/>
                      <a:gd name="T58" fmla="*/ 814 w 832"/>
                      <a:gd name="T59" fmla="*/ 127 h 472"/>
                      <a:gd name="T60" fmla="*/ 822 w 832"/>
                      <a:gd name="T61" fmla="*/ 145 h 472"/>
                      <a:gd name="T62" fmla="*/ 829 w 832"/>
                      <a:gd name="T63" fmla="*/ 167 h 472"/>
                      <a:gd name="T64" fmla="*/ 832 w 832"/>
                      <a:gd name="T65" fmla="*/ 191 h 472"/>
                      <a:gd name="T66" fmla="*/ 832 w 832"/>
                      <a:gd name="T67" fmla="*/ 220 h 472"/>
                      <a:gd name="T68" fmla="*/ 825 w 832"/>
                      <a:gd name="T69" fmla="*/ 251 h 472"/>
                      <a:gd name="T70" fmla="*/ 810 w 832"/>
                      <a:gd name="T71" fmla="*/ 284 h 472"/>
                      <a:gd name="T72" fmla="*/ 808 w 832"/>
                      <a:gd name="T73" fmla="*/ 287 h 472"/>
                      <a:gd name="T74" fmla="*/ 802 w 832"/>
                      <a:gd name="T75" fmla="*/ 294 h 472"/>
                      <a:gd name="T76" fmla="*/ 792 w 832"/>
                      <a:gd name="T77" fmla="*/ 305 h 472"/>
                      <a:gd name="T78" fmla="*/ 780 w 832"/>
                      <a:gd name="T79" fmla="*/ 318 h 472"/>
                      <a:gd name="T80" fmla="*/ 763 w 832"/>
                      <a:gd name="T81" fmla="*/ 332 h 472"/>
                      <a:gd name="T82" fmla="*/ 745 w 832"/>
                      <a:gd name="T83" fmla="*/ 347 h 472"/>
                      <a:gd name="T84" fmla="*/ 725 w 832"/>
                      <a:gd name="T85" fmla="*/ 360 h 472"/>
                      <a:gd name="T86" fmla="*/ 701 w 832"/>
                      <a:gd name="T87" fmla="*/ 372 h 472"/>
                      <a:gd name="T88" fmla="*/ 610 w 832"/>
                      <a:gd name="T89" fmla="*/ 472 h 4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2"/>
                      <a:gd name="T136" fmla="*/ 0 h 472"/>
                      <a:gd name="T137" fmla="*/ 832 w 832"/>
                      <a:gd name="T138" fmla="*/ 472 h 4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2" h="472">
                        <a:moveTo>
                          <a:pt x="0" y="223"/>
                        </a:moveTo>
                        <a:lnTo>
                          <a:pt x="53" y="135"/>
                        </a:lnTo>
                        <a:lnTo>
                          <a:pt x="58" y="132"/>
                        </a:lnTo>
                        <a:lnTo>
                          <a:pt x="67" y="126"/>
                        </a:lnTo>
                        <a:lnTo>
                          <a:pt x="83" y="117"/>
                        </a:lnTo>
                        <a:lnTo>
                          <a:pt x="104" y="105"/>
                        </a:lnTo>
                        <a:lnTo>
                          <a:pt x="129" y="90"/>
                        </a:lnTo>
                        <a:lnTo>
                          <a:pt x="161" y="75"/>
                        </a:lnTo>
                        <a:lnTo>
                          <a:pt x="193" y="60"/>
                        </a:lnTo>
                        <a:lnTo>
                          <a:pt x="232" y="45"/>
                        </a:lnTo>
                        <a:lnTo>
                          <a:pt x="273" y="30"/>
                        </a:lnTo>
                        <a:lnTo>
                          <a:pt x="314" y="18"/>
                        </a:lnTo>
                        <a:lnTo>
                          <a:pt x="359" y="9"/>
                        </a:lnTo>
                        <a:lnTo>
                          <a:pt x="405" y="2"/>
                        </a:lnTo>
                        <a:lnTo>
                          <a:pt x="452" y="0"/>
                        </a:lnTo>
                        <a:lnTo>
                          <a:pt x="458" y="0"/>
                        </a:lnTo>
                        <a:lnTo>
                          <a:pt x="471" y="0"/>
                        </a:lnTo>
                        <a:lnTo>
                          <a:pt x="493" y="0"/>
                        </a:lnTo>
                        <a:lnTo>
                          <a:pt x="522" y="3"/>
                        </a:lnTo>
                        <a:lnTo>
                          <a:pt x="554" y="6"/>
                        </a:lnTo>
                        <a:lnTo>
                          <a:pt x="590" y="11"/>
                        </a:lnTo>
                        <a:lnTo>
                          <a:pt x="629" y="18"/>
                        </a:lnTo>
                        <a:lnTo>
                          <a:pt x="668" y="29"/>
                        </a:lnTo>
                        <a:lnTo>
                          <a:pt x="705" y="42"/>
                        </a:lnTo>
                        <a:lnTo>
                          <a:pt x="741" y="58"/>
                        </a:lnTo>
                        <a:lnTo>
                          <a:pt x="772" y="78"/>
                        </a:lnTo>
                        <a:lnTo>
                          <a:pt x="798" y="103"/>
                        </a:lnTo>
                        <a:lnTo>
                          <a:pt x="801" y="106"/>
                        </a:lnTo>
                        <a:lnTo>
                          <a:pt x="807" y="115"/>
                        </a:lnTo>
                        <a:lnTo>
                          <a:pt x="814" y="127"/>
                        </a:lnTo>
                        <a:lnTo>
                          <a:pt x="822" y="145"/>
                        </a:lnTo>
                        <a:lnTo>
                          <a:pt x="829" y="167"/>
                        </a:lnTo>
                        <a:lnTo>
                          <a:pt x="832" y="191"/>
                        </a:lnTo>
                        <a:lnTo>
                          <a:pt x="832" y="220"/>
                        </a:lnTo>
                        <a:lnTo>
                          <a:pt x="825" y="251"/>
                        </a:lnTo>
                        <a:lnTo>
                          <a:pt x="810" y="284"/>
                        </a:lnTo>
                        <a:lnTo>
                          <a:pt x="808" y="287"/>
                        </a:lnTo>
                        <a:lnTo>
                          <a:pt x="802" y="294"/>
                        </a:lnTo>
                        <a:lnTo>
                          <a:pt x="792" y="305"/>
                        </a:lnTo>
                        <a:lnTo>
                          <a:pt x="780" y="318"/>
                        </a:lnTo>
                        <a:lnTo>
                          <a:pt x="763" y="332"/>
                        </a:lnTo>
                        <a:lnTo>
                          <a:pt x="745" y="347"/>
                        </a:lnTo>
                        <a:lnTo>
                          <a:pt x="725" y="360"/>
                        </a:lnTo>
                        <a:lnTo>
                          <a:pt x="701" y="372"/>
                        </a:lnTo>
                        <a:lnTo>
                          <a:pt x="610" y="472"/>
                        </a:lnTo>
                      </a:path>
                    </a:pathLst>
                  </a:custGeom>
                  <a:noFill/>
                  <a:ln w="9525">
                    <a:solidFill>
                      <a:srgbClr val="FF0000"/>
                    </a:solidFill>
                    <a:round/>
                    <a:headEnd/>
                    <a:tailEnd/>
                  </a:ln>
                </p:spPr>
                <p:txBody>
                  <a:bodyPr/>
                  <a:lstStyle/>
                  <a:p>
                    <a:endParaRPr lang="en-US"/>
                  </a:p>
                </p:txBody>
              </p:sp>
              <p:sp>
                <p:nvSpPr>
                  <p:cNvPr id="179" name="Freeform 178"/>
                  <p:cNvSpPr>
                    <a:spLocks/>
                  </p:cNvSpPr>
                  <p:nvPr/>
                </p:nvSpPr>
                <p:spPr bwMode="auto">
                  <a:xfrm>
                    <a:off x="5123180" y="2223570"/>
                    <a:ext cx="2377779" cy="996360"/>
                  </a:xfrm>
                  <a:custGeom>
                    <a:avLst/>
                    <a:gdLst>
                      <a:gd name="T0" fmla="*/ 0 w 826"/>
                      <a:gd name="T1" fmla="*/ 178 h 430"/>
                      <a:gd name="T2" fmla="*/ 47 w 826"/>
                      <a:gd name="T3" fmla="*/ 136 h 430"/>
                      <a:gd name="T4" fmla="*/ 52 w 826"/>
                      <a:gd name="T5" fmla="*/ 133 h 430"/>
                      <a:gd name="T6" fmla="*/ 61 w 826"/>
                      <a:gd name="T7" fmla="*/ 127 h 430"/>
                      <a:gd name="T8" fmla="*/ 77 w 826"/>
                      <a:gd name="T9" fmla="*/ 116 h 430"/>
                      <a:gd name="T10" fmla="*/ 98 w 826"/>
                      <a:gd name="T11" fmla="*/ 105 h 430"/>
                      <a:gd name="T12" fmla="*/ 123 w 826"/>
                      <a:gd name="T13" fmla="*/ 91 h 430"/>
                      <a:gd name="T14" fmla="*/ 155 w 826"/>
                      <a:gd name="T15" fmla="*/ 76 h 430"/>
                      <a:gd name="T16" fmla="*/ 187 w 826"/>
                      <a:gd name="T17" fmla="*/ 60 h 430"/>
                      <a:gd name="T18" fmla="*/ 226 w 826"/>
                      <a:gd name="T19" fmla="*/ 45 h 430"/>
                      <a:gd name="T20" fmla="*/ 267 w 826"/>
                      <a:gd name="T21" fmla="*/ 31 h 430"/>
                      <a:gd name="T22" fmla="*/ 308 w 826"/>
                      <a:gd name="T23" fmla="*/ 19 h 430"/>
                      <a:gd name="T24" fmla="*/ 353 w 826"/>
                      <a:gd name="T25" fmla="*/ 9 h 430"/>
                      <a:gd name="T26" fmla="*/ 399 w 826"/>
                      <a:gd name="T27" fmla="*/ 3 h 430"/>
                      <a:gd name="T28" fmla="*/ 446 w 826"/>
                      <a:gd name="T29" fmla="*/ 0 h 430"/>
                      <a:gd name="T30" fmla="*/ 452 w 826"/>
                      <a:gd name="T31" fmla="*/ 0 h 430"/>
                      <a:gd name="T32" fmla="*/ 465 w 826"/>
                      <a:gd name="T33" fmla="*/ 1 h 430"/>
                      <a:gd name="T34" fmla="*/ 487 w 826"/>
                      <a:gd name="T35" fmla="*/ 1 h 430"/>
                      <a:gd name="T36" fmla="*/ 516 w 826"/>
                      <a:gd name="T37" fmla="*/ 3 h 430"/>
                      <a:gd name="T38" fmla="*/ 548 w 826"/>
                      <a:gd name="T39" fmla="*/ 6 h 430"/>
                      <a:gd name="T40" fmla="*/ 584 w 826"/>
                      <a:gd name="T41" fmla="*/ 12 h 430"/>
                      <a:gd name="T42" fmla="*/ 623 w 826"/>
                      <a:gd name="T43" fmla="*/ 19 h 430"/>
                      <a:gd name="T44" fmla="*/ 662 w 826"/>
                      <a:gd name="T45" fmla="*/ 28 h 430"/>
                      <a:gd name="T46" fmla="*/ 699 w 826"/>
                      <a:gd name="T47" fmla="*/ 42 h 430"/>
                      <a:gd name="T48" fmla="*/ 735 w 826"/>
                      <a:gd name="T49" fmla="*/ 58 h 430"/>
                      <a:gd name="T50" fmla="*/ 766 w 826"/>
                      <a:gd name="T51" fmla="*/ 79 h 430"/>
                      <a:gd name="T52" fmla="*/ 792 w 826"/>
                      <a:gd name="T53" fmla="*/ 105 h 430"/>
                      <a:gd name="T54" fmla="*/ 795 w 826"/>
                      <a:gd name="T55" fmla="*/ 108 h 430"/>
                      <a:gd name="T56" fmla="*/ 801 w 826"/>
                      <a:gd name="T57" fmla="*/ 115 h 430"/>
                      <a:gd name="T58" fmla="*/ 808 w 826"/>
                      <a:gd name="T59" fmla="*/ 128 h 430"/>
                      <a:gd name="T60" fmla="*/ 816 w 826"/>
                      <a:gd name="T61" fmla="*/ 146 h 430"/>
                      <a:gd name="T62" fmla="*/ 823 w 826"/>
                      <a:gd name="T63" fmla="*/ 167 h 430"/>
                      <a:gd name="T64" fmla="*/ 826 w 826"/>
                      <a:gd name="T65" fmla="*/ 193 h 430"/>
                      <a:gd name="T66" fmla="*/ 826 w 826"/>
                      <a:gd name="T67" fmla="*/ 221 h 430"/>
                      <a:gd name="T68" fmla="*/ 819 w 826"/>
                      <a:gd name="T69" fmla="*/ 251 h 430"/>
                      <a:gd name="T70" fmla="*/ 804 w 826"/>
                      <a:gd name="T71" fmla="*/ 285 h 430"/>
                      <a:gd name="T72" fmla="*/ 802 w 826"/>
                      <a:gd name="T73" fmla="*/ 287 h 430"/>
                      <a:gd name="T74" fmla="*/ 796 w 826"/>
                      <a:gd name="T75" fmla="*/ 294 h 430"/>
                      <a:gd name="T76" fmla="*/ 786 w 826"/>
                      <a:gd name="T77" fmla="*/ 305 h 430"/>
                      <a:gd name="T78" fmla="*/ 774 w 826"/>
                      <a:gd name="T79" fmla="*/ 318 h 430"/>
                      <a:gd name="T80" fmla="*/ 757 w 826"/>
                      <a:gd name="T81" fmla="*/ 333 h 430"/>
                      <a:gd name="T82" fmla="*/ 739 w 826"/>
                      <a:gd name="T83" fmla="*/ 348 h 430"/>
                      <a:gd name="T84" fmla="*/ 719 w 826"/>
                      <a:gd name="T85" fmla="*/ 361 h 430"/>
                      <a:gd name="T86" fmla="*/ 695 w 826"/>
                      <a:gd name="T87" fmla="*/ 373 h 430"/>
                      <a:gd name="T88" fmla="*/ 604 w 826"/>
                      <a:gd name="T89" fmla="*/ 43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6"/>
                      <a:gd name="T136" fmla="*/ 0 h 430"/>
                      <a:gd name="T137" fmla="*/ 826 w 826"/>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6" h="430">
                        <a:moveTo>
                          <a:pt x="0" y="178"/>
                        </a:moveTo>
                        <a:lnTo>
                          <a:pt x="47" y="136"/>
                        </a:lnTo>
                        <a:lnTo>
                          <a:pt x="52" y="133"/>
                        </a:lnTo>
                        <a:lnTo>
                          <a:pt x="61" y="127"/>
                        </a:lnTo>
                        <a:lnTo>
                          <a:pt x="77" y="116"/>
                        </a:lnTo>
                        <a:lnTo>
                          <a:pt x="98" y="105"/>
                        </a:lnTo>
                        <a:lnTo>
                          <a:pt x="123" y="91"/>
                        </a:lnTo>
                        <a:lnTo>
                          <a:pt x="155" y="76"/>
                        </a:lnTo>
                        <a:lnTo>
                          <a:pt x="187" y="60"/>
                        </a:lnTo>
                        <a:lnTo>
                          <a:pt x="226" y="45"/>
                        </a:lnTo>
                        <a:lnTo>
                          <a:pt x="267" y="31"/>
                        </a:lnTo>
                        <a:lnTo>
                          <a:pt x="308" y="19"/>
                        </a:lnTo>
                        <a:lnTo>
                          <a:pt x="353" y="9"/>
                        </a:lnTo>
                        <a:lnTo>
                          <a:pt x="399" y="3"/>
                        </a:lnTo>
                        <a:lnTo>
                          <a:pt x="446" y="0"/>
                        </a:lnTo>
                        <a:lnTo>
                          <a:pt x="452" y="0"/>
                        </a:lnTo>
                        <a:lnTo>
                          <a:pt x="465" y="1"/>
                        </a:lnTo>
                        <a:lnTo>
                          <a:pt x="487" y="1"/>
                        </a:lnTo>
                        <a:lnTo>
                          <a:pt x="516" y="3"/>
                        </a:lnTo>
                        <a:lnTo>
                          <a:pt x="548" y="6"/>
                        </a:lnTo>
                        <a:lnTo>
                          <a:pt x="584" y="12"/>
                        </a:lnTo>
                        <a:lnTo>
                          <a:pt x="623" y="19"/>
                        </a:lnTo>
                        <a:lnTo>
                          <a:pt x="662" y="28"/>
                        </a:lnTo>
                        <a:lnTo>
                          <a:pt x="699" y="42"/>
                        </a:lnTo>
                        <a:lnTo>
                          <a:pt x="735" y="58"/>
                        </a:lnTo>
                        <a:lnTo>
                          <a:pt x="766" y="79"/>
                        </a:lnTo>
                        <a:lnTo>
                          <a:pt x="792" y="105"/>
                        </a:lnTo>
                        <a:lnTo>
                          <a:pt x="795" y="108"/>
                        </a:lnTo>
                        <a:lnTo>
                          <a:pt x="801" y="115"/>
                        </a:lnTo>
                        <a:lnTo>
                          <a:pt x="808" y="128"/>
                        </a:lnTo>
                        <a:lnTo>
                          <a:pt x="816" y="146"/>
                        </a:lnTo>
                        <a:lnTo>
                          <a:pt x="823" y="167"/>
                        </a:lnTo>
                        <a:lnTo>
                          <a:pt x="826" y="193"/>
                        </a:lnTo>
                        <a:lnTo>
                          <a:pt x="826" y="221"/>
                        </a:lnTo>
                        <a:lnTo>
                          <a:pt x="819" y="251"/>
                        </a:lnTo>
                        <a:lnTo>
                          <a:pt x="804" y="285"/>
                        </a:lnTo>
                        <a:lnTo>
                          <a:pt x="802" y="287"/>
                        </a:lnTo>
                        <a:lnTo>
                          <a:pt x="796" y="294"/>
                        </a:lnTo>
                        <a:lnTo>
                          <a:pt x="786" y="305"/>
                        </a:lnTo>
                        <a:lnTo>
                          <a:pt x="774" y="318"/>
                        </a:lnTo>
                        <a:lnTo>
                          <a:pt x="757" y="333"/>
                        </a:lnTo>
                        <a:lnTo>
                          <a:pt x="739" y="348"/>
                        </a:lnTo>
                        <a:lnTo>
                          <a:pt x="719" y="361"/>
                        </a:lnTo>
                        <a:lnTo>
                          <a:pt x="695" y="373"/>
                        </a:lnTo>
                        <a:lnTo>
                          <a:pt x="604" y="430"/>
                        </a:lnTo>
                      </a:path>
                    </a:pathLst>
                  </a:custGeom>
                  <a:noFill/>
                  <a:ln w="9525">
                    <a:solidFill>
                      <a:srgbClr val="FF0000"/>
                    </a:solidFill>
                    <a:round/>
                    <a:headEnd/>
                    <a:tailEnd/>
                  </a:ln>
                </p:spPr>
                <p:txBody>
                  <a:bodyPr/>
                  <a:lstStyle/>
                  <a:p>
                    <a:endParaRPr lang="en-US"/>
                  </a:p>
                </p:txBody>
              </p:sp>
              <p:sp>
                <p:nvSpPr>
                  <p:cNvPr id="180" name="Freeform 179"/>
                  <p:cNvSpPr>
                    <a:spLocks/>
                  </p:cNvSpPr>
                  <p:nvPr/>
                </p:nvSpPr>
                <p:spPr bwMode="auto">
                  <a:xfrm>
                    <a:off x="3010239" y="5068988"/>
                    <a:ext cx="92117" cy="563059"/>
                  </a:xfrm>
                  <a:custGeom>
                    <a:avLst/>
                    <a:gdLst>
                      <a:gd name="T0" fmla="*/ 32 w 32"/>
                      <a:gd name="T1" fmla="*/ 0 h 243"/>
                      <a:gd name="T2" fmla="*/ 32 w 32"/>
                      <a:gd name="T3" fmla="*/ 240 h 243"/>
                      <a:gd name="T4" fmla="*/ 14 w 32"/>
                      <a:gd name="T5" fmla="*/ 243 h 243"/>
                      <a:gd name="T6" fmla="*/ 3 w 32"/>
                      <a:gd name="T7" fmla="*/ 243 h 243"/>
                      <a:gd name="T8" fmla="*/ 0 w 32"/>
                      <a:gd name="T9" fmla="*/ 243 h 243"/>
                      <a:gd name="T10" fmla="*/ 0 w 32"/>
                      <a:gd name="T11" fmla="*/ 1 h 243"/>
                      <a:gd name="T12" fmla="*/ 32 w 32"/>
                      <a:gd name="T13" fmla="*/ 0 h 243"/>
                      <a:gd name="T14" fmla="*/ 0 60000 65536"/>
                      <a:gd name="T15" fmla="*/ 0 60000 65536"/>
                      <a:gd name="T16" fmla="*/ 0 60000 65536"/>
                      <a:gd name="T17" fmla="*/ 0 60000 65536"/>
                      <a:gd name="T18" fmla="*/ 0 60000 65536"/>
                      <a:gd name="T19" fmla="*/ 0 60000 65536"/>
                      <a:gd name="T20" fmla="*/ 0 60000 65536"/>
                      <a:gd name="T21" fmla="*/ 0 w 32"/>
                      <a:gd name="T22" fmla="*/ 0 h 243"/>
                      <a:gd name="T23" fmla="*/ 32 w 32"/>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3">
                        <a:moveTo>
                          <a:pt x="32" y="0"/>
                        </a:moveTo>
                        <a:lnTo>
                          <a:pt x="32" y="240"/>
                        </a:lnTo>
                        <a:lnTo>
                          <a:pt x="14" y="243"/>
                        </a:lnTo>
                        <a:lnTo>
                          <a:pt x="3" y="243"/>
                        </a:lnTo>
                        <a:lnTo>
                          <a:pt x="0" y="243"/>
                        </a:lnTo>
                        <a:lnTo>
                          <a:pt x="0" y="1"/>
                        </a:lnTo>
                        <a:lnTo>
                          <a:pt x="32" y="0"/>
                        </a:lnTo>
                        <a:close/>
                      </a:path>
                    </a:pathLst>
                  </a:custGeom>
                  <a:solidFill>
                    <a:srgbClr val="FFFFFF"/>
                  </a:solidFill>
                  <a:ln w="0">
                    <a:solidFill>
                      <a:srgbClr val="FFFFFF"/>
                    </a:solidFill>
                    <a:round/>
                    <a:headEnd/>
                    <a:tailEnd/>
                  </a:ln>
                </p:spPr>
                <p:txBody>
                  <a:bodyPr/>
                  <a:lstStyle/>
                  <a:p>
                    <a:endParaRPr lang="en-US"/>
                  </a:p>
                </p:txBody>
              </p:sp>
              <p:sp>
                <p:nvSpPr>
                  <p:cNvPr id="181" name="Freeform 180"/>
                  <p:cNvSpPr>
                    <a:spLocks/>
                  </p:cNvSpPr>
                  <p:nvPr/>
                </p:nvSpPr>
                <p:spPr bwMode="auto">
                  <a:xfrm>
                    <a:off x="1406821" y="4380805"/>
                    <a:ext cx="889508" cy="660378"/>
                  </a:xfrm>
                  <a:custGeom>
                    <a:avLst/>
                    <a:gdLst>
                      <a:gd name="T0" fmla="*/ 136 w 309"/>
                      <a:gd name="T1" fmla="*/ 285 h 285"/>
                      <a:gd name="T2" fmla="*/ 103 w 309"/>
                      <a:gd name="T3" fmla="*/ 280 h 285"/>
                      <a:gd name="T4" fmla="*/ 75 w 309"/>
                      <a:gd name="T5" fmla="*/ 273 h 285"/>
                      <a:gd name="T6" fmla="*/ 54 w 309"/>
                      <a:gd name="T7" fmla="*/ 262 h 285"/>
                      <a:gd name="T8" fmla="*/ 36 w 309"/>
                      <a:gd name="T9" fmla="*/ 249 h 285"/>
                      <a:gd name="T10" fmla="*/ 23 w 309"/>
                      <a:gd name="T11" fmla="*/ 237 h 285"/>
                      <a:gd name="T12" fmla="*/ 12 w 309"/>
                      <a:gd name="T13" fmla="*/ 224 h 285"/>
                      <a:gd name="T14" fmla="*/ 6 w 309"/>
                      <a:gd name="T15" fmla="*/ 212 h 285"/>
                      <a:gd name="T16" fmla="*/ 2 w 309"/>
                      <a:gd name="T17" fmla="*/ 203 h 285"/>
                      <a:gd name="T18" fmla="*/ 0 w 309"/>
                      <a:gd name="T19" fmla="*/ 195 h 285"/>
                      <a:gd name="T20" fmla="*/ 0 w 309"/>
                      <a:gd name="T21" fmla="*/ 194 h 285"/>
                      <a:gd name="T22" fmla="*/ 0 w 309"/>
                      <a:gd name="T23" fmla="*/ 0 h 285"/>
                      <a:gd name="T24" fmla="*/ 309 w 309"/>
                      <a:gd name="T25" fmla="*/ 1 h 285"/>
                      <a:gd name="T26" fmla="*/ 309 w 309"/>
                      <a:gd name="T27" fmla="*/ 189 h 285"/>
                      <a:gd name="T28" fmla="*/ 303 w 309"/>
                      <a:gd name="T29" fmla="*/ 204 h 285"/>
                      <a:gd name="T30" fmla="*/ 296 w 309"/>
                      <a:gd name="T31" fmla="*/ 219 h 285"/>
                      <a:gd name="T32" fmla="*/ 290 w 309"/>
                      <a:gd name="T33" fmla="*/ 230 h 285"/>
                      <a:gd name="T34" fmla="*/ 284 w 309"/>
                      <a:gd name="T35" fmla="*/ 239 h 285"/>
                      <a:gd name="T36" fmla="*/ 282 w 309"/>
                      <a:gd name="T37" fmla="*/ 240 h 285"/>
                      <a:gd name="T38" fmla="*/ 266 w 309"/>
                      <a:gd name="T39" fmla="*/ 255 h 285"/>
                      <a:gd name="T40" fmla="*/ 245 w 309"/>
                      <a:gd name="T41" fmla="*/ 265 h 285"/>
                      <a:gd name="T42" fmla="*/ 221 w 309"/>
                      <a:gd name="T43" fmla="*/ 273 h 285"/>
                      <a:gd name="T44" fmla="*/ 196 w 309"/>
                      <a:gd name="T45" fmla="*/ 279 h 285"/>
                      <a:gd name="T46" fmla="*/ 173 w 309"/>
                      <a:gd name="T47" fmla="*/ 282 h 285"/>
                      <a:gd name="T48" fmla="*/ 154 w 309"/>
                      <a:gd name="T49" fmla="*/ 283 h 285"/>
                      <a:gd name="T50" fmla="*/ 140 w 309"/>
                      <a:gd name="T51" fmla="*/ 285 h 285"/>
                      <a:gd name="T52" fmla="*/ 136 w 309"/>
                      <a:gd name="T53" fmla="*/ 285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9"/>
                      <a:gd name="T82" fmla="*/ 0 h 285"/>
                      <a:gd name="T83" fmla="*/ 309 w 309"/>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9" h="285">
                        <a:moveTo>
                          <a:pt x="136" y="285"/>
                        </a:moveTo>
                        <a:lnTo>
                          <a:pt x="103" y="280"/>
                        </a:lnTo>
                        <a:lnTo>
                          <a:pt x="75" y="273"/>
                        </a:lnTo>
                        <a:lnTo>
                          <a:pt x="54" y="262"/>
                        </a:lnTo>
                        <a:lnTo>
                          <a:pt x="36" y="249"/>
                        </a:lnTo>
                        <a:lnTo>
                          <a:pt x="23" y="237"/>
                        </a:lnTo>
                        <a:lnTo>
                          <a:pt x="12" y="224"/>
                        </a:lnTo>
                        <a:lnTo>
                          <a:pt x="6" y="212"/>
                        </a:lnTo>
                        <a:lnTo>
                          <a:pt x="2" y="203"/>
                        </a:lnTo>
                        <a:lnTo>
                          <a:pt x="0" y="195"/>
                        </a:lnTo>
                        <a:lnTo>
                          <a:pt x="0" y="194"/>
                        </a:lnTo>
                        <a:lnTo>
                          <a:pt x="0" y="0"/>
                        </a:lnTo>
                        <a:lnTo>
                          <a:pt x="309" y="1"/>
                        </a:lnTo>
                        <a:lnTo>
                          <a:pt x="309" y="189"/>
                        </a:lnTo>
                        <a:lnTo>
                          <a:pt x="303" y="204"/>
                        </a:lnTo>
                        <a:lnTo>
                          <a:pt x="296" y="219"/>
                        </a:lnTo>
                        <a:lnTo>
                          <a:pt x="290" y="230"/>
                        </a:lnTo>
                        <a:lnTo>
                          <a:pt x="284" y="239"/>
                        </a:lnTo>
                        <a:lnTo>
                          <a:pt x="282" y="240"/>
                        </a:lnTo>
                        <a:lnTo>
                          <a:pt x="266" y="255"/>
                        </a:lnTo>
                        <a:lnTo>
                          <a:pt x="245" y="265"/>
                        </a:lnTo>
                        <a:lnTo>
                          <a:pt x="221" y="273"/>
                        </a:lnTo>
                        <a:lnTo>
                          <a:pt x="196" y="279"/>
                        </a:lnTo>
                        <a:lnTo>
                          <a:pt x="173" y="282"/>
                        </a:lnTo>
                        <a:lnTo>
                          <a:pt x="154" y="283"/>
                        </a:lnTo>
                        <a:lnTo>
                          <a:pt x="140" y="285"/>
                        </a:lnTo>
                        <a:lnTo>
                          <a:pt x="136" y="285"/>
                        </a:lnTo>
                        <a:close/>
                      </a:path>
                    </a:pathLst>
                  </a:custGeom>
                  <a:solidFill>
                    <a:srgbClr val="000000"/>
                  </a:solidFill>
                  <a:ln w="0">
                    <a:solidFill>
                      <a:srgbClr val="000000"/>
                    </a:solidFill>
                    <a:round/>
                    <a:headEnd/>
                    <a:tailEnd/>
                  </a:ln>
                </p:spPr>
                <p:txBody>
                  <a:bodyPr/>
                  <a:lstStyle/>
                  <a:p>
                    <a:endParaRPr lang="en-US"/>
                  </a:p>
                </p:txBody>
              </p:sp>
              <p:sp>
                <p:nvSpPr>
                  <p:cNvPr id="182" name="Freeform 181"/>
                  <p:cNvSpPr>
                    <a:spLocks/>
                  </p:cNvSpPr>
                  <p:nvPr/>
                </p:nvSpPr>
                <p:spPr bwMode="auto">
                  <a:xfrm>
                    <a:off x="1406821" y="4380805"/>
                    <a:ext cx="889508" cy="660378"/>
                  </a:xfrm>
                  <a:custGeom>
                    <a:avLst/>
                    <a:gdLst>
                      <a:gd name="T0" fmla="*/ 136 w 309"/>
                      <a:gd name="T1" fmla="*/ 285 h 285"/>
                      <a:gd name="T2" fmla="*/ 103 w 309"/>
                      <a:gd name="T3" fmla="*/ 280 h 285"/>
                      <a:gd name="T4" fmla="*/ 75 w 309"/>
                      <a:gd name="T5" fmla="*/ 273 h 285"/>
                      <a:gd name="T6" fmla="*/ 54 w 309"/>
                      <a:gd name="T7" fmla="*/ 262 h 285"/>
                      <a:gd name="T8" fmla="*/ 36 w 309"/>
                      <a:gd name="T9" fmla="*/ 249 h 285"/>
                      <a:gd name="T10" fmla="*/ 23 w 309"/>
                      <a:gd name="T11" fmla="*/ 237 h 285"/>
                      <a:gd name="T12" fmla="*/ 12 w 309"/>
                      <a:gd name="T13" fmla="*/ 224 h 285"/>
                      <a:gd name="T14" fmla="*/ 6 w 309"/>
                      <a:gd name="T15" fmla="*/ 212 h 285"/>
                      <a:gd name="T16" fmla="*/ 2 w 309"/>
                      <a:gd name="T17" fmla="*/ 203 h 285"/>
                      <a:gd name="T18" fmla="*/ 0 w 309"/>
                      <a:gd name="T19" fmla="*/ 195 h 285"/>
                      <a:gd name="T20" fmla="*/ 0 w 309"/>
                      <a:gd name="T21" fmla="*/ 194 h 285"/>
                      <a:gd name="T22" fmla="*/ 0 w 309"/>
                      <a:gd name="T23" fmla="*/ 0 h 285"/>
                      <a:gd name="T24" fmla="*/ 309 w 309"/>
                      <a:gd name="T25" fmla="*/ 1 h 285"/>
                      <a:gd name="T26" fmla="*/ 309 w 309"/>
                      <a:gd name="T27" fmla="*/ 189 h 285"/>
                      <a:gd name="T28" fmla="*/ 303 w 309"/>
                      <a:gd name="T29" fmla="*/ 204 h 285"/>
                      <a:gd name="T30" fmla="*/ 296 w 309"/>
                      <a:gd name="T31" fmla="*/ 219 h 285"/>
                      <a:gd name="T32" fmla="*/ 290 w 309"/>
                      <a:gd name="T33" fmla="*/ 230 h 285"/>
                      <a:gd name="T34" fmla="*/ 284 w 309"/>
                      <a:gd name="T35" fmla="*/ 239 h 285"/>
                      <a:gd name="T36" fmla="*/ 282 w 309"/>
                      <a:gd name="T37" fmla="*/ 240 h 285"/>
                      <a:gd name="T38" fmla="*/ 266 w 309"/>
                      <a:gd name="T39" fmla="*/ 255 h 285"/>
                      <a:gd name="T40" fmla="*/ 245 w 309"/>
                      <a:gd name="T41" fmla="*/ 265 h 285"/>
                      <a:gd name="T42" fmla="*/ 221 w 309"/>
                      <a:gd name="T43" fmla="*/ 273 h 285"/>
                      <a:gd name="T44" fmla="*/ 196 w 309"/>
                      <a:gd name="T45" fmla="*/ 279 h 285"/>
                      <a:gd name="T46" fmla="*/ 173 w 309"/>
                      <a:gd name="T47" fmla="*/ 282 h 285"/>
                      <a:gd name="T48" fmla="*/ 154 w 309"/>
                      <a:gd name="T49" fmla="*/ 283 h 285"/>
                      <a:gd name="T50" fmla="*/ 140 w 309"/>
                      <a:gd name="T51" fmla="*/ 285 h 285"/>
                      <a:gd name="T52" fmla="*/ 136 w 309"/>
                      <a:gd name="T53" fmla="*/ 285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9"/>
                      <a:gd name="T82" fmla="*/ 0 h 285"/>
                      <a:gd name="T83" fmla="*/ 309 w 309"/>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9" h="285">
                        <a:moveTo>
                          <a:pt x="136" y="285"/>
                        </a:moveTo>
                        <a:lnTo>
                          <a:pt x="103" y="280"/>
                        </a:lnTo>
                        <a:lnTo>
                          <a:pt x="75" y="273"/>
                        </a:lnTo>
                        <a:lnTo>
                          <a:pt x="54" y="262"/>
                        </a:lnTo>
                        <a:lnTo>
                          <a:pt x="36" y="249"/>
                        </a:lnTo>
                        <a:lnTo>
                          <a:pt x="23" y="237"/>
                        </a:lnTo>
                        <a:lnTo>
                          <a:pt x="12" y="224"/>
                        </a:lnTo>
                        <a:lnTo>
                          <a:pt x="6" y="212"/>
                        </a:lnTo>
                        <a:lnTo>
                          <a:pt x="2" y="203"/>
                        </a:lnTo>
                        <a:lnTo>
                          <a:pt x="0" y="195"/>
                        </a:lnTo>
                        <a:lnTo>
                          <a:pt x="0" y="194"/>
                        </a:lnTo>
                        <a:lnTo>
                          <a:pt x="0" y="0"/>
                        </a:lnTo>
                        <a:lnTo>
                          <a:pt x="309" y="1"/>
                        </a:lnTo>
                        <a:lnTo>
                          <a:pt x="309" y="189"/>
                        </a:lnTo>
                        <a:lnTo>
                          <a:pt x="303" y="204"/>
                        </a:lnTo>
                        <a:lnTo>
                          <a:pt x="296" y="219"/>
                        </a:lnTo>
                        <a:lnTo>
                          <a:pt x="290" y="230"/>
                        </a:lnTo>
                        <a:lnTo>
                          <a:pt x="284" y="239"/>
                        </a:lnTo>
                        <a:lnTo>
                          <a:pt x="282" y="240"/>
                        </a:lnTo>
                        <a:lnTo>
                          <a:pt x="266" y="255"/>
                        </a:lnTo>
                        <a:lnTo>
                          <a:pt x="245" y="265"/>
                        </a:lnTo>
                        <a:lnTo>
                          <a:pt x="221" y="273"/>
                        </a:lnTo>
                        <a:lnTo>
                          <a:pt x="196" y="279"/>
                        </a:lnTo>
                        <a:lnTo>
                          <a:pt x="173" y="282"/>
                        </a:lnTo>
                        <a:lnTo>
                          <a:pt x="154" y="283"/>
                        </a:lnTo>
                        <a:lnTo>
                          <a:pt x="140" y="285"/>
                        </a:lnTo>
                        <a:lnTo>
                          <a:pt x="136" y="285"/>
                        </a:lnTo>
                      </a:path>
                    </a:pathLst>
                  </a:custGeom>
                  <a:noFill/>
                  <a:ln w="4763">
                    <a:solidFill>
                      <a:srgbClr val="000000"/>
                    </a:solidFill>
                    <a:round/>
                    <a:headEnd/>
                    <a:tailEnd/>
                  </a:ln>
                </p:spPr>
                <p:txBody>
                  <a:bodyPr/>
                  <a:lstStyle/>
                  <a:p>
                    <a:endParaRPr lang="en-US"/>
                  </a:p>
                </p:txBody>
              </p:sp>
              <p:sp>
                <p:nvSpPr>
                  <p:cNvPr id="183" name="Freeform 182"/>
                  <p:cNvSpPr>
                    <a:spLocks/>
                  </p:cNvSpPr>
                  <p:nvPr/>
                </p:nvSpPr>
                <p:spPr bwMode="auto">
                  <a:xfrm>
                    <a:off x="1455759" y="4380805"/>
                    <a:ext cx="794512" cy="655744"/>
                  </a:xfrm>
                  <a:custGeom>
                    <a:avLst/>
                    <a:gdLst>
                      <a:gd name="T0" fmla="*/ 123 w 276"/>
                      <a:gd name="T1" fmla="*/ 283 h 283"/>
                      <a:gd name="T2" fmla="*/ 94 w 276"/>
                      <a:gd name="T3" fmla="*/ 280 h 283"/>
                      <a:gd name="T4" fmla="*/ 70 w 276"/>
                      <a:gd name="T5" fmla="*/ 273 h 283"/>
                      <a:gd name="T6" fmla="*/ 49 w 276"/>
                      <a:gd name="T7" fmla="*/ 264 h 283"/>
                      <a:gd name="T8" fmla="*/ 34 w 276"/>
                      <a:gd name="T9" fmla="*/ 253 h 283"/>
                      <a:gd name="T10" fmla="*/ 22 w 276"/>
                      <a:gd name="T11" fmla="*/ 241 h 283"/>
                      <a:gd name="T12" fmla="*/ 13 w 276"/>
                      <a:gd name="T13" fmla="*/ 231 h 283"/>
                      <a:gd name="T14" fmla="*/ 7 w 276"/>
                      <a:gd name="T15" fmla="*/ 221 h 283"/>
                      <a:gd name="T16" fmla="*/ 3 w 276"/>
                      <a:gd name="T17" fmla="*/ 212 h 283"/>
                      <a:gd name="T18" fmla="*/ 1 w 276"/>
                      <a:gd name="T19" fmla="*/ 206 h 283"/>
                      <a:gd name="T20" fmla="*/ 0 w 276"/>
                      <a:gd name="T21" fmla="*/ 204 h 283"/>
                      <a:gd name="T22" fmla="*/ 0 w 276"/>
                      <a:gd name="T23" fmla="*/ 0 h 283"/>
                      <a:gd name="T24" fmla="*/ 276 w 276"/>
                      <a:gd name="T25" fmla="*/ 1 h 283"/>
                      <a:gd name="T26" fmla="*/ 276 w 276"/>
                      <a:gd name="T27" fmla="*/ 182 h 283"/>
                      <a:gd name="T28" fmla="*/ 270 w 276"/>
                      <a:gd name="T29" fmla="*/ 195 h 283"/>
                      <a:gd name="T30" fmla="*/ 264 w 276"/>
                      <a:gd name="T31" fmla="*/ 209 h 283"/>
                      <a:gd name="T32" fmla="*/ 258 w 276"/>
                      <a:gd name="T33" fmla="*/ 219 h 283"/>
                      <a:gd name="T34" fmla="*/ 253 w 276"/>
                      <a:gd name="T35" fmla="*/ 227 h 283"/>
                      <a:gd name="T36" fmla="*/ 252 w 276"/>
                      <a:gd name="T37" fmla="*/ 230 h 283"/>
                      <a:gd name="T38" fmla="*/ 238 w 276"/>
                      <a:gd name="T39" fmla="*/ 243 h 283"/>
                      <a:gd name="T40" fmla="*/ 219 w 276"/>
                      <a:gd name="T41" fmla="*/ 253 h 283"/>
                      <a:gd name="T42" fmla="*/ 198 w 276"/>
                      <a:gd name="T43" fmla="*/ 262 h 283"/>
                      <a:gd name="T44" fmla="*/ 177 w 276"/>
                      <a:gd name="T45" fmla="*/ 270 h 283"/>
                      <a:gd name="T46" fmla="*/ 156 w 276"/>
                      <a:gd name="T47" fmla="*/ 276 h 283"/>
                      <a:gd name="T48" fmla="*/ 140 w 276"/>
                      <a:gd name="T49" fmla="*/ 280 h 283"/>
                      <a:gd name="T50" fmla="*/ 128 w 276"/>
                      <a:gd name="T51" fmla="*/ 282 h 283"/>
                      <a:gd name="T52" fmla="*/ 123 w 276"/>
                      <a:gd name="T53" fmla="*/ 283 h 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3"/>
                      <a:gd name="T83" fmla="*/ 276 w 276"/>
                      <a:gd name="T84" fmla="*/ 283 h 2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3">
                        <a:moveTo>
                          <a:pt x="123" y="283"/>
                        </a:moveTo>
                        <a:lnTo>
                          <a:pt x="94" y="280"/>
                        </a:lnTo>
                        <a:lnTo>
                          <a:pt x="70" y="273"/>
                        </a:lnTo>
                        <a:lnTo>
                          <a:pt x="49" y="264"/>
                        </a:lnTo>
                        <a:lnTo>
                          <a:pt x="34" y="253"/>
                        </a:lnTo>
                        <a:lnTo>
                          <a:pt x="22" y="241"/>
                        </a:lnTo>
                        <a:lnTo>
                          <a:pt x="13" y="231"/>
                        </a:lnTo>
                        <a:lnTo>
                          <a:pt x="7" y="221"/>
                        </a:lnTo>
                        <a:lnTo>
                          <a:pt x="3" y="212"/>
                        </a:lnTo>
                        <a:lnTo>
                          <a:pt x="1" y="206"/>
                        </a:lnTo>
                        <a:lnTo>
                          <a:pt x="0" y="204"/>
                        </a:lnTo>
                        <a:lnTo>
                          <a:pt x="0" y="0"/>
                        </a:lnTo>
                        <a:lnTo>
                          <a:pt x="276" y="1"/>
                        </a:lnTo>
                        <a:lnTo>
                          <a:pt x="276" y="182"/>
                        </a:lnTo>
                        <a:lnTo>
                          <a:pt x="270" y="195"/>
                        </a:lnTo>
                        <a:lnTo>
                          <a:pt x="264" y="209"/>
                        </a:lnTo>
                        <a:lnTo>
                          <a:pt x="258" y="219"/>
                        </a:lnTo>
                        <a:lnTo>
                          <a:pt x="253" y="227"/>
                        </a:lnTo>
                        <a:lnTo>
                          <a:pt x="252" y="230"/>
                        </a:lnTo>
                        <a:lnTo>
                          <a:pt x="238" y="243"/>
                        </a:lnTo>
                        <a:lnTo>
                          <a:pt x="219" y="253"/>
                        </a:lnTo>
                        <a:lnTo>
                          <a:pt x="198" y="262"/>
                        </a:lnTo>
                        <a:lnTo>
                          <a:pt x="177" y="270"/>
                        </a:lnTo>
                        <a:lnTo>
                          <a:pt x="156" y="276"/>
                        </a:lnTo>
                        <a:lnTo>
                          <a:pt x="140" y="280"/>
                        </a:lnTo>
                        <a:lnTo>
                          <a:pt x="128" y="282"/>
                        </a:lnTo>
                        <a:lnTo>
                          <a:pt x="123" y="283"/>
                        </a:lnTo>
                        <a:close/>
                      </a:path>
                    </a:pathLst>
                  </a:custGeom>
                  <a:solidFill>
                    <a:srgbClr val="202020"/>
                  </a:solidFill>
                  <a:ln w="0">
                    <a:solidFill>
                      <a:srgbClr val="202020"/>
                    </a:solidFill>
                    <a:round/>
                    <a:headEnd/>
                    <a:tailEnd/>
                  </a:ln>
                </p:spPr>
                <p:txBody>
                  <a:bodyPr/>
                  <a:lstStyle/>
                  <a:p>
                    <a:endParaRPr lang="en-US"/>
                  </a:p>
                </p:txBody>
              </p:sp>
              <p:sp>
                <p:nvSpPr>
                  <p:cNvPr id="184" name="Freeform 183"/>
                  <p:cNvSpPr>
                    <a:spLocks/>
                  </p:cNvSpPr>
                  <p:nvPr/>
                </p:nvSpPr>
                <p:spPr bwMode="auto">
                  <a:xfrm>
                    <a:off x="1504696" y="4383122"/>
                    <a:ext cx="696637" cy="651109"/>
                  </a:xfrm>
                  <a:custGeom>
                    <a:avLst/>
                    <a:gdLst>
                      <a:gd name="T0" fmla="*/ 112 w 242"/>
                      <a:gd name="T1" fmla="*/ 281 h 281"/>
                      <a:gd name="T2" fmla="*/ 82 w 242"/>
                      <a:gd name="T3" fmla="*/ 278 h 281"/>
                      <a:gd name="T4" fmla="*/ 60 w 242"/>
                      <a:gd name="T5" fmla="*/ 272 h 281"/>
                      <a:gd name="T6" fmla="*/ 41 w 242"/>
                      <a:gd name="T7" fmla="*/ 263 h 281"/>
                      <a:gd name="T8" fmla="*/ 26 w 242"/>
                      <a:gd name="T9" fmla="*/ 252 h 281"/>
                      <a:gd name="T10" fmla="*/ 15 w 242"/>
                      <a:gd name="T11" fmla="*/ 240 h 281"/>
                      <a:gd name="T12" fmla="*/ 8 w 242"/>
                      <a:gd name="T13" fmla="*/ 230 h 281"/>
                      <a:gd name="T14" fmla="*/ 3 w 242"/>
                      <a:gd name="T15" fmla="*/ 223 h 281"/>
                      <a:gd name="T16" fmla="*/ 0 w 242"/>
                      <a:gd name="T17" fmla="*/ 217 h 281"/>
                      <a:gd name="T18" fmla="*/ 0 w 242"/>
                      <a:gd name="T19" fmla="*/ 214 h 281"/>
                      <a:gd name="T20" fmla="*/ 0 w 242"/>
                      <a:gd name="T21" fmla="*/ 0 h 281"/>
                      <a:gd name="T22" fmla="*/ 242 w 242"/>
                      <a:gd name="T23" fmla="*/ 0 h 281"/>
                      <a:gd name="T24" fmla="*/ 242 w 242"/>
                      <a:gd name="T25" fmla="*/ 172 h 281"/>
                      <a:gd name="T26" fmla="*/ 238 w 242"/>
                      <a:gd name="T27" fmla="*/ 184 h 281"/>
                      <a:gd name="T28" fmla="*/ 232 w 242"/>
                      <a:gd name="T29" fmla="*/ 197 h 281"/>
                      <a:gd name="T30" fmla="*/ 227 w 242"/>
                      <a:gd name="T31" fmla="*/ 208 h 281"/>
                      <a:gd name="T32" fmla="*/ 223 w 242"/>
                      <a:gd name="T33" fmla="*/ 215 h 281"/>
                      <a:gd name="T34" fmla="*/ 221 w 242"/>
                      <a:gd name="T35" fmla="*/ 218 h 281"/>
                      <a:gd name="T36" fmla="*/ 209 w 242"/>
                      <a:gd name="T37" fmla="*/ 230 h 281"/>
                      <a:gd name="T38" fmla="*/ 194 w 242"/>
                      <a:gd name="T39" fmla="*/ 240 h 281"/>
                      <a:gd name="T40" fmla="*/ 176 w 242"/>
                      <a:gd name="T41" fmla="*/ 251 h 281"/>
                      <a:gd name="T42" fmla="*/ 157 w 242"/>
                      <a:gd name="T43" fmla="*/ 261 h 281"/>
                      <a:gd name="T44" fmla="*/ 141 w 242"/>
                      <a:gd name="T45" fmla="*/ 269 h 281"/>
                      <a:gd name="T46" fmla="*/ 126 w 242"/>
                      <a:gd name="T47" fmla="*/ 275 h 281"/>
                      <a:gd name="T48" fmla="*/ 115 w 242"/>
                      <a:gd name="T49" fmla="*/ 279 h 281"/>
                      <a:gd name="T50" fmla="*/ 112 w 242"/>
                      <a:gd name="T51" fmla="*/ 281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281"/>
                      <a:gd name="T80" fmla="*/ 242 w 242"/>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281">
                        <a:moveTo>
                          <a:pt x="112" y="281"/>
                        </a:moveTo>
                        <a:lnTo>
                          <a:pt x="82" y="278"/>
                        </a:lnTo>
                        <a:lnTo>
                          <a:pt x="60" y="272"/>
                        </a:lnTo>
                        <a:lnTo>
                          <a:pt x="41" y="263"/>
                        </a:lnTo>
                        <a:lnTo>
                          <a:pt x="26" y="252"/>
                        </a:lnTo>
                        <a:lnTo>
                          <a:pt x="15" y="240"/>
                        </a:lnTo>
                        <a:lnTo>
                          <a:pt x="8" y="230"/>
                        </a:lnTo>
                        <a:lnTo>
                          <a:pt x="3" y="223"/>
                        </a:lnTo>
                        <a:lnTo>
                          <a:pt x="0" y="217"/>
                        </a:lnTo>
                        <a:lnTo>
                          <a:pt x="0" y="214"/>
                        </a:lnTo>
                        <a:lnTo>
                          <a:pt x="0" y="0"/>
                        </a:lnTo>
                        <a:lnTo>
                          <a:pt x="242" y="0"/>
                        </a:lnTo>
                        <a:lnTo>
                          <a:pt x="242" y="172"/>
                        </a:lnTo>
                        <a:lnTo>
                          <a:pt x="238" y="184"/>
                        </a:lnTo>
                        <a:lnTo>
                          <a:pt x="232" y="197"/>
                        </a:lnTo>
                        <a:lnTo>
                          <a:pt x="227" y="208"/>
                        </a:lnTo>
                        <a:lnTo>
                          <a:pt x="223" y="215"/>
                        </a:lnTo>
                        <a:lnTo>
                          <a:pt x="221" y="218"/>
                        </a:lnTo>
                        <a:lnTo>
                          <a:pt x="209" y="230"/>
                        </a:lnTo>
                        <a:lnTo>
                          <a:pt x="194" y="240"/>
                        </a:lnTo>
                        <a:lnTo>
                          <a:pt x="176" y="251"/>
                        </a:lnTo>
                        <a:lnTo>
                          <a:pt x="157" y="261"/>
                        </a:lnTo>
                        <a:lnTo>
                          <a:pt x="141" y="269"/>
                        </a:lnTo>
                        <a:lnTo>
                          <a:pt x="126" y="275"/>
                        </a:lnTo>
                        <a:lnTo>
                          <a:pt x="115" y="279"/>
                        </a:lnTo>
                        <a:lnTo>
                          <a:pt x="112" y="281"/>
                        </a:lnTo>
                        <a:close/>
                      </a:path>
                    </a:pathLst>
                  </a:custGeom>
                  <a:solidFill>
                    <a:srgbClr val="404040"/>
                  </a:solidFill>
                  <a:ln w="0">
                    <a:solidFill>
                      <a:srgbClr val="404040"/>
                    </a:solidFill>
                    <a:round/>
                    <a:headEnd/>
                    <a:tailEnd/>
                  </a:ln>
                </p:spPr>
                <p:txBody>
                  <a:bodyPr/>
                  <a:lstStyle/>
                  <a:p>
                    <a:endParaRPr lang="en-US"/>
                  </a:p>
                </p:txBody>
              </p:sp>
              <p:sp>
                <p:nvSpPr>
                  <p:cNvPr id="185" name="Freeform 184"/>
                  <p:cNvSpPr>
                    <a:spLocks/>
                  </p:cNvSpPr>
                  <p:nvPr/>
                </p:nvSpPr>
                <p:spPr bwMode="auto">
                  <a:xfrm>
                    <a:off x="1556512" y="4383122"/>
                    <a:ext cx="598763" cy="646475"/>
                  </a:xfrm>
                  <a:custGeom>
                    <a:avLst/>
                    <a:gdLst>
                      <a:gd name="T0" fmla="*/ 99 w 208"/>
                      <a:gd name="T1" fmla="*/ 279 h 279"/>
                      <a:gd name="T2" fmla="*/ 70 w 208"/>
                      <a:gd name="T3" fmla="*/ 276 h 279"/>
                      <a:gd name="T4" fmla="*/ 48 w 208"/>
                      <a:gd name="T5" fmla="*/ 270 h 279"/>
                      <a:gd name="T6" fmla="*/ 32 w 208"/>
                      <a:gd name="T7" fmla="*/ 261 h 279"/>
                      <a:gd name="T8" fmla="*/ 18 w 208"/>
                      <a:gd name="T9" fmla="*/ 252 h 279"/>
                      <a:gd name="T10" fmla="*/ 9 w 208"/>
                      <a:gd name="T11" fmla="*/ 242 h 279"/>
                      <a:gd name="T12" fmla="*/ 3 w 208"/>
                      <a:gd name="T13" fmla="*/ 233 h 279"/>
                      <a:gd name="T14" fmla="*/ 0 w 208"/>
                      <a:gd name="T15" fmla="*/ 227 h 279"/>
                      <a:gd name="T16" fmla="*/ 0 w 208"/>
                      <a:gd name="T17" fmla="*/ 226 h 279"/>
                      <a:gd name="T18" fmla="*/ 0 w 208"/>
                      <a:gd name="T19" fmla="*/ 0 h 279"/>
                      <a:gd name="T20" fmla="*/ 208 w 208"/>
                      <a:gd name="T21" fmla="*/ 0 h 279"/>
                      <a:gd name="T22" fmla="*/ 208 w 208"/>
                      <a:gd name="T23" fmla="*/ 164 h 279"/>
                      <a:gd name="T24" fmla="*/ 203 w 208"/>
                      <a:gd name="T25" fmla="*/ 175 h 279"/>
                      <a:gd name="T26" fmla="*/ 199 w 208"/>
                      <a:gd name="T27" fmla="*/ 187 h 279"/>
                      <a:gd name="T28" fmla="*/ 194 w 208"/>
                      <a:gd name="T29" fmla="*/ 196 h 279"/>
                      <a:gd name="T30" fmla="*/ 191 w 208"/>
                      <a:gd name="T31" fmla="*/ 203 h 279"/>
                      <a:gd name="T32" fmla="*/ 191 w 208"/>
                      <a:gd name="T33" fmla="*/ 206 h 279"/>
                      <a:gd name="T34" fmla="*/ 181 w 208"/>
                      <a:gd name="T35" fmla="*/ 218 h 279"/>
                      <a:gd name="T36" fmla="*/ 167 w 208"/>
                      <a:gd name="T37" fmla="*/ 229 h 279"/>
                      <a:gd name="T38" fmla="*/ 153 w 208"/>
                      <a:gd name="T39" fmla="*/ 242 h 279"/>
                      <a:gd name="T40" fmla="*/ 138 w 208"/>
                      <a:gd name="T41" fmla="*/ 254 h 279"/>
                      <a:gd name="T42" fmla="*/ 123 w 208"/>
                      <a:gd name="T43" fmla="*/ 264 h 279"/>
                      <a:gd name="T44" fmla="*/ 111 w 208"/>
                      <a:gd name="T45" fmla="*/ 272 h 279"/>
                      <a:gd name="T46" fmla="*/ 102 w 208"/>
                      <a:gd name="T47" fmla="*/ 278 h 279"/>
                      <a:gd name="T48" fmla="*/ 99 w 208"/>
                      <a:gd name="T49" fmla="*/ 279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8"/>
                      <a:gd name="T76" fmla="*/ 0 h 279"/>
                      <a:gd name="T77" fmla="*/ 208 w 208"/>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8" h="279">
                        <a:moveTo>
                          <a:pt x="99" y="279"/>
                        </a:moveTo>
                        <a:lnTo>
                          <a:pt x="70" y="276"/>
                        </a:lnTo>
                        <a:lnTo>
                          <a:pt x="48" y="270"/>
                        </a:lnTo>
                        <a:lnTo>
                          <a:pt x="32" y="261"/>
                        </a:lnTo>
                        <a:lnTo>
                          <a:pt x="18" y="252"/>
                        </a:lnTo>
                        <a:lnTo>
                          <a:pt x="9" y="242"/>
                        </a:lnTo>
                        <a:lnTo>
                          <a:pt x="3" y="233"/>
                        </a:lnTo>
                        <a:lnTo>
                          <a:pt x="0" y="227"/>
                        </a:lnTo>
                        <a:lnTo>
                          <a:pt x="0" y="226"/>
                        </a:lnTo>
                        <a:lnTo>
                          <a:pt x="0" y="0"/>
                        </a:lnTo>
                        <a:lnTo>
                          <a:pt x="208" y="0"/>
                        </a:lnTo>
                        <a:lnTo>
                          <a:pt x="208" y="164"/>
                        </a:lnTo>
                        <a:lnTo>
                          <a:pt x="203" y="175"/>
                        </a:lnTo>
                        <a:lnTo>
                          <a:pt x="199" y="187"/>
                        </a:lnTo>
                        <a:lnTo>
                          <a:pt x="194" y="196"/>
                        </a:lnTo>
                        <a:lnTo>
                          <a:pt x="191" y="203"/>
                        </a:lnTo>
                        <a:lnTo>
                          <a:pt x="191" y="206"/>
                        </a:lnTo>
                        <a:lnTo>
                          <a:pt x="181" y="218"/>
                        </a:lnTo>
                        <a:lnTo>
                          <a:pt x="167" y="229"/>
                        </a:lnTo>
                        <a:lnTo>
                          <a:pt x="153" y="242"/>
                        </a:lnTo>
                        <a:lnTo>
                          <a:pt x="138" y="254"/>
                        </a:lnTo>
                        <a:lnTo>
                          <a:pt x="123" y="264"/>
                        </a:lnTo>
                        <a:lnTo>
                          <a:pt x="111" y="272"/>
                        </a:lnTo>
                        <a:lnTo>
                          <a:pt x="102" y="278"/>
                        </a:lnTo>
                        <a:lnTo>
                          <a:pt x="99" y="279"/>
                        </a:lnTo>
                        <a:close/>
                      </a:path>
                    </a:pathLst>
                  </a:custGeom>
                  <a:solidFill>
                    <a:srgbClr val="606060"/>
                  </a:solidFill>
                  <a:ln w="0">
                    <a:solidFill>
                      <a:srgbClr val="606060"/>
                    </a:solidFill>
                    <a:round/>
                    <a:headEnd/>
                    <a:tailEnd/>
                  </a:ln>
                </p:spPr>
                <p:txBody>
                  <a:bodyPr/>
                  <a:lstStyle/>
                  <a:p>
                    <a:endParaRPr lang="en-US"/>
                  </a:p>
                </p:txBody>
              </p:sp>
              <p:sp>
                <p:nvSpPr>
                  <p:cNvPr id="186" name="Freeform 185"/>
                  <p:cNvSpPr>
                    <a:spLocks/>
                  </p:cNvSpPr>
                  <p:nvPr/>
                </p:nvSpPr>
                <p:spPr bwMode="auto">
                  <a:xfrm>
                    <a:off x="1608328" y="4383122"/>
                    <a:ext cx="498009" cy="646475"/>
                  </a:xfrm>
                  <a:custGeom>
                    <a:avLst/>
                    <a:gdLst>
                      <a:gd name="T0" fmla="*/ 87 w 173"/>
                      <a:gd name="T1" fmla="*/ 279 h 279"/>
                      <a:gd name="T2" fmla="*/ 63 w 173"/>
                      <a:gd name="T3" fmla="*/ 276 h 279"/>
                      <a:gd name="T4" fmla="*/ 44 w 173"/>
                      <a:gd name="T5" fmla="*/ 272 h 279"/>
                      <a:gd name="T6" fmla="*/ 27 w 173"/>
                      <a:gd name="T7" fmla="*/ 264 h 279"/>
                      <a:gd name="T8" fmla="*/ 17 w 173"/>
                      <a:gd name="T9" fmla="*/ 257 h 279"/>
                      <a:gd name="T10" fmla="*/ 8 w 173"/>
                      <a:gd name="T11" fmla="*/ 249 h 279"/>
                      <a:gd name="T12" fmla="*/ 3 w 173"/>
                      <a:gd name="T13" fmla="*/ 242 h 279"/>
                      <a:gd name="T14" fmla="*/ 0 w 173"/>
                      <a:gd name="T15" fmla="*/ 238 h 279"/>
                      <a:gd name="T16" fmla="*/ 0 w 173"/>
                      <a:gd name="T17" fmla="*/ 236 h 279"/>
                      <a:gd name="T18" fmla="*/ 0 w 173"/>
                      <a:gd name="T19" fmla="*/ 0 h 279"/>
                      <a:gd name="T20" fmla="*/ 173 w 173"/>
                      <a:gd name="T21" fmla="*/ 0 h 279"/>
                      <a:gd name="T22" fmla="*/ 173 w 173"/>
                      <a:gd name="T23" fmla="*/ 155 h 279"/>
                      <a:gd name="T24" fmla="*/ 170 w 173"/>
                      <a:gd name="T25" fmla="*/ 166 h 279"/>
                      <a:gd name="T26" fmla="*/ 166 w 173"/>
                      <a:gd name="T27" fmla="*/ 175 h 279"/>
                      <a:gd name="T28" fmla="*/ 163 w 173"/>
                      <a:gd name="T29" fmla="*/ 185 h 279"/>
                      <a:gd name="T30" fmla="*/ 160 w 173"/>
                      <a:gd name="T31" fmla="*/ 193 h 279"/>
                      <a:gd name="T32" fmla="*/ 160 w 173"/>
                      <a:gd name="T33" fmla="*/ 196 h 279"/>
                      <a:gd name="T34" fmla="*/ 151 w 173"/>
                      <a:gd name="T35" fmla="*/ 205 h 279"/>
                      <a:gd name="T36" fmla="*/ 140 w 173"/>
                      <a:gd name="T37" fmla="*/ 218 h 279"/>
                      <a:gd name="T38" fmla="*/ 129 w 173"/>
                      <a:gd name="T39" fmla="*/ 232 h 279"/>
                      <a:gd name="T40" fmla="*/ 117 w 173"/>
                      <a:gd name="T41" fmla="*/ 245 h 279"/>
                      <a:gd name="T42" fmla="*/ 105 w 173"/>
                      <a:gd name="T43" fmla="*/ 258 h 279"/>
                      <a:gd name="T44" fmla="*/ 96 w 173"/>
                      <a:gd name="T45" fmla="*/ 269 h 279"/>
                      <a:gd name="T46" fmla="*/ 88 w 173"/>
                      <a:gd name="T47" fmla="*/ 276 h 279"/>
                      <a:gd name="T48" fmla="*/ 87 w 173"/>
                      <a:gd name="T49" fmla="*/ 279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
                      <a:gd name="T76" fmla="*/ 0 h 279"/>
                      <a:gd name="T77" fmla="*/ 173 w 173"/>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 h="279">
                        <a:moveTo>
                          <a:pt x="87" y="279"/>
                        </a:moveTo>
                        <a:lnTo>
                          <a:pt x="63" y="276"/>
                        </a:lnTo>
                        <a:lnTo>
                          <a:pt x="44" y="272"/>
                        </a:lnTo>
                        <a:lnTo>
                          <a:pt x="27" y="264"/>
                        </a:lnTo>
                        <a:lnTo>
                          <a:pt x="17" y="257"/>
                        </a:lnTo>
                        <a:lnTo>
                          <a:pt x="8" y="249"/>
                        </a:lnTo>
                        <a:lnTo>
                          <a:pt x="3" y="242"/>
                        </a:lnTo>
                        <a:lnTo>
                          <a:pt x="0" y="238"/>
                        </a:lnTo>
                        <a:lnTo>
                          <a:pt x="0" y="236"/>
                        </a:lnTo>
                        <a:lnTo>
                          <a:pt x="0" y="0"/>
                        </a:lnTo>
                        <a:lnTo>
                          <a:pt x="173" y="0"/>
                        </a:lnTo>
                        <a:lnTo>
                          <a:pt x="173" y="155"/>
                        </a:lnTo>
                        <a:lnTo>
                          <a:pt x="170" y="166"/>
                        </a:lnTo>
                        <a:lnTo>
                          <a:pt x="166" y="175"/>
                        </a:lnTo>
                        <a:lnTo>
                          <a:pt x="163" y="185"/>
                        </a:lnTo>
                        <a:lnTo>
                          <a:pt x="160" y="193"/>
                        </a:lnTo>
                        <a:lnTo>
                          <a:pt x="160" y="196"/>
                        </a:lnTo>
                        <a:lnTo>
                          <a:pt x="151" y="205"/>
                        </a:lnTo>
                        <a:lnTo>
                          <a:pt x="140" y="218"/>
                        </a:lnTo>
                        <a:lnTo>
                          <a:pt x="129" y="232"/>
                        </a:lnTo>
                        <a:lnTo>
                          <a:pt x="117" y="245"/>
                        </a:lnTo>
                        <a:lnTo>
                          <a:pt x="105" y="258"/>
                        </a:lnTo>
                        <a:lnTo>
                          <a:pt x="96" y="269"/>
                        </a:lnTo>
                        <a:lnTo>
                          <a:pt x="88" y="276"/>
                        </a:lnTo>
                        <a:lnTo>
                          <a:pt x="87" y="279"/>
                        </a:lnTo>
                        <a:close/>
                      </a:path>
                    </a:pathLst>
                  </a:custGeom>
                  <a:solidFill>
                    <a:srgbClr val="808080"/>
                  </a:solidFill>
                  <a:ln w="0">
                    <a:solidFill>
                      <a:srgbClr val="808080"/>
                    </a:solidFill>
                    <a:round/>
                    <a:headEnd/>
                    <a:tailEnd/>
                  </a:ln>
                </p:spPr>
                <p:txBody>
                  <a:bodyPr/>
                  <a:lstStyle/>
                  <a:p>
                    <a:endParaRPr lang="en-US"/>
                  </a:p>
                </p:txBody>
              </p:sp>
              <p:sp>
                <p:nvSpPr>
                  <p:cNvPr id="187" name="Freeform 186"/>
                  <p:cNvSpPr>
                    <a:spLocks/>
                  </p:cNvSpPr>
                  <p:nvPr/>
                </p:nvSpPr>
                <p:spPr bwMode="auto">
                  <a:xfrm>
                    <a:off x="1657265" y="4383122"/>
                    <a:ext cx="403013" cy="644158"/>
                  </a:xfrm>
                  <a:custGeom>
                    <a:avLst/>
                    <a:gdLst>
                      <a:gd name="T0" fmla="*/ 74 w 140"/>
                      <a:gd name="T1" fmla="*/ 278 h 278"/>
                      <a:gd name="T2" fmla="*/ 52 w 140"/>
                      <a:gd name="T3" fmla="*/ 276 h 278"/>
                      <a:gd name="T4" fmla="*/ 34 w 140"/>
                      <a:gd name="T5" fmla="*/ 272 h 278"/>
                      <a:gd name="T6" fmla="*/ 21 w 140"/>
                      <a:gd name="T7" fmla="*/ 266 h 278"/>
                      <a:gd name="T8" fmla="*/ 12 w 140"/>
                      <a:gd name="T9" fmla="*/ 260 h 278"/>
                      <a:gd name="T10" fmla="*/ 4 w 140"/>
                      <a:gd name="T11" fmla="*/ 252 h 278"/>
                      <a:gd name="T12" fmla="*/ 1 w 140"/>
                      <a:gd name="T13" fmla="*/ 248 h 278"/>
                      <a:gd name="T14" fmla="*/ 0 w 140"/>
                      <a:gd name="T15" fmla="*/ 246 h 278"/>
                      <a:gd name="T16" fmla="*/ 0 w 140"/>
                      <a:gd name="T17" fmla="*/ 2 h 278"/>
                      <a:gd name="T18" fmla="*/ 140 w 140"/>
                      <a:gd name="T19" fmla="*/ 0 h 278"/>
                      <a:gd name="T20" fmla="*/ 140 w 140"/>
                      <a:gd name="T21" fmla="*/ 148 h 278"/>
                      <a:gd name="T22" fmla="*/ 137 w 140"/>
                      <a:gd name="T23" fmla="*/ 155 h 278"/>
                      <a:gd name="T24" fmla="*/ 134 w 140"/>
                      <a:gd name="T25" fmla="*/ 164 h 278"/>
                      <a:gd name="T26" fmla="*/ 132 w 140"/>
                      <a:gd name="T27" fmla="*/ 175 h 278"/>
                      <a:gd name="T28" fmla="*/ 131 w 140"/>
                      <a:gd name="T29" fmla="*/ 182 h 278"/>
                      <a:gd name="T30" fmla="*/ 129 w 140"/>
                      <a:gd name="T31" fmla="*/ 184 h 278"/>
                      <a:gd name="T32" fmla="*/ 123 w 140"/>
                      <a:gd name="T33" fmla="*/ 193 h 278"/>
                      <a:gd name="T34" fmla="*/ 116 w 140"/>
                      <a:gd name="T35" fmla="*/ 206 h 278"/>
                      <a:gd name="T36" fmla="*/ 107 w 140"/>
                      <a:gd name="T37" fmla="*/ 221 h 278"/>
                      <a:gd name="T38" fmla="*/ 97 w 140"/>
                      <a:gd name="T39" fmla="*/ 238 h 278"/>
                      <a:gd name="T40" fmla="*/ 89 w 140"/>
                      <a:gd name="T41" fmla="*/ 252 h 278"/>
                      <a:gd name="T42" fmla="*/ 82 w 140"/>
                      <a:gd name="T43" fmla="*/ 266 h 278"/>
                      <a:gd name="T44" fmla="*/ 77 w 140"/>
                      <a:gd name="T45" fmla="*/ 275 h 278"/>
                      <a:gd name="T46" fmla="*/ 74 w 140"/>
                      <a:gd name="T47" fmla="*/ 278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278"/>
                      <a:gd name="T74" fmla="*/ 140 w 140"/>
                      <a:gd name="T75" fmla="*/ 278 h 2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278">
                        <a:moveTo>
                          <a:pt x="74" y="278"/>
                        </a:moveTo>
                        <a:lnTo>
                          <a:pt x="52" y="276"/>
                        </a:lnTo>
                        <a:lnTo>
                          <a:pt x="34" y="272"/>
                        </a:lnTo>
                        <a:lnTo>
                          <a:pt x="21" y="266"/>
                        </a:lnTo>
                        <a:lnTo>
                          <a:pt x="12" y="260"/>
                        </a:lnTo>
                        <a:lnTo>
                          <a:pt x="4" y="252"/>
                        </a:lnTo>
                        <a:lnTo>
                          <a:pt x="1" y="248"/>
                        </a:lnTo>
                        <a:lnTo>
                          <a:pt x="0" y="246"/>
                        </a:lnTo>
                        <a:lnTo>
                          <a:pt x="0" y="2"/>
                        </a:lnTo>
                        <a:lnTo>
                          <a:pt x="140" y="0"/>
                        </a:lnTo>
                        <a:lnTo>
                          <a:pt x="140" y="148"/>
                        </a:lnTo>
                        <a:lnTo>
                          <a:pt x="137" y="155"/>
                        </a:lnTo>
                        <a:lnTo>
                          <a:pt x="134" y="164"/>
                        </a:lnTo>
                        <a:lnTo>
                          <a:pt x="132" y="175"/>
                        </a:lnTo>
                        <a:lnTo>
                          <a:pt x="131" y="182"/>
                        </a:lnTo>
                        <a:lnTo>
                          <a:pt x="129" y="184"/>
                        </a:lnTo>
                        <a:lnTo>
                          <a:pt x="123" y="193"/>
                        </a:lnTo>
                        <a:lnTo>
                          <a:pt x="116" y="206"/>
                        </a:lnTo>
                        <a:lnTo>
                          <a:pt x="107" y="221"/>
                        </a:lnTo>
                        <a:lnTo>
                          <a:pt x="97" y="238"/>
                        </a:lnTo>
                        <a:lnTo>
                          <a:pt x="89" y="252"/>
                        </a:lnTo>
                        <a:lnTo>
                          <a:pt x="82" y="266"/>
                        </a:lnTo>
                        <a:lnTo>
                          <a:pt x="77" y="275"/>
                        </a:lnTo>
                        <a:lnTo>
                          <a:pt x="74" y="278"/>
                        </a:lnTo>
                        <a:close/>
                      </a:path>
                    </a:pathLst>
                  </a:custGeom>
                  <a:solidFill>
                    <a:srgbClr val="9F9F9F"/>
                  </a:solidFill>
                  <a:ln w="0">
                    <a:solidFill>
                      <a:srgbClr val="9F9F9F"/>
                    </a:solidFill>
                    <a:round/>
                    <a:headEnd/>
                    <a:tailEnd/>
                  </a:ln>
                </p:spPr>
                <p:txBody>
                  <a:bodyPr/>
                  <a:lstStyle/>
                  <a:p>
                    <a:endParaRPr lang="en-US"/>
                  </a:p>
                </p:txBody>
              </p:sp>
              <p:sp>
                <p:nvSpPr>
                  <p:cNvPr id="188" name="Freeform 187"/>
                  <p:cNvSpPr>
                    <a:spLocks/>
                  </p:cNvSpPr>
                  <p:nvPr/>
                </p:nvSpPr>
                <p:spPr bwMode="auto">
                  <a:xfrm>
                    <a:off x="1709081" y="4383122"/>
                    <a:ext cx="302260" cy="639524"/>
                  </a:xfrm>
                  <a:custGeom>
                    <a:avLst/>
                    <a:gdLst>
                      <a:gd name="T0" fmla="*/ 62 w 105"/>
                      <a:gd name="T1" fmla="*/ 276 h 276"/>
                      <a:gd name="T2" fmla="*/ 41 w 105"/>
                      <a:gd name="T3" fmla="*/ 276 h 276"/>
                      <a:gd name="T4" fmla="*/ 25 w 105"/>
                      <a:gd name="T5" fmla="*/ 273 h 276"/>
                      <a:gd name="T6" fmla="*/ 13 w 105"/>
                      <a:gd name="T7" fmla="*/ 267 h 276"/>
                      <a:gd name="T8" fmla="*/ 6 w 105"/>
                      <a:gd name="T9" fmla="*/ 263 h 276"/>
                      <a:gd name="T10" fmla="*/ 1 w 105"/>
                      <a:gd name="T11" fmla="*/ 258 h 276"/>
                      <a:gd name="T12" fmla="*/ 0 w 105"/>
                      <a:gd name="T13" fmla="*/ 257 h 276"/>
                      <a:gd name="T14" fmla="*/ 0 w 105"/>
                      <a:gd name="T15" fmla="*/ 2 h 276"/>
                      <a:gd name="T16" fmla="*/ 105 w 105"/>
                      <a:gd name="T17" fmla="*/ 0 h 276"/>
                      <a:gd name="T18" fmla="*/ 105 w 105"/>
                      <a:gd name="T19" fmla="*/ 140 h 276"/>
                      <a:gd name="T20" fmla="*/ 102 w 105"/>
                      <a:gd name="T21" fmla="*/ 148 h 276"/>
                      <a:gd name="T22" fmla="*/ 101 w 105"/>
                      <a:gd name="T23" fmla="*/ 160 h 276"/>
                      <a:gd name="T24" fmla="*/ 100 w 105"/>
                      <a:gd name="T25" fmla="*/ 169 h 276"/>
                      <a:gd name="T26" fmla="*/ 98 w 105"/>
                      <a:gd name="T27" fmla="*/ 173 h 276"/>
                      <a:gd name="T28" fmla="*/ 95 w 105"/>
                      <a:gd name="T29" fmla="*/ 181 h 276"/>
                      <a:gd name="T30" fmla="*/ 89 w 105"/>
                      <a:gd name="T31" fmla="*/ 194 h 276"/>
                      <a:gd name="T32" fmla="*/ 83 w 105"/>
                      <a:gd name="T33" fmla="*/ 211 h 276"/>
                      <a:gd name="T34" fmla="*/ 77 w 105"/>
                      <a:gd name="T35" fmla="*/ 229 h 276"/>
                      <a:gd name="T36" fmla="*/ 71 w 105"/>
                      <a:gd name="T37" fmla="*/ 246 h 276"/>
                      <a:gd name="T38" fmla="*/ 67 w 105"/>
                      <a:gd name="T39" fmla="*/ 261 h 276"/>
                      <a:gd name="T40" fmla="*/ 64 w 105"/>
                      <a:gd name="T41" fmla="*/ 272 h 276"/>
                      <a:gd name="T42" fmla="*/ 62 w 105"/>
                      <a:gd name="T43" fmla="*/ 276 h 2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276"/>
                      <a:gd name="T68" fmla="*/ 105 w 105"/>
                      <a:gd name="T69" fmla="*/ 276 h 2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276">
                        <a:moveTo>
                          <a:pt x="62" y="276"/>
                        </a:moveTo>
                        <a:lnTo>
                          <a:pt x="41" y="276"/>
                        </a:lnTo>
                        <a:lnTo>
                          <a:pt x="25" y="273"/>
                        </a:lnTo>
                        <a:lnTo>
                          <a:pt x="13" y="267"/>
                        </a:lnTo>
                        <a:lnTo>
                          <a:pt x="6" y="263"/>
                        </a:lnTo>
                        <a:lnTo>
                          <a:pt x="1" y="258"/>
                        </a:lnTo>
                        <a:lnTo>
                          <a:pt x="0" y="257"/>
                        </a:lnTo>
                        <a:lnTo>
                          <a:pt x="0" y="2"/>
                        </a:lnTo>
                        <a:lnTo>
                          <a:pt x="105" y="0"/>
                        </a:lnTo>
                        <a:lnTo>
                          <a:pt x="105" y="140"/>
                        </a:lnTo>
                        <a:lnTo>
                          <a:pt x="102" y="148"/>
                        </a:lnTo>
                        <a:lnTo>
                          <a:pt x="101" y="160"/>
                        </a:lnTo>
                        <a:lnTo>
                          <a:pt x="100" y="169"/>
                        </a:lnTo>
                        <a:lnTo>
                          <a:pt x="98" y="173"/>
                        </a:lnTo>
                        <a:lnTo>
                          <a:pt x="95" y="181"/>
                        </a:lnTo>
                        <a:lnTo>
                          <a:pt x="89" y="194"/>
                        </a:lnTo>
                        <a:lnTo>
                          <a:pt x="83" y="211"/>
                        </a:lnTo>
                        <a:lnTo>
                          <a:pt x="77" y="229"/>
                        </a:lnTo>
                        <a:lnTo>
                          <a:pt x="71" y="246"/>
                        </a:lnTo>
                        <a:lnTo>
                          <a:pt x="67" y="261"/>
                        </a:lnTo>
                        <a:lnTo>
                          <a:pt x="64" y="272"/>
                        </a:lnTo>
                        <a:lnTo>
                          <a:pt x="62" y="276"/>
                        </a:lnTo>
                        <a:close/>
                      </a:path>
                    </a:pathLst>
                  </a:custGeom>
                  <a:solidFill>
                    <a:srgbClr val="BFBFBF"/>
                  </a:solidFill>
                  <a:ln w="0">
                    <a:solidFill>
                      <a:srgbClr val="BFBFBF"/>
                    </a:solidFill>
                    <a:round/>
                    <a:headEnd/>
                    <a:tailEnd/>
                  </a:ln>
                </p:spPr>
                <p:txBody>
                  <a:bodyPr/>
                  <a:lstStyle/>
                  <a:p>
                    <a:endParaRPr lang="en-US"/>
                  </a:p>
                </p:txBody>
              </p:sp>
              <p:sp>
                <p:nvSpPr>
                  <p:cNvPr id="189" name="Freeform 188"/>
                  <p:cNvSpPr>
                    <a:spLocks/>
                  </p:cNvSpPr>
                  <p:nvPr/>
                </p:nvSpPr>
                <p:spPr bwMode="auto">
                  <a:xfrm>
                    <a:off x="1758019" y="4383122"/>
                    <a:ext cx="207264" cy="639524"/>
                  </a:xfrm>
                  <a:custGeom>
                    <a:avLst/>
                    <a:gdLst>
                      <a:gd name="T0" fmla="*/ 50 w 72"/>
                      <a:gd name="T1" fmla="*/ 275 h 276"/>
                      <a:gd name="T2" fmla="*/ 32 w 72"/>
                      <a:gd name="T3" fmla="*/ 276 h 276"/>
                      <a:gd name="T4" fmla="*/ 18 w 72"/>
                      <a:gd name="T5" fmla="*/ 275 h 276"/>
                      <a:gd name="T6" fmla="*/ 8 w 72"/>
                      <a:gd name="T7" fmla="*/ 272 h 276"/>
                      <a:gd name="T8" fmla="*/ 2 w 72"/>
                      <a:gd name="T9" fmla="*/ 269 h 276"/>
                      <a:gd name="T10" fmla="*/ 0 w 72"/>
                      <a:gd name="T11" fmla="*/ 269 h 276"/>
                      <a:gd name="T12" fmla="*/ 0 w 72"/>
                      <a:gd name="T13" fmla="*/ 2 h 276"/>
                      <a:gd name="T14" fmla="*/ 72 w 72"/>
                      <a:gd name="T15" fmla="*/ 0 h 276"/>
                      <a:gd name="T16" fmla="*/ 72 w 72"/>
                      <a:gd name="T17" fmla="*/ 131 h 276"/>
                      <a:gd name="T18" fmla="*/ 71 w 72"/>
                      <a:gd name="T19" fmla="*/ 137 h 276"/>
                      <a:gd name="T20" fmla="*/ 69 w 72"/>
                      <a:gd name="T21" fmla="*/ 148 h 276"/>
                      <a:gd name="T22" fmla="*/ 69 w 72"/>
                      <a:gd name="T23" fmla="*/ 158 h 276"/>
                      <a:gd name="T24" fmla="*/ 68 w 72"/>
                      <a:gd name="T25" fmla="*/ 163 h 276"/>
                      <a:gd name="T26" fmla="*/ 66 w 72"/>
                      <a:gd name="T27" fmla="*/ 169 h 276"/>
                      <a:gd name="T28" fmla="*/ 63 w 72"/>
                      <a:gd name="T29" fmla="*/ 182 h 276"/>
                      <a:gd name="T30" fmla="*/ 60 w 72"/>
                      <a:gd name="T31" fmla="*/ 200 h 276"/>
                      <a:gd name="T32" fmla="*/ 57 w 72"/>
                      <a:gd name="T33" fmla="*/ 221 h 276"/>
                      <a:gd name="T34" fmla="*/ 54 w 72"/>
                      <a:gd name="T35" fmla="*/ 240 h 276"/>
                      <a:gd name="T36" fmla="*/ 53 w 72"/>
                      <a:gd name="T37" fmla="*/ 258 h 276"/>
                      <a:gd name="T38" fmla="*/ 51 w 72"/>
                      <a:gd name="T39" fmla="*/ 270 h 276"/>
                      <a:gd name="T40" fmla="*/ 50 w 72"/>
                      <a:gd name="T41" fmla="*/ 275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276"/>
                      <a:gd name="T65" fmla="*/ 72 w 72"/>
                      <a:gd name="T66" fmla="*/ 276 h 2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276">
                        <a:moveTo>
                          <a:pt x="50" y="275"/>
                        </a:moveTo>
                        <a:lnTo>
                          <a:pt x="32" y="276"/>
                        </a:lnTo>
                        <a:lnTo>
                          <a:pt x="18" y="275"/>
                        </a:lnTo>
                        <a:lnTo>
                          <a:pt x="8" y="272"/>
                        </a:lnTo>
                        <a:lnTo>
                          <a:pt x="2" y="269"/>
                        </a:lnTo>
                        <a:lnTo>
                          <a:pt x="0" y="269"/>
                        </a:lnTo>
                        <a:lnTo>
                          <a:pt x="0" y="2"/>
                        </a:lnTo>
                        <a:lnTo>
                          <a:pt x="72" y="0"/>
                        </a:lnTo>
                        <a:lnTo>
                          <a:pt x="72" y="131"/>
                        </a:lnTo>
                        <a:lnTo>
                          <a:pt x="71" y="137"/>
                        </a:lnTo>
                        <a:lnTo>
                          <a:pt x="69" y="148"/>
                        </a:lnTo>
                        <a:lnTo>
                          <a:pt x="69" y="158"/>
                        </a:lnTo>
                        <a:lnTo>
                          <a:pt x="68" y="163"/>
                        </a:lnTo>
                        <a:lnTo>
                          <a:pt x="66" y="169"/>
                        </a:lnTo>
                        <a:lnTo>
                          <a:pt x="63" y="182"/>
                        </a:lnTo>
                        <a:lnTo>
                          <a:pt x="60" y="200"/>
                        </a:lnTo>
                        <a:lnTo>
                          <a:pt x="57" y="221"/>
                        </a:lnTo>
                        <a:lnTo>
                          <a:pt x="54" y="240"/>
                        </a:lnTo>
                        <a:lnTo>
                          <a:pt x="53" y="258"/>
                        </a:lnTo>
                        <a:lnTo>
                          <a:pt x="51" y="270"/>
                        </a:lnTo>
                        <a:lnTo>
                          <a:pt x="50" y="275"/>
                        </a:lnTo>
                        <a:close/>
                      </a:path>
                    </a:pathLst>
                  </a:custGeom>
                  <a:solidFill>
                    <a:srgbClr val="DFDFDF"/>
                  </a:solidFill>
                  <a:ln w="0">
                    <a:solidFill>
                      <a:srgbClr val="DFDFDF"/>
                    </a:solidFill>
                    <a:round/>
                    <a:headEnd/>
                    <a:tailEnd/>
                  </a:ln>
                </p:spPr>
                <p:txBody>
                  <a:bodyPr/>
                  <a:lstStyle/>
                  <a:p>
                    <a:endParaRPr lang="en-US"/>
                  </a:p>
                </p:txBody>
              </p:sp>
              <p:sp>
                <p:nvSpPr>
                  <p:cNvPr id="190" name="Freeform 189"/>
                  <p:cNvSpPr>
                    <a:spLocks/>
                  </p:cNvSpPr>
                  <p:nvPr/>
                </p:nvSpPr>
                <p:spPr bwMode="auto">
                  <a:xfrm>
                    <a:off x="1809835" y="4383122"/>
                    <a:ext cx="109389" cy="646475"/>
                  </a:xfrm>
                  <a:custGeom>
                    <a:avLst/>
                    <a:gdLst>
                      <a:gd name="T0" fmla="*/ 38 w 38"/>
                      <a:gd name="T1" fmla="*/ 0 h 279"/>
                      <a:gd name="T2" fmla="*/ 38 w 38"/>
                      <a:gd name="T3" fmla="*/ 275 h 279"/>
                      <a:gd name="T4" fmla="*/ 18 w 38"/>
                      <a:gd name="T5" fmla="*/ 278 h 279"/>
                      <a:gd name="T6" fmla="*/ 5 w 38"/>
                      <a:gd name="T7" fmla="*/ 279 h 279"/>
                      <a:gd name="T8" fmla="*/ 0 w 38"/>
                      <a:gd name="T9" fmla="*/ 279 h 279"/>
                      <a:gd name="T10" fmla="*/ 0 w 38"/>
                      <a:gd name="T11" fmla="*/ 3 h 279"/>
                      <a:gd name="T12" fmla="*/ 38 w 38"/>
                      <a:gd name="T13" fmla="*/ 0 h 279"/>
                      <a:gd name="T14" fmla="*/ 0 60000 65536"/>
                      <a:gd name="T15" fmla="*/ 0 60000 65536"/>
                      <a:gd name="T16" fmla="*/ 0 60000 65536"/>
                      <a:gd name="T17" fmla="*/ 0 60000 65536"/>
                      <a:gd name="T18" fmla="*/ 0 60000 65536"/>
                      <a:gd name="T19" fmla="*/ 0 60000 65536"/>
                      <a:gd name="T20" fmla="*/ 0 60000 65536"/>
                      <a:gd name="T21" fmla="*/ 0 w 38"/>
                      <a:gd name="T22" fmla="*/ 0 h 279"/>
                      <a:gd name="T23" fmla="*/ 38 w 38"/>
                      <a:gd name="T24" fmla="*/ 279 h 2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79">
                        <a:moveTo>
                          <a:pt x="38" y="0"/>
                        </a:moveTo>
                        <a:lnTo>
                          <a:pt x="38" y="275"/>
                        </a:lnTo>
                        <a:lnTo>
                          <a:pt x="18" y="278"/>
                        </a:lnTo>
                        <a:lnTo>
                          <a:pt x="5" y="279"/>
                        </a:lnTo>
                        <a:lnTo>
                          <a:pt x="0" y="279"/>
                        </a:lnTo>
                        <a:lnTo>
                          <a:pt x="0" y="3"/>
                        </a:lnTo>
                        <a:lnTo>
                          <a:pt x="38" y="0"/>
                        </a:lnTo>
                        <a:close/>
                      </a:path>
                    </a:pathLst>
                  </a:custGeom>
                  <a:solidFill>
                    <a:srgbClr val="FFFFFF"/>
                  </a:solidFill>
                  <a:ln w="0">
                    <a:solidFill>
                      <a:srgbClr val="FFFFFF"/>
                    </a:solidFill>
                    <a:round/>
                    <a:headEnd/>
                    <a:tailEnd/>
                  </a:ln>
                </p:spPr>
                <p:txBody>
                  <a:bodyPr/>
                  <a:lstStyle/>
                  <a:p>
                    <a:endParaRPr lang="en-US"/>
                  </a:p>
                </p:txBody>
              </p:sp>
              <p:sp>
                <p:nvSpPr>
                  <p:cNvPr id="191" name="Freeform 190"/>
                  <p:cNvSpPr>
                    <a:spLocks noEditPoints="1"/>
                  </p:cNvSpPr>
                  <p:nvPr/>
                </p:nvSpPr>
                <p:spPr bwMode="auto">
                  <a:xfrm>
                    <a:off x="1432729" y="4628736"/>
                    <a:ext cx="236051" cy="201589"/>
                  </a:xfrm>
                  <a:custGeom>
                    <a:avLst/>
                    <a:gdLst>
                      <a:gd name="T0" fmla="*/ 42 w 82"/>
                      <a:gd name="T1" fmla="*/ 19 h 87"/>
                      <a:gd name="T2" fmla="*/ 52 w 82"/>
                      <a:gd name="T3" fmla="*/ 54 h 87"/>
                      <a:gd name="T4" fmla="*/ 30 w 82"/>
                      <a:gd name="T5" fmla="*/ 54 h 87"/>
                      <a:gd name="T6" fmla="*/ 42 w 82"/>
                      <a:gd name="T7" fmla="*/ 19 h 87"/>
                      <a:gd name="T8" fmla="*/ 0 w 82"/>
                      <a:gd name="T9" fmla="*/ 87 h 87"/>
                      <a:gd name="T10" fmla="*/ 19 w 82"/>
                      <a:gd name="T11" fmla="*/ 87 h 87"/>
                      <a:gd name="T12" fmla="*/ 25 w 82"/>
                      <a:gd name="T13" fmla="*/ 69 h 87"/>
                      <a:gd name="T14" fmla="*/ 57 w 82"/>
                      <a:gd name="T15" fmla="*/ 69 h 87"/>
                      <a:gd name="T16" fmla="*/ 63 w 82"/>
                      <a:gd name="T17" fmla="*/ 87 h 87"/>
                      <a:gd name="T18" fmla="*/ 82 w 82"/>
                      <a:gd name="T19" fmla="*/ 87 h 87"/>
                      <a:gd name="T20" fmla="*/ 52 w 82"/>
                      <a:gd name="T21" fmla="*/ 0 h 87"/>
                      <a:gd name="T22" fmla="*/ 31 w 82"/>
                      <a:gd name="T23" fmla="*/ 0 h 87"/>
                      <a:gd name="T24" fmla="*/ 0 w 82"/>
                      <a:gd name="T25" fmla="*/ 87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87"/>
                      <a:gd name="T41" fmla="*/ 82 w 8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87">
                        <a:moveTo>
                          <a:pt x="42" y="19"/>
                        </a:moveTo>
                        <a:lnTo>
                          <a:pt x="52" y="54"/>
                        </a:lnTo>
                        <a:lnTo>
                          <a:pt x="30" y="54"/>
                        </a:lnTo>
                        <a:lnTo>
                          <a:pt x="42" y="19"/>
                        </a:lnTo>
                        <a:close/>
                        <a:moveTo>
                          <a:pt x="0" y="87"/>
                        </a:moveTo>
                        <a:lnTo>
                          <a:pt x="19" y="87"/>
                        </a:lnTo>
                        <a:lnTo>
                          <a:pt x="25" y="69"/>
                        </a:lnTo>
                        <a:lnTo>
                          <a:pt x="57" y="69"/>
                        </a:lnTo>
                        <a:lnTo>
                          <a:pt x="63" y="87"/>
                        </a:lnTo>
                        <a:lnTo>
                          <a:pt x="82" y="87"/>
                        </a:lnTo>
                        <a:lnTo>
                          <a:pt x="52" y="0"/>
                        </a:lnTo>
                        <a:lnTo>
                          <a:pt x="31" y="0"/>
                        </a:lnTo>
                        <a:lnTo>
                          <a:pt x="0" y="87"/>
                        </a:lnTo>
                        <a:close/>
                      </a:path>
                    </a:pathLst>
                  </a:custGeom>
                  <a:solidFill>
                    <a:srgbClr val="FFFFFF"/>
                  </a:solidFill>
                  <a:ln w="0">
                    <a:solidFill>
                      <a:srgbClr val="FFFFFF"/>
                    </a:solidFill>
                    <a:round/>
                    <a:headEnd/>
                    <a:tailEnd/>
                  </a:ln>
                </p:spPr>
                <p:txBody>
                  <a:bodyPr/>
                  <a:lstStyle/>
                  <a:p>
                    <a:endParaRPr lang="en-US"/>
                  </a:p>
                </p:txBody>
              </p:sp>
              <p:sp>
                <p:nvSpPr>
                  <p:cNvPr id="192" name="Freeform 191"/>
                  <p:cNvSpPr>
                    <a:spLocks/>
                  </p:cNvSpPr>
                  <p:nvPr/>
                </p:nvSpPr>
                <p:spPr bwMode="auto">
                  <a:xfrm>
                    <a:off x="1403943" y="4188484"/>
                    <a:ext cx="892387" cy="375373"/>
                  </a:xfrm>
                  <a:custGeom>
                    <a:avLst/>
                    <a:gdLst>
                      <a:gd name="T0" fmla="*/ 155 w 310"/>
                      <a:gd name="T1" fmla="*/ 162 h 162"/>
                      <a:gd name="T2" fmla="*/ 191 w 310"/>
                      <a:gd name="T3" fmla="*/ 160 h 162"/>
                      <a:gd name="T4" fmla="*/ 223 w 310"/>
                      <a:gd name="T5" fmla="*/ 154 h 162"/>
                      <a:gd name="T6" fmla="*/ 252 w 310"/>
                      <a:gd name="T7" fmla="*/ 144 h 162"/>
                      <a:gd name="T8" fmla="*/ 276 w 310"/>
                      <a:gd name="T9" fmla="*/ 132 h 162"/>
                      <a:gd name="T10" fmla="*/ 294 w 310"/>
                      <a:gd name="T11" fmla="*/ 117 h 162"/>
                      <a:gd name="T12" fmla="*/ 305 w 310"/>
                      <a:gd name="T13" fmla="*/ 100 h 162"/>
                      <a:gd name="T14" fmla="*/ 310 w 310"/>
                      <a:gd name="T15" fmla="*/ 81 h 162"/>
                      <a:gd name="T16" fmla="*/ 305 w 310"/>
                      <a:gd name="T17" fmla="*/ 63 h 162"/>
                      <a:gd name="T18" fmla="*/ 294 w 310"/>
                      <a:gd name="T19" fmla="*/ 45 h 162"/>
                      <a:gd name="T20" fmla="*/ 276 w 310"/>
                      <a:gd name="T21" fmla="*/ 30 h 162"/>
                      <a:gd name="T22" fmla="*/ 252 w 310"/>
                      <a:gd name="T23" fmla="*/ 18 h 162"/>
                      <a:gd name="T24" fmla="*/ 223 w 310"/>
                      <a:gd name="T25" fmla="*/ 9 h 162"/>
                      <a:gd name="T26" fmla="*/ 191 w 310"/>
                      <a:gd name="T27" fmla="*/ 2 h 162"/>
                      <a:gd name="T28" fmla="*/ 155 w 310"/>
                      <a:gd name="T29" fmla="*/ 0 h 162"/>
                      <a:gd name="T30" fmla="*/ 119 w 310"/>
                      <a:gd name="T31" fmla="*/ 2 h 162"/>
                      <a:gd name="T32" fmla="*/ 88 w 310"/>
                      <a:gd name="T33" fmla="*/ 9 h 162"/>
                      <a:gd name="T34" fmla="*/ 58 w 310"/>
                      <a:gd name="T35" fmla="*/ 18 h 162"/>
                      <a:gd name="T36" fmla="*/ 34 w 310"/>
                      <a:gd name="T37" fmla="*/ 30 h 162"/>
                      <a:gd name="T38" fmla="*/ 16 w 310"/>
                      <a:gd name="T39" fmla="*/ 45 h 162"/>
                      <a:gd name="T40" fmla="*/ 4 w 310"/>
                      <a:gd name="T41" fmla="*/ 63 h 162"/>
                      <a:gd name="T42" fmla="*/ 0 w 310"/>
                      <a:gd name="T43" fmla="*/ 81 h 162"/>
                      <a:gd name="T44" fmla="*/ 4 w 310"/>
                      <a:gd name="T45" fmla="*/ 100 h 162"/>
                      <a:gd name="T46" fmla="*/ 16 w 310"/>
                      <a:gd name="T47" fmla="*/ 117 h 162"/>
                      <a:gd name="T48" fmla="*/ 34 w 310"/>
                      <a:gd name="T49" fmla="*/ 132 h 162"/>
                      <a:gd name="T50" fmla="*/ 58 w 310"/>
                      <a:gd name="T51" fmla="*/ 144 h 162"/>
                      <a:gd name="T52" fmla="*/ 88 w 310"/>
                      <a:gd name="T53" fmla="*/ 154 h 162"/>
                      <a:gd name="T54" fmla="*/ 119 w 310"/>
                      <a:gd name="T55" fmla="*/ 160 h 162"/>
                      <a:gd name="T56" fmla="*/ 155 w 310"/>
                      <a:gd name="T57" fmla="*/ 162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0"/>
                      <a:gd name="T88" fmla="*/ 0 h 162"/>
                      <a:gd name="T89" fmla="*/ 310 w 310"/>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0" h="162">
                        <a:moveTo>
                          <a:pt x="155" y="162"/>
                        </a:moveTo>
                        <a:lnTo>
                          <a:pt x="191" y="160"/>
                        </a:lnTo>
                        <a:lnTo>
                          <a:pt x="223" y="154"/>
                        </a:lnTo>
                        <a:lnTo>
                          <a:pt x="252" y="144"/>
                        </a:lnTo>
                        <a:lnTo>
                          <a:pt x="276" y="132"/>
                        </a:lnTo>
                        <a:lnTo>
                          <a:pt x="294" y="117"/>
                        </a:lnTo>
                        <a:lnTo>
                          <a:pt x="305" y="100"/>
                        </a:lnTo>
                        <a:lnTo>
                          <a:pt x="310" y="81"/>
                        </a:lnTo>
                        <a:lnTo>
                          <a:pt x="305" y="63"/>
                        </a:lnTo>
                        <a:lnTo>
                          <a:pt x="294" y="45"/>
                        </a:lnTo>
                        <a:lnTo>
                          <a:pt x="276" y="30"/>
                        </a:lnTo>
                        <a:lnTo>
                          <a:pt x="252" y="18"/>
                        </a:lnTo>
                        <a:lnTo>
                          <a:pt x="223" y="9"/>
                        </a:lnTo>
                        <a:lnTo>
                          <a:pt x="191" y="2"/>
                        </a:lnTo>
                        <a:lnTo>
                          <a:pt x="155" y="0"/>
                        </a:lnTo>
                        <a:lnTo>
                          <a:pt x="119" y="2"/>
                        </a:lnTo>
                        <a:lnTo>
                          <a:pt x="88" y="9"/>
                        </a:lnTo>
                        <a:lnTo>
                          <a:pt x="58" y="18"/>
                        </a:lnTo>
                        <a:lnTo>
                          <a:pt x="34" y="30"/>
                        </a:lnTo>
                        <a:lnTo>
                          <a:pt x="16" y="45"/>
                        </a:lnTo>
                        <a:lnTo>
                          <a:pt x="4" y="63"/>
                        </a:lnTo>
                        <a:lnTo>
                          <a:pt x="0" y="81"/>
                        </a:lnTo>
                        <a:lnTo>
                          <a:pt x="4" y="100"/>
                        </a:lnTo>
                        <a:lnTo>
                          <a:pt x="16" y="117"/>
                        </a:lnTo>
                        <a:lnTo>
                          <a:pt x="34" y="132"/>
                        </a:lnTo>
                        <a:lnTo>
                          <a:pt x="58" y="144"/>
                        </a:lnTo>
                        <a:lnTo>
                          <a:pt x="88" y="154"/>
                        </a:lnTo>
                        <a:lnTo>
                          <a:pt x="119" y="160"/>
                        </a:lnTo>
                        <a:lnTo>
                          <a:pt x="155" y="162"/>
                        </a:lnTo>
                        <a:close/>
                      </a:path>
                    </a:pathLst>
                  </a:custGeom>
                  <a:solidFill>
                    <a:srgbClr val="BFBFBF"/>
                  </a:solidFill>
                  <a:ln w="0">
                    <a:solidFill>
                      <a:srgbClr val="BFBFBF"/>
                    </a:solidFill>
                    <a:round/>
                    <a:headEnd/>
                    <a:tailEnd/>
                  </a:ln>
                </p:spPr>
                <p:txBody>
                  <a:bodyPr/>
                  <a:lstStyle/>
                  <a:p>
                    <a:endParaRPr lang="en-US"/>
                  </a:p>
                </p:txBody>
              </p:sp>
              <p:sp>
                <p:nvSpPr>
                  <p:cNvPr id="193" name="Freeform 192"/>
                  <p:cNvSpPr>
                    <a:spLocks/>
                  </p:cNvSpPr>
                  <p:nvPr/>
                </p:nvSpPr>
                <p:spPr bwMode="auto">
                  <a:xfrm>
                    <a:off x="1403943" y="4188484"/>
                    <a:ext cx="892387" cy="375373"/>
                  </a:xfrm>
                  <a:custGeom>
                    <a:avLst/>
                    <a:gdLst>
                      <a:gd name="T0" fmla="*/ 155 w 310"/>
                      <a:gd name="T1" fmla="*/ 162 h 162"/>
                      <a:gd name="T2" fmla="*/ 191 w 310"/>
                      <a:gd name="T3" fmla="*/ 160 h 162"/>
                      <a:gd name="T4" fmla="*/ 223 w 310"/>
                      <a:gd name="T5" fmla="*/ 154 h 162"/>
                      <a:gd name="T6" fmla="*/ 252 w 310"/>
                      <a:gd name="T7" fmla="*/ 144 h 162"/>
                      <a:gd name="T8" fmla="*/ 276 w 310"/>
                      <a:gd name="T9" fmla="*/ 132 h 162"/>
                      <a:gd name="T10" fmla="*/ 294 w 310"/>
                      <a:gd name="T11" fmla="*/ 117 h 162"/>
                      <a:gd name="T12" fmla="*/ 305 w 310"/>
                      <a:gd name="T13" fmla="*/ 100 h 162"/>
                      <a:gd name="T14" fmla="*/ 310 w 310"/>
                      <a:gd name="T15" fmla="*/ 81 h 162"/>
                      <a:gd name="T16" fmla="*/ 305 w 310"/>
                      <a:gd name="T17" fmla="*/ 63 h 162"/>
                      <a:gd name="T18" fmla="*/ 294 w 310"/>
                      <a:gd name="T19" fmla="*/ 45 h 162"/>
                      <a:gd name="T20" fmla="*/ 276 w 310"/>
                      <a:gd name="T21" fmla="*/ 30 h 162"/>
                      <a:gd name="T22" fmla="*/ 252 w 310"/>
                      <a:gd name="T23" fmla="*/ 18 h 162"/>
                      <a:gd name="T24" fmla="*/ 223 w 310"/>
                      <a:gd name="T25" fmla="*/ 9 h 162"/>
                      <a:gd name="T26" fmla="*/ 191 w 310"/>
                      <a:gd name="T27" fmla="*/ 2 h 162"/>
                      <a:gd name="T28" fmla="*/ 155 w 310"/>
                      <a:gd name="T29" fmla="*/ 0 h 162"/>
                      <a:gd name="T30" fmla="*/ 119 w 310"/>
                      <a:gd name="T31" fmla="*/ 2 h 162"/>
                      <a:gd name="T32" fmla="*/ 88 w 310"/>
                      <a:gd name="T33" fmla="*/ 9 h 162"/>
                      <a:gd name="T34" fmla="*/ 58 w 310"/>
                      <a:gd name="T35" fmla="*/ 18 h 162"/>
                      <a:gd name="T36" fmla="*/ 34 w 310"/>
                      <a:gd name="T37" fmla="*/ 30 h 162"/>
                      <a:gd name="T38" fmla="*/ 16 w 310"/>
                      <a:gd name="T39" fmla="*/ 45 h 162"/>
                      <a:gd name="T40" fmla="*/ 4 w 310"/>
                      <a:gd name="T41" fmla="*/ 63 h 162"/>
                      <a:gd name="T42" fmla="*/ 0 w 310"/>
                      <a:gd name="T43" fmla="*/ 81 h 162"/>
                      <a:gd name="T44" fmla="*/ 4 w 310"/>
                      <a:gd name="T45" fmla="*/ 100 h 162"/>
                      <a:gd name="T46" fmla="*/ 16 w 310"/>
                      <a:gd name="T47" fmla="*/ 117 h 162"/>
                      <a:gd name="T48" fmla="*/ 34 w 310"/>
                      <a:gd name="T49" fmla="*/ 132 h 162"/>
                      <a:gd name="T50" fmla="*/ 58 w 310"/>
                      <a:gd name="T51" fmla="*/ 144 h 162"/>
                      <a:gd name="T52" fmla="*/ 88 w 310"/>
                      <a:gd name="T53" fmla="*/ 154 h 162"/>
                      <a:gd name="T54" fmla="*/ 119 w 310"/>
                      <a:gd name="T55" fmla="*/ 160 h 162"/>
                      <a:gd name="T56" fmla="*/ 155 w 310"/>
                      <a:gd name="T57" fmla="*/ 162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0"/>
                      <a:gd name="T88" fmla="*/ 0 h 162"/>
                      <a:gd name="T89" fmla="*/ 310 w 310"/>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0" h="162">
                        <a:moveTo>
                          <a:pt x="155" y="162"/>
                        </a:moveTo>
                        <a:lnTo>
                          <a:pt x="191" y="160"/>
                        </a:lnTo>
                        <a:lnTo>
                          <a:pt x="223" y="154"/>
                        </a:lnTo>
                        <a:lnTo>
                          <a:pt x="252" y="144"/>
                        </a:lnTo>
                        <a:lnTo>
                          <a:pt x="276" y="132"/>
                        </a:lnTo>
                        <a:lnTo>
                          <a:pt x="294" y="117"/>
                        </a:lnTo>
                        <a:lnTo>
                          <a:pt x="305" y="100"/>
                        </a:lnTo>
                        <a:lnTo>
                          <a:pt x="310" y="81"/>
                        </a:lnTo>
                        <a:lnTo>
                          <a:pt x="305" y="63"/>
                        </a:lnTo>
                        <a:lnTo>
                          <a:pt x="294" y="45"/>
                        </a:lnTo>
                        <a:lnTo>
                          <a:pt x="276" y="30"/>
                        </a:lnTo>
                        <a:lnTo>
                          <a:pt x="252" y="18"/>
                        </a:lnTo>
                        <a:lnTo>
                          <a:pt x="223" y="9"/>
                        </a:lnTo>
                        <a:lnTo>
                          <a:pt x="191" y="2"/>
                        </a:lnTo>
                        <a:lnTo>
                          <a:pt x="155" y="0"/>
                        </a:lnTo>
                        <a:lnTo>
                          <a:pt x="119" y="2"/>
                        </a:lnTo>
                        <a:lnTo>
                          <a:pt x="88" y="9"/>
                        </a:lnTo>
                        <a:lnTo>
                          <a:pt x="58" y="18"/>
                        </a:lnTo>
                        <a:lnTo>
                          <a:pt x="34" y="30"/>
                        </a:lnTo>
                        <a:lnTo>
                          <a:pt x="16" y="45"/>
                        </a:lnTo>
                        <a:lnTo>
                          <a:pt x="4" y="63"/>
                        </a:lnTo>
                        <a:lnTo>
                          <a:pt x="0" y="81"/>
                        </a:lnTo>
                        <a:lnTo>
                          <a:pt x="4" y="100"/>
                        </a:lnTo>
                        <a:lnTo>
                          <a:pt x="16" y="117"/>
                        </a:lnTo>
                        <a:lnTo>
                          <a:pt x="34" y="132"/>
                        </a:lnTo>
                        <a:lnTo>
                          <a:pt x="58" y="144"/>
                        </a:lnTo>
                        <a:lnTo>
                          <a:pt x="88" y="154"/>
                        </a:lnTo>
                        <a:lnTo>
                          <a:pt x="119" y="160"/>
                        </a:lnTo>
                        <a:lnTo>
                          <a:pt x="155" y="162"/>
                        </a:lnTo>
                      </a:path>
                    </a:pathLst>
                  </a:custGeom>
                  <a:noFill/>
                  <a:ln w="4763">
                    <a:solidFill>
                      <a:srgbClr val="000000"/>
                    </a:solidFill>
                    <a:round/>
                    <a:headEnd/>
                    <a:tailEnd/>
                  </a:ln>
                </p:spPr>
                <p:txBody>
                  <a:bodyPr/>
                  <a:lstStyle/>
                  <a:p>
                    <a:endParaRPr lang="en-US"/>
                  </a:p>
                </p:txBody>
              </p:sp>
              <p:sp>
                <p:nvSpPr>
                  <p:cNvPr id="194" name="Freeform 193"/>
                  <p:cNvSpPr>
                    <a:spLocks/>
                  </p:cNvSpPr>
                  <p:nvPr/>
                </p:nvSpPr>
                <p:spPr bwMode="auto">
                  <a:xfrm>
                    <a:off x="1484545" y="4151410"/>
                    <a:ext cx="725424" cy="356836"/>
                  </a:xfrm>
                  <a:custGeom>
                    <a:avLst/>
                    <a:gdLst>
                      <a:gd name="T0" fmla="*/ 127 w 252"/>
                      <a:gd name="T1" fmla="*/ 154 h 154"/>
                      <a:gd name="T2" fmla="*/ 160 w 252"/>
                      <a:gd name="T3" fmla="*/ 151 h 154"/>
                      <a:gd name="T4" fmla="*/ 189 w 252"/>
                      <a:gd name="T5" fmla="*/ 145 h 154"/>
                      <a:gd name="T6" fmla="*/ 216 w 252"/>
                      <a:gd name="T7" fmla="*/ 134 h 154"/>
                      <a:gd name="T8" fmla="*/ 236 w 252"/>
                      <a:gd name="T9" fmla="*/ 121 h 154"/>
                      <a:gd name="T10" fmla="*/ 248 w 252"/>
                      <a:gd name="T11" fmla="*/ 104 h 154"/>
                      <a:gd name="T12" fmla="*/ 252 w 252"/>
                      <a:gd name="T13" fmla="*/ 87 h 154"/>
                      <a:gd name="T14" fmla="*/ 248 w 252"/>
                      <a:gd name="T15" fmla="*/ 69 h 154"/>
                      <a:gd name="T16" fmla="*/ 236 w 252"/>
                      <a:gd name="T17" fmla="*/ 48 h 154"/>
                      <a:gd name="T18" fmla="*/ 216 w 252"/>
                      <a:gd name="T19" fmla="*/ 30 h 154"/>
                      <a:gd name="T20" fmla="*/ 189 w 252"/>
                      <a:gd name="T21" fmla="*/ 15 h 154"/>
                      <a:gd name="T22" fmla="*/ 160 w 252"/>
                      <a:gd name="T23" fmla="*/ 4 h 154"/>
                      <a:gd name="T24" fmla="*/ 127 w 252"/>
                      <a:gd name="T25" fmla="*/ 0 h 154"/>
                      <a:gd name="T26" fmla="*/ 92 w 252"/>
                      <a:gd name="T27" fmla="*/ 4 h 154"/>
                      <a:gd name="T28" fmla="*/ 63 w 252"/>
                      <a:gd name="T29" fmla="*/ 15 h 154"/>
                      <a:gd name="T30" fmla="*/ 37 w 252"/>
                      <a:gd name="T31" fmla="*/ 30 h 154"/>
                      <a:gd name="T32" fmla="*/ 18 w 252"/>
                      <a:gd name="T33" fmla="*/ 48 h 154"/>
                      <a:gd name="T34" fmla="*/ 4 w 252"/>
                      <a:gd name="T35" fmla="*/ 69 h 154"/>
                      <a:gd name="T36" fmla="*/ 0 w 252"/>
                      <a:gd name="T37" fmla="*/ 87 h 154"/>
                      <a:gd name="T38" fmla="*/ 4 w 252"/>
                      <a:gd name="T39" fmla="*/ 104 h 154"/>
                      <a:gd name="T40" fmla="*/ 18 w 252"/>
                      <a:gd name="T41" fmla="*/ 121 h 154"/>
                      <a:gd name="T42" fmla="*/ 37 w 252"/>
                      <a:gd name="T43" fmla="*/ 134 h 154"/>
                      <a:gd name="T44" fmla="*/ 63 w 252"/>
                      <a:gd name="T45" fmla="*/ 145 h 154"/>
                      <a:gd name="T46" fmla="*/ 92 w 252"/>
                      <a:gd name="T47" fmla="*/ 151 h 154"/>
                      <a:gd name="T48" fmla="*/ 127 w 252"/>
                      <a:gd name="T49" fmla="*/ 154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4"/>
                      <a:gd name="T77" fmla="*/ 252 w 252"/>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4">
                        <a:moveTo>
                          <a:pt x="127" y="154"/>
                        </a:moveTo>
                        <a:lnTo>
                          <a:pt x="160" y="151"/>
                        </a:lnTo>
                        <a:lnTo>
                          <a:pt x="189" y="145"/>
                        </a:lnTo>
                        <a:lnTo>
                          <a:pt x="216" y="134"/>
                        </a:lnTo>
                        <a:lnTo>
                          <a:pt x="236" y="121"/>
                        </a:lnTo>
                        <a:lnTo>
                          <a:pt x="248" y="104"/>
                        </a:lnTo>
                        <a:lnTo>
                          <a:pt x="252" y="87"/>
                        </a:lnTo>
                        <a:lnTo>
                          <a:pt x="248" y="69"/>
                        </a:lnTo>
                        <a:lnTo>
                          <a:pt x="236" y="48"/>
                        </a:lnTo>
                        <a:lnTo>
                          <a:pt x="216" y="30"/>
                        </a:lnTo>
                        <a:lnTo>
                          <a:pt x="189" y="15"/>
                        </a:lnTo>
                        <a:lnTo>
                          <a:pt x="160" y="4"/>
                        </a:lnTo>
                        <a:lnTo>
                          <a:pt x="127" y="0"/>
                        </a:lnTo>
                        <a:lnTo>
                          <a:pt x="92" y="4"/>
                        </a:lnTo>
                        <a:lnTo>
                          <a:pt x="63" y="15"/>
                        </a:lnTo>
                        <a:lnTo>
                          <a:pt x="37" y="30"/>
                        </a:lnTo>
                        <a:lnTo>
                          <a:pt x="18" y="48"/>
                        </a:lnTo>
                        <a:lnTo>
                          <a:pt x="4" y="69"/>
                        </a:lnTo>
                        <a:lnTo>
                          <a:pt x="0" y="87"/>
                        </a:lnTo>
                        <a:lnTo>
                          <a:pt x="4" y="104"/>
                        </a:lnTo>
                        <a:lnTo>
                          <a:pt x="18" y="121"/>
                        </a:lnTo>
                        <a:lnTo>
                          <a:pt x="37" y="134"/>
                        </a:lnTo>
                        <a:lnTo>
                          <a:pt x="63" y="145"/>
                        </a:lnTo>
                        <a:lnTo>
                          <a:pt x="92" y="151"/>
                        </a:lnTo>
                        <a:lnTo>
                          <a:pt x="127" y="154"/>
                        </a:lnTo>
                        <a:close/>
                      </a:path>
                    </a:pathLst>
                  </a:custGeom>
                  <a:solidFill>
                    <a:srgbClr val="404040"/>
                  </a:solidFill>
                  <a:ln w="0">
                    <a:solidFill>
                      <a:srgbClr val="404040"/>
                    </a:solidFill>
                    <a:round/>
                    <a:headEnd/>
                    <a:tailEnd/>
                  </a:ln>
                </p:spPr>
                <p:txBody>
                  <a:bodyPr/>
                  <a:lstStyle/>
                  <a:p>
                    <a:endParaRPr lang="en-US"/>
                  </a:p>
                </p:txBody>
              </p:sp>
              <p:sp>
                <p:nvSpPr>
                  <p:cNvPr id="195" name="Freeform 194"/>
                  <p:cNvSpPr>
                    <a:spLocks/>
                  </p:cNvSpPr>
                  <p:nvPr/>
                </p:nvSpPr>
                <p:spPr bwMode="auto">
                  <a:xfrm>
                    <a:off x="1519089" y="4153728"/>
                    <a:ext cx="656336" cy="319762"/>
                  </a:xfrm>
                  <a:custGeom>
                    <a:avLst/>
                    <a:gdLst>
                      <a:gd name="T0" fmla="*/ 115 w 228"/>
                      <a:gd name="T1" fmla="*/ 138 h 138"/>
                      <a:gd name="T2" fmla="*/ 145 w 228"/>
                      <a:gd name="T3" fmla="*/ 136 h 138"/>
                      <a:gd name="T4" fmla="*/ 171 w 228"/>
                      <a:gd name="T5" fmla="*/ 130 h 138"/>
                      <a:gd name="T6" fmla="*/ 195 w 228"/>
                      <a:gd name="T7" fmla="*/ 121 h 138"/>
                      <a:gd name="T8" fmla="*/ 213 w 228"/>
                      <a:gd name="T9" fmla="*/ 109 h 138"/>
                      <a:gd name="T10" fmla="*/ 225 w 228"/>
                      <a:gd name="T11" fmla="*/ 95 h 138"/>
                      <a:gd name="T12" fmla="*/ 228 w 228"/>
                      <a:gd name="T13" fmla="*/ 78 h 138"/>
                      <a:gd name="T14" fmla="*/ 225 w 228"/>
                      <a:gd name="T15" fmla="*/ 62 h 138"/>
                      <a:gd name="T16" fmla="*/ 213 w 228"/>
                      <a:gd name="T17" fmla="*/ 44 h 138"/>
                      <a:gd name="T18" fmla="*/ 195 w 228"/>
                      <a:gd name="T19" fmla="*/ 27 h 138"/>
                      <a:gd name="T20" fmla="*/ 171 w 228"/>
                      <a:gd name="T21" fmla="*/ 14 h 138"/>
                      <a:gd name="T22" fmla="*/ 145 w 228"/>
                      <a:gd name="T23" fmla="*/ 3 h 138"/>
                      <a:gd name="T24" fmla="*/ 115 w 228"/>
                      <a:gd name="T25" fmla="*/ 0 h 138"/>
                      <a:gd name="T26" fmla="*/ 85 w 228"/>
                      <a:gd name="T27" fmla="*/ 3 h 138"/>
                      <a:gd name="T28" fmla="*/ 57 w 228"/>
                      <a:gd name="T29" fmla="*/ 14 h 138"/>
                      <a:gd name="T30" fmla="*/ 34 w 228"/>
                      <a:gd name="T31" fmla="*/ 27 h 138"/>
                      <a:gd name="T32" fmla="*/ 16 w 228"/>
                      <a:gd name="T33" fmla="*/ 44 h 138"/>
                      <a:gd name="T34" fmla="*/ 4 w 228"/>
                      <a:gd name="T35" fmla="*/ 62 h 138"/>
                      <a:gd name="T36" fmla="*/ 0 w 228"/>
                      <a:gd name="T37" fmla="*/ 78 h 138"/>
                      <a:gd name="T38" fmla="*/ 4 w 228"/>
                      <a:gd name="T39" fmla="*/ 95 h 138"/>
                      <a:gd name="T40" fmla="*/ 16 w 228"/>
                      <a:gd name="T41" fmla="*/ 109 h 138"/>
                      <a:gd name="T42" fmla="*/ 34 w 228"/>
                      <a:gd name="T43" fmla="*/ 121 h 138"/>
                      <a:gd name="T44" fmla="*/ 57 w 228"/>
                      <a:gd name="T45" fmla="*/ 130 h 138"/>
                      <a:gd name="T46" fmla="*/ 85 w 228"/>
                      <a:gd name="T47" fmla="*/ 136 h 138"/>
                      <a:gd name="T48" fmla="*/ 115 w 228"/>
                      <a:gd name="T49" fmla="*/ 138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8"/>
                      <a:gd name="T76" fmla="*/ 0 h 138"/>
                      <a:gd name="T77" fmla="*/ 228 w 228"/>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8" h="138">
                        <a:moveTo>
                          <a:pt x="115" y="138"/>
                        </a:moveTo>
                        <a:lnTo>
                          <a:pt x="145" y="136"/>
                        </a:lnTo>
                        <a:lnTo>
                          <a:pt x="171" y="130"/>
                        </a:lnTo>
                        <a:lnTo>
                          <a:pt x="195" y="121"/>
                        </a:lnTo>
                        <a:lnTo>
                          <a:pt x="213" y="109"/>
                        </a:lnTo>
                        <a:lnTo>
                          <a:pt x="225" y="95"/>
                        </a:lnTo>
                        <a:lnTo>
                          <a:pt x="228" y="78"/>
                        </a:lnTo>
                        <a:lnTo>
                          <a:pt x="225" y="62"/>
                        </a:lnTo>
                        <a:lnTo>
                          <a:pt x="213" y="44"/>
                        </a:lnTo>
                        <a:lnTo>
                          <a:pt x="195" y="27"/>
                        </a:lnTo>
                        <a:lnTo>
                          <a:pt x="171" y="14"/>
                        </a:lnTo>
                        <a:lnTo>
                          <a:pt x="145" y="3"/>
                        </a:lnTo>
                        <a:lnTo>
                          <a:pt x="115" y="0"/>
                        </a:lnTo>
                        <a:lnTo>
                          <a:pt x="85" y="3"/>
                        </a:lnTo>
                        <a:lnTo>
                          <a:pt x="57" y="14"/>
                        </a:lnTo>
                        <a:lnTo>
                          <a:pt x="34" y="27"/>
                        </a:lnTo>
                        <a:lnTo>
                          <a:pt x="16" y="44"/>
                        </a:lnTo>
                        <a:lnTo>
                          <a:pt x="4" y="62"/>
                        </a:lnTo>
                        <a:lnTo>
                          <a:pt x="0" y="78"/>
                        </a:lnTo>
                        <a:lnTo>
                          <a:pt x="4" y="95"/>
                        </a:lnTo>
                        <a:lnTo>
                          <a:pt x="16" y="109"/>
                        </a:lnTo>
                        <a:lnTo>
                          <a:pt x="34" y="121"/>
                        </a:lnTo>
                        <a:lnTo>
                          <a:pt x="57" y="130"/>
                        </a:lnTo>
                        <a:lnTo>
                          <a:pt x="85" y="136"/>
                        </a:lnTo>
                        <a:lnTo>
                          <a:pt x="115" y="138"/>
                        </a:lnTo>
                        <a:close/>
                      </a:path>
                    </a:pathLst>
                  </a:custGeom>
                  <a:solidFill>
                    <a:srgbClr val="585858"/>
                  </a:solidFill>
                  <a:ln w="0">
                    <a:solidFill>
                      <a:srgbClr val="585858"/>
                    </a:solidFill>
                    <a:round/>
                    <a:headEnd/>
                    <a:tailEnd/>
                  </a:ln>
                </p:spPr>
                <p:txBody>
                  <a:bodyPr/>
                  <a:lstStyle/>
                  <a:p>
                    <a:endParaRPr lang="en-US"/>
                  </a:p>
                </p:txBody>
              </p:sp>
              <p:sp>
                <p:nvSpPr>
                  <p:cNvPr id="196" name="Freeform 195"/>
                  <p:cNvSpPr>
                    <a:spLocks/>
                  </p:cNvSpPr>
                  <p:nvPr/>
                </p:nvSpPr>
                <p:spPr bwMode="auto">
                  <a:xfrm>
                    <a:off x="1556512" y="4158362"/>
                    <a:ext cx="584369" cy="282688"/>
                  </a:xfrm>
                  <a:custGeom>
                    <a:avLst/>
                    <a:gdLst>
                      <a:gd name="T0" fmla="*/ 102 w 203"/>
                      <a:gd name="T1" fmla="*/ 122 h 122"/>
                      <a:gd name="T2" fmla="*/ 129 w 203"/>
                      <a:gd name="T3" fmla="*/ 121 h 122"/>
                      <a:gd name="T4" fmla="*/ 153 w 203"/>
                      <a:gd name="T5" fmla="*/ 115 h 122"/>
                      <a:gd name="T6" fmla="*/ 173 w 203"/>
                      <a:gd name="T7" fmla="*/ 107 h 122"/>
                      <a:gd name="T8" fmla="*/ 190 w 203"/>
                      <a:gd name="T9" fmla="*/ 96 h 122"/>
                      <a:gd name="T10" fmla="*/ 200 w 203"/>
                      <a:gd name="T11" fmla="*/ 84 h 122"/>
                      <a:gd name="T12" fmla="*/ 203 w 203"/>
                      <a:gd name="T13" fmla="*/ 69 h 122"/>
                      <a:gd name="T14" fmla="*/ 200 w 203"/>
                      <a:gd name="T15" fmla="*/ 54 h 122"/>
                      <a:gd name="T16" fmla="*/ 190 w 203"/>
                      <a:gd name="T17" fmla="*/ 39 h 122"/>
                      <a:gd name="T18" fmla="*/ 173 w 203"/>
                      <a:gd name="T19" fmla="*/ 24 h 122"/>
                      <a:gd name="T20" fmla="*/ 153 w 203"/>
                      <a:gd name="T21" fmla="*/ 10 h 122"/>
                      <a:gd name="T22" fmla="*/ 129 w 203"/>
                      <a:gd name="T23" fmla="*/ 3 h 122"/>
                      <a:gd name="T24" fmla="*/ 102 w 203"/>
                      <a:gd name="T25" fmla="*/ 0 h 122"/>
                      <a:gd name="T26" fmla="*/ 75 w 203"/>
                      <a:gd name="T27" fmla="*/ 3 h 122"/>
                      <a:gd name="T28" fmla="*/ 51 w 203"/>
                      <a:gd name="T29" fmla="*/ 10 h 122"/>
                      <a:gd name="T30" fmla="*/ 30 w 203"/>
                      <a:gd name="T31" fmla="*/ 24 h 122"/>
                      <a:gd name="T32" fmla="*/ 14 w 203"/>
                      <a:gd name="T33" fmla="*/ 39 h 122"/>
                      <a:gd name="T34" fmla="*/ 3 w 203"/>
                      <a:gd name="T35" fmla="*/ 54 h 122"/>
                      <a:gd name="T36" fmla="*/ 0 w 203"/>
                      <a:gd name="T37" fmla="*/ 69 h 122"/>
                      <a:gd name="T38" fmla="*/ 3 w 203"/>
                      <a:gd name="T39" fmla="*/ 84 h 122"/>
                      <a:gd name="T40" fmla="*/ 14 w 203"/>
                      <a:gd name="T41" fmla="*/ 96 h 122"/>
                      <a:gd name="T42" fmla="*/ 30 w 203"/>
                      <a:gd name="T43" fmla="*/ 107 h 122"/>
                      <a:gd name="T44" fmla="*/ 51 w 203"/>
                      <a:gd name="T45" fmla="*/ 115 h 122"/>
                      <a:gd name="T46" fmla="*/ 75 w 203"/>
                      <a:gd name="T47" fmla="*/ 121 h 122"/>
                      <a:gd name="T48" fmla="*/ 102 w 203"/>
                      <a:gd name="T49" fmla="*/ 122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3"/>
                      <a:gd name="T76" fmla="*/ 0 h 122"/>
                      <a:gd name="T77" fmla="*/ 203 w 203"/>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3" h="122">
                        <a:moveTo>
                          <a:pt x="102" y="122"/>
                        </a:moveTo>
                        <a:lnTo>
                          <a:pt x="129" y="121"/>
                        </a:lnTo>
                        <a:lnTo>
                          <a:pt x="153" y="115"/>
                        </a:lnTo>
                        <a:lnTo>
                          <a:pt x="173" y="107"/>
                        </a:lnTo>
                        <a:lnTo>
                          <a:pt x="190" y="96"/>
                        </a:lnTo>
                        <a:lnTo>
                          <a:pt x="200" y="84"/>
                        </a:lnTo>
                        <a:lnTo>
                          <a:pt x="203" y="69"/>
                        </a:lnTo>
                        <a:lnTo>
                          <a:pt x="200" y="54"/>
                        </a:lnTo>
                        <a:lnTo>
                          <a:pt x="190" y="39"/>
                        </a:lnTo>
                        <a:lnTo>
                          <a:pt x="173" y="24"/>
                        </a:lnTo>
                        <a:lnTo>
                          <a:pt x="153" y="10"/>
                        </a:lnTo>
                        <a:lnTo>
                          <a:pt x="129" y="3"/>
                        </a:lnTo>
                        <a:lnTo>
                          <a:pt x="102" y="0"/>
                        </a:lnTo>
                        <a:lnTo>
                          <a:pt x="75" y="3"/>
                        </a:lnTo>
                        <a:lnTo>
                          <a:pt x="51" y="10"/>
                        </a:lnTo>
                        <a:lnTo>
                          <a:pt x="30" y="24"/>
                        </a:lnTo>
                        <a:lnTo>
                          <a:pt x="14" y="39"/>
                        </a:lnTo>
                        <a:lnTo>
                          <a:pt x="3" y="54"/>
                        </a:lnTo>
                        <a:lnTo>
                          <a:pt x="0" y="69"/>
                        </a:lnTo>
                        <a:lnTo>
                          <a:pt x="3" y="84"/>
                        </a:lnTo>
                        <a:lnTo>
                          <a:pt x="14" y="96"/>
                        </a:lnTo>
                        <a:lnTo>
                          <a:pt x="30" y="107"/>
                        </a:lnTo>
                        <a:lnTo>
                          <a:pt x="51" y="115"/>
                        </a:lnTo>
                        <a:lnTo>
                          <a:pt x="75" y="121"/>
                        </a:lnTo>
                        <a:lnTo>
                          <a:pt x="102" y="122"/>
                        </a:lnTo>
                        <a:close/>
                      </a:path>
                    </a:pathLst>
                  </a:custGeom>
                  <a:solidFill>
                    <a:srgbClr val="707070"/>
                  </a:solidFill>
                  <a:ln w="0">
                    <a:solidFill>
                      <a:srgbClr val="707070"/>
                    </a:solidFill>
                    <a:round/>
                    <a:headEnd/>
                    <a:tailEnd/>
                  </a:ln>
                </p:spPr>
                <p:txBody>
                  <a:bodyPr/>
                  <a:lstStyle/>
                  <a:p>
                    <a:endParaRPr lang="en-US"/>
                  </a:p>
                </p:txBody>
              </p:sp>
              <p:sp>
                <p:nvSpPr>
                  <p:cNvPr id="197" name="Freeform 196"/>
                  <p:cNvSpPr>
                    <a:spLocks/>
                  </p:cNvSpPr>
                  <p:nvPr/>
                </p:nvSpPr>
                <p:spPr bwMode="auto">
                  <a:xfrm>
                    <a:off x="1591056" y="4158362"/>
                    <a:ext cx="515281" cy="252566"/>
                  </a:xfrm>
                  <a:custGeom>
                    <a:avLst/>
                    <a:gdLst>
                      <a:gd name="T0" fmla="*/ 90 w 179"/>
                      <a:gd name="T1" fmla="*/ 109 h 109"/>
                      <a:gd name="T2" fmla="*/ 118 w 179"/>
                      <a:gd name="T3" fmla="*/ 106 h 109"/>
                      <a:gd name="T4" fmla="*/ 142 w 179"/>
                      <a:gd name="T5" fmla="*/ 100 h 109"/>
                      <a:gd name="T6" fmla="*/ 161 w 179"/>
                      <a:gd name="T7" fmla="*/ 90 h 109"/>
                      <a:gd name="T8" fmla="*/ 175 w 179"/>
                      <a:gd name="T9" fmla="*/ 76 h 109"/>
                      <a:gd name="T10" fmla="*/ 179 w 179"/>
                      <a:gd name="T11" fmla="*/ 63 h 109"/>
                      <a:gd name="T12" fmla="*/ 176 w 179"/>
                      <a:gd name="T13" fmla="*/ 49 h 109"/>
                      <a:gd name="T14" fmla="*/ 167 w 179"/>
                      <a:gd name="T15" fmla="*/ 34 h 109"/>
                      <a:gd name="T16" fmla="*/ 152 w 179"/>
                      <a:gd name="T17" fmla="*/ 21 h 109"/>
                      <a:gd name="T18" fmla="*/ 135 w 179"/>
                      <a:gd name="T19" fmla="*/ 10 h 109"/>
                      <a:gd name="T20" fmla="*/ 114 w 179"/>
                      <a:gd name="T21" fmla="*/ 3 h 109"/>
                      <a:gd name="T22" fmla="*/ 90 w 179"/>
                      <a:gd name="T23" fmla="*/ 0 h 109"/>
                      <a:gd name="T24" fmla="*/ 66 w 179"/>
                      <a:gd name="T25" fmla="*/ 3 h 109"/>
                      <a:gd name="T26" fmla="*/ 45 w 179"/>
                      <a:gd name="T27" fmla="*/ 10 h 109"/>
                      <a:gd name="T28" fmla="*/ 27 w 179"/>
                      <a:gd name="T29" fmla="*/ 21 h 109"/>
                      <a:gd name="T30" fmla="*/ 12 w 179"/>
                      <a:gd name="T31" fmla="*/ 34 h 109"/>
                      <a:gd name="T32" fmla="*/ 3 w 179"/>
                      <a:gd name="T33" fmla="*/ 49 h 109"/>
                      <a:gd name="T34" fmla="*/ 0 w 179"/>
                      <a:gd name="T35" fmla="*/ 63 h 109"/>
                      <a:gd name="T36" fmla="*/ 5 w 179"/>
                      <a:gd name="T37" fmla="*/ 76 h 109"/>
                      <a:gd name="T38" fmla="*/ 18 w 179"/>
                      <a:gd name="T39" fmla="*/ 90 h 109"/>
                      <a:gd name="T40" fmla="*/ 38 w 179"/>
                      <a:gd name="T41" fmla="*/ 100 h 109"/>
                      <a:gd name="T42" fmla="*/ 61 w 179"/>
                      <a:gd name="T43" fmla="*/ 106 h 109"/>
                      <a:gd name="T44" fmla="*/ 90 w 179"/>
                      <a:gd name="T45" fmla="*/ 109 h 1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
                      <a:gd name="T70" fmla="*/ 0 h 109"/>
                      <a:gd name="T71" fmla="*/ 179 w 179"/>
                      <a:gd name="T72" fmla="*/ 109 h 1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 h="109">
                        <a:moveTo>
                          <a:pt x="90" y="109"/>
                        </a:moveTo>
                        <a:lnTo>
                          <a:pt x="118" y="106"/>
                        </a:lnTo>
                        <a:lnTo>
                          <a:pt x="142" y="100"/>
                        </a:lnTo>
                        <a:lnTo>
                          <a:pt x="161" y="90"/>
                        </a:lnTo>
                        <a:lnTo>
                          <a:pt x="175" y="76"/>
                        </a:lnTo>
                        <a:lnTo>
                          <a:pt x="179" y="63"/>
                        </a:lnTo>
                        <a:lnTo>
                          <a:pt x="176" y="49"/>
                        </a:lnTo>
                        <a:lnTo>
                          <a:pt x="167" y="34"/>
                        </a:lnTo>
                        <a:lnTo>
                          <a:pt x="152" y="21"/>
                        </a:lnTo>
                        <a:lnTo>
                          <a:pt x="135" y="10"/>
                        </a:lnTo>
                        <a:lnTo>
                          <a:pt x="114" y="3"/>
                        </a:lnTo>
                        <a:lnTo>
                          <a:pt x="90" y="0"/>
                        </a:lnTo>
                        <a:lnTo>
                          <a:pt x="66" y="3"/>
                        </a:lnTo>
                        <a:lnTo>
                          <a:pt x="45" y="10"/>
                        </a:lnTo>
                        <a:lnTo>
                          <a:pt x="27" y="21"/>
                        </a:lnTo>
                        <a:lnTo>
                          <a:pt x="12" y="34"/>
                        </a:lnTo>
                        <a:lnTo>
                          <a:pt x="3" y="49"/>
                        </a:lnTo>
                        <a:lnTo>
                          <a:pt x="0" y="63"/>
                        </a:lnTo>
                        <a:lnTo>
                          <a:pt x="5" y="76"/>
                        </a:lnTo>
                        <a:lnTo>
                          <a:pt x="18" y="90"/>
                        </a:lnTo>
                        <a:lnTo>
                          <a:pt x="38" y="100"/>
                        </a:lnTo>
                        <a:lnTo>
                          <a:pt x="61" y="106"/>
                        </a:lnTo>
                        <a:lnTo>
                          <a:pt x="90" y="109"/>
                        </a:lnTo>
                        <a:close/>
                      </a:path>
                    </a:pathLst>
                  </a:custGeom>
                  <a:solidFill>
                    <a:srgbClr val="878787"/>
                  </a:solidFill>
                  <a:ln w="0">
                    <a:solidFill>
                      <a:srgbClr val="878787"/>
                    </a:solidFill>
                    <a:round/>
                    <a:headEnd/>
                    <a:tailEnd/>
                  </a:ln>
                </p:spPr>
                <p:txBody>
                  <a:bodyPr/>
                  <a:lstStyle/>
                  <a:p>
                    <a:endParaRPr lang="en-US"/>
                  </a:p>
                </p:txBody>
              </p:sp>
              <p:sp>
                <p:nvSpPr>
                  <p:cNvPr id="198" name="Freeform 197"/>
                  <p:cNvSpPr>
                    <a:spLocks/>
                  </p:cNvSpPr>
                  <p:nvPr/>
                </p:nvSpPr>
                <p:spPr bwMode="auto">
                  <a:xfrm>
                    <a:off x="1625600" y="4160679"/>
                    <a:ext cx="446193" cy="220126"/>
                  </a:xfrm>
                  <a:custGeom>
                    <a:avLst/>
                    <a:gdLst>
                      <a:gd name="T0" fmla="*/ 78 w 155"/>
                      <a:gd name="T1" fmla="*/ 95 h 95"/>
                      <a:gd name="T2" fmla="*/ 102 w 155"/>
                      <a:gd name="T3" fmla="*/ 92 h 95"/>
                      <a:gd name="T4" fmla="*/ 124 w 155"/>
                      <a:gd name="T5" fmla="*/ 86 h 95"/>
                      <a:gd name="T6" fmla="*/ 140 w 155"/>
                      <a:gd name="T7" fmla="*/ 78 h 95"/>
                      <a:gd name="T8" fmla="*/ 151 w 155"/>
                      <a:gd name="T9" fmla="*/ 66 h 95"/>
                      <a:gd name="T10" fmla="*/ 155 w 155"/>
                      <a:gd name="T11" fmla="*/ 54 h 95"/>
                      <a:gd name="T12" fmla="*/ 151 w 155"/>
                      <a:gd name="T13" fmla="*/ 39 h 95"/>
                      <a:gd name="T14" fmla="*/ 140 w 155"/>
                      <a:gd name="T15" fmla="*/ 26 h 95"/>
                      <a:gd name="T16" fmla="*/ 124 w 155"/>
                      <a:gd name="T17" fmla="*/ 12 h 95"/>
                      <a:gd name="T18" fmla="*/ 102 w 155"/>
                      <a:gd name="T19" fmla="*/ 3 h 95"/>
                      <a:gd name="T20" fmla="*/ 78 w 155"/>
                      <a:gd name="T21" fmla="*/ 0 h 95"/>
                      <a:gd name="T22" fmla="*/ 54 w 155"/>
                      <a:gd name="T23" fmla="*/ 3 h 95"/>
                      <a:gd name="T24" fmla="*/ 33 w 155"/>
                      <a:gd name="T25" fmla="*/ 12 h 95"/>
                      <a:gd name="T26" fmla="*/ 15 w 155"/>
                      <a:gd name="T27" fmla="*/ 26 h 95"/>
                      <a:gd name="T28" fmla="*/ 5 w 155"/>
                      <a:gd name="T29" fmla="*/ 39 h 95"/>
                      <a:gd name="T30" fmla="*/ 0 w 155"/>
                      <a:gd name="T31" fmla="*/ 54 h 95"/>
                      <a:gd name="T32" fmla="*/ 5 w 155"/>
                      <a:gd name="T33" fmla="*/ 66 h 95"/>
                      <a:gd name="T34" fmla="*/ 15 w 155"/>
                      <a:gd name="T35" fmla="*/ 78 h 95"/>
                      <a:gd name="T36" fmla="*/ 33 w 155"/>
                      <a:gd name="T37" fmla="*/ 86 h 95"/>
                      <a:gd name="T38" fmla="*/ 54 w 155"/>
                      <a:gd name="T39" fmla="*/ 92 h 95"/>
                      <a:gd name="T40" fmla="*/ 78 w 155"/>
                      <a:gd name="T41" fmla="*/ 95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95"/>
                      <a:gd name="T65" fmla="*/ 155 w 155"/>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95">
                        <a:moveTo>
                          <a:pt x="78" y="95"/>
                        </a:moveTo>
                        <a:lnTo>
                          <a:pt x="102" y="92"/>
                        </a:lnTo>
                        <a:lnTo>
                          <a:pt x="124" y="86"/>
                        </a:lnTo>
                        <a:lnTo>
                          <a:pt x="140" y="78"/>
                        </a:lnTo>
                        <a:lnTo>
                          <a:pt x="151" y="66"/>
                        </a:lnTo>
                        <a:lnTo>
                          <a:pt x="155" y="54"/>
                        </a:lnTo>
                        <a:lnTo>
                          <a:pt x="151" y="39"/>
                        </a:lnTo>
                        <a:lnTo>
                          <a:pt x="140" y="26"/>
                        </a:lnTo>
                        <a:lnTo>
                          <a:pt x="124" y="12"/>
                        </a:lnTo>
                        <a:lnTo>
                          <a:pt x="102" y="3"/>
                        </a:lnTo>
                        <a:lnTo>
                          <a:pt x="78" y="0"/>
                        </a:lnTo>
                        <a:lnTo>
                          <a:pt x="54" y="3"/>
                        </a:lnTo>
                        <a:lnTo>
                          <a:pt x="33" y="12"/>
                        </a:lnTo>
                        <a:lnTo>
                          <a:pt x="15" y="26"/>
                        </a:lnTo>
                        <a:lnTo>
                          <a:pt x="5" y="39"/>
                        </a:lnTo>
                        <a:lnTo>
                          <a:pt x="0" y="54"/>
                        </a:lnTo>
                        <a:lnTo>
                          <a:pt x="5" y="66"/>
                        </a:lnTo>
                        <a:lnTo>
                          <a:pt x="15" y="78"/>
                        </a:lnTo>
                        <a:lnTo>
                          <a:pt x="33" y="86"/>
                        </a:lnTo>
                        <a:lnTo>
                          <a:pt x="54" y="92"/>
                        </a:lnTo>
                        <a:lnTo>
                          <a:pt x="78" y="95"/>
                        </a:lnTo>
                        <a:close/>
                      </a:path>
                    </a:pathLst>
                  </a:custGeom>
                  <a:solidFill>
                    <a:srgbClr val="9F9F9F"/>
                  </a:solidFill>
                  <a:ln w="0">
                    <a:solidFill>
                      <a:srgbClr val="9F9F9F"/>
                    </a:solidFill>
                    <a:round/>
                    <a:headEnd/>
                    <a:tailEnd/>
                  </a:ln>
                </p:spPr>
                <p:txBody>
                  <a:bodyPr/>
                  <a:lstStyle/>
                  <a:p>
                    <a:endParaRPr lang="en-US"/>
                  </a:p>
                </p:txBody>
              </p:sp>
              <p:sp>
                <p:nvSpPr>
                  <p:cNvPr id="199" name="Freeform 198"/>
                  <p:cNvSpPr>
                    <a:spLocks/>
                  </p:cNvSpPr>
                  <p:nvPr/>
                </p:nvSpPr>
                <p:spPr bwMode="auto">
                  <a:xfrm>
                    <a:off x="1665901" y="4165313"/>
                    <a:ext cx="371348" cy="180735"/>
                  </a:xfrm>
                  <a:custGeom>
                    <a:avLst/>
                    <a:gdLst>
                      <a:gd name="T0" fmla="*/ 64 w 129"/>
                      <a:gd name="T1" fmla="*/ 78 h 78"/>
                      <a:gd name="T2" fmla="*/ 85 w 129"/>
                      <a:gd name="T3" fmla="*/ 76 h 78"/>
                      <a:gd name="T4" fmla="*/ 103 w 129"/>
                      <a:gd name="T5" fmla="*/ 72 h 78"/>
                      <a:gd name="T6" fmla="*/ 116 w 129"/>
                      <a:gd name="T7" fmla="*/ 64 h 78"/>
                      <a:gd name="T8" fmla="*/ 126 w 129"/>
                      <a:gd name="T9" fmla="*/ 55 h 78"/>
                      <a:gd name="T10" fmla="*/ 129 w 129"/>
                      <a:gd name="T11" fmla="*/ 45 h 78"/>
                      <a:gd name="T12" fmla="*/ 126 w 129"/>
                      <a:gd name="T13" fmla="*/ 33 h 78"/>
                      <a:gd name="T14" fmla="*/ 116 w 129"/>
                      <a:gd name="T15" fmla="*/ 21 h 78"/>
                      <a:gd name="T16" fmla="*/ 103 w 129"/>
                      <a:gd name="T17" fmla="*/ 10 h 78"/>
                      <a:gd name="T18" fmla="*/ 85 w 129"/>
                      <a:gd name="T19" fmla="*/ 3 h 78"/>
                      <a:gd name="T20" fmla="*/ 64 w 129"/>
                      <a:gd name="T21" fmla="*/ 0 h 78"/>
                      <a:gd name="T22" fmla="*/ 43 w 129"/>
                      <a:gd name="T23" fmla="*/ 3 h 78"/>
                      <a:gd name="T24" fmla="*/ 26 w 129"/>
                      <a:gd name="T25" fmla="*/ 10 h 78"/>
                      <a:gd name="T26" fmla="*/ 12 w 129"/>
                      <a:gd name="T27" fmla="*/ 21 h 78"/>
                      <a:gd name="T28" fmla="*/ 3 w 129"/>
                      <a:gd name="T29" fmla="*/ 33 h 78"/>
                      <a:gd name="T30" fmla="*/ 0 w 129"/>
                      <a:gd name="T31" fmla="*/ 45 h 78"/>
                      <a:gd name="T32" fmla="*/ 3 w 129"/>
                      <a:gd name="T33" fmla="*/ 55 h 78"/>
                      <a:gd name="T34" fmla="*/ 12 w 129"/>
                      <a:gd name="T35" fmla="*/ 64 h 78"/>
                      <a:gd name="T36" fmla="*/ 26 w 129"/>
                      <a:gd name="T37" fmla="*/ 72 h 78"/>
                      <a:gd name="T38" fmla="*/ 43 w 129"/>
                      <a:gd name="T39" fmla="*/ 76 h 78"/>
                      <a:gd name="T40" fmla="*/ 64 w 129"/>
                      <a:gd name="T41" fmla="*/ 78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
                      <a:gd name="T64" fmla="*/ 0 h 78"/>
                      <a:gd name="T65" fmla="*/ 129 w 12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 h="78">
                        <a:moveTo>
                          <a:pt x="64" y="78"/>
                        </a:moveTo>
                        <a:lnTo>
                          <a:pt x="85" y="76"/>
                        </a:lnTo>
                        <a:lnTo>
                          <a:pt x="103" y="72"/>
                        </a:lnTo>
                        <a:lnTo>
                          <a:pt x="116" y="64"/>
                        </a:lnTo>
                        <a:lnTo>
                          <a:pt x="126" y="55"/>
                        </a:lnTo>
                        <a:lnTo>
                          <a:pt x="129" y="45"/>
                        </a:lnTo>
                        <a:lnTo>
                          <a:pt x="126" y="33"/>
                        </a:lnTo>
                        <a:lnTo>
                          <a:pt x="116" y="21"/>
                        </a:lnTo>
                        <a:lnTo>
                          <a:pt x="103" y="10"/>
                        </a:lnTo>
                        <a:lnTo>
                          <a:pt x="85" y="3"/>
                        </a:lnTo>
                        <a:lnTo>
                          <a:pt x="64" y="0"/>
                        </a:lnTo>
                        <a:lnTo>
                          <a:pt x="43" y="3"/>
                        </a:lnTo>
                        <a:lnTo>
                          <a:pt x="26" y="10"/>
                        </a:lnTo>
                        <a:lnTo>
                          <a:pt x="12" y="21"/>
                        </a:lnTo>
                        <a:lnTo>
                          <a:pt x="3" y="33"/>
                        </a:lnTo>
                        <a:lnTo>
                          <a:pt x="0" y="45"/>
                        </a:lnTo>
                        <a:lnTo>
                          <a:pt x="3" y="55"/>
                        </a:lnTo>
                        <a:lnTo>
                          <a:pt x="12" y="64"/>
                        </a:lnTo>
                        <a:lnTo>
                          <a:pt x="26" y="72"/>
                        </a:lnTo>
                        <a:lnTo>
                          <a:pt x="43" y="76"/>
                        </a:lnTo>
                        <a:lnTo>
                          <a:pt x="64" y="78"/>
                        </a:lnTo>
                        <a:close/>
                      </a:path>
                    </a:pathLst>
                  </a:custGeom>
                  <a:solidFill>
                    <a:srgbClr val="B7B7B7"/>
                  </a:solidFill>
                  <a:ln w="0">
                    <a:solidFill>
                      <a:srgbClr val="B7B7B7"/>
                    </a:solidFill>
                    <a:round/>
                    <a:headEnd/>
                    <a:tailEnd/>
                  </a:ln>
                </p:spPr>
                <p:txBody>
                  <a:bodyPr/>
                  <a:lstStyle/>
                  <a:p>
                    <a:endParaRPr lang="en-US"/>
                  </a:p>
                </p:txBody>
              </p:sp>
              <p:sp>
                <p:nvSpPr>
                  <p:cNvPr id="200" name="Freeform 199"/>
                  <p:cNvSpPr>
                    <a:spLocks/>
                  </p:cNvSpPr>
                  <p:nvPr/>
                </p:nvSpPr>
                <p:spPr bwMode="auto">
                  <a:xfrm>
                    <a:off x="1700445" y="4167630"/>
                    <a:ext cx="302260" cy="145978"/>
                  </a:xfrm>
                  <a:custGeom>
                    <a:avLst/>
                    <a:gdLst>
                      <a:gd name="T0" fmla="*/ 52 w 105"/>
                      <a:gd name="T1" fmla="*/ 63 h 63"/>
                      <a:gd name="T2" fmla="*/ 73 w 105"/>
                      <a:gd name="T3" fmla="*/ 62 h 63"/>
                      <a:gd name="T4" fmla="*/ 89 w 105"/>
                      <a:gd name="T5" fmla="*/ 56 h 63"/>
                      <a:gd name="T6" fmla="*/ 101 w 105"/>
                      <a:gd name="T7" fmla="*/ 47 h 63"/>
                      <a:gd name="T8" fmla="*/ 105 w 105"/>
                      <a:gd name="T9" fmla="*/ 36 h 63"/>
                      <a:gd name="T10" fmla="*/ 101 w 105"/>
                      <a:gd name="T11" fmla="*/ 24 h 63"/>
                      <a:gd name="T12" fmla="*/ 89 w 105"/>
                      <a:gd name="T13" fmla="*/ 12 h 63"/>
                      <a:gd name="T14" fmla="*/ 73 w 105"/>
                      <a:gd name="T15" fmla="*/ 3 h 63"/>
                      <a:gd name="T16" fmla="*/ 52 w 105"/>
                      <a:gd name="T17" fmla="*/ 0 h 63"/>
                      <a:gd name="T18" fmla="*/ 32 w 105"/>
                      <a:gd name="T19" fmla="*/ 3 h 63"/>
                      <a:gd name="T20" fmla="*/ 14 w 105"/>
                      <a:gd name="T21" fmla="*/ 12 h 63"/>
                      <a:gd name="T22" fmla="*/ 4 w 105"/>
                      <a:gd name="T23" fmla="*/ 24 h 63"/>
                      <a:gd name="T24" fmla="*/ 0 w 105"/>
                      <a:gd name="T25" fmla="*/ 36 h 63"/>
                      <a:gd name="T26" fmla="*/ 4 w 105"/>
                      <a:gd name="T27" fmla="*/ 47 h 63"/>
                      <a:gd name="T28" fmla="*/ 14 w 105"/>
                      <a:gd name="T29" fmla="*/ 56 h 63"/>
                      <a:gd name="T30" fmla="*/ 32 w 105"/>
                      <a:gd name="T31" fmla="*/ 62 h 63"/>
                      <a:gd name="T32" fmla="*/ 52 w 105"/>
                      <a:gd name="T33" fmla="*/ 63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63"/>
                      <a:gd name="T53" fmla="*/ 105 w 105"/>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63">
                        <a:moveTo>
                          <a:pt x="52" y="63"/>
                        </a:moveTo>
                        <a:lnTo>
                          <a:pt x="73" y="62"/>
                        </a:lnTo>
                        <a:lnTo>
                          <a:pt x="89" y="56"/>
                        </a:lnTo>
                        <a:lnTo>
                          <a:pt x="101" y="47"/>
                        </a:lnTo>
                        <a:lnTo>
                          <a:pt x="105" y="36"/>
                        </a:lnTo>
                        <a:lnTo>
                          <a:pt x="101" y="24"/>
                        </a:lnTo>
                        <a:lnTo>
                          <a:pt x="89" y="12"/>
                        </a:lnTo>
                        <a:lnTo>
                          <a:pt x="73" y="3"/>
                        </a:lnTo>
                        <a:lnTo>
                          <a:pt x="52" y="0"/>
                        </a:lnTo>
                        <a:lnTo>
                          <a:pt x="32" y="3"/>
                        </a:lnTo>
                        <a:lnTo>
                          <a:pt x="14" y="12"/>
                        </a:lnTo>
                        <a:lnTo>
                          <a:pt x="4" y="24"/>
                        </a:lnTo>
                        <a:lnTo>
                          <a:pt x="0" y="36"/>
                        </a:lnTo>
                        <a:lnTo>
                          <a:pt x="4" y="47"/>
                        </a:lnTo>
                        <a:lnTo>
                          <a:pt x="14" y="56"/>
                        </a:lnTo>
                        <a:lnTo>
                          <a:pt x="32" y="62"/>
                        </a:lnTo>
                        <a:lnTo>
                          <a:pt x="52" y="63"/>
                        </a:lnTo>
                        <a:close/>
                      </a:path>
                    </a:pathLst>
                  </a:custGeom>
                  <a:solidFill>
                    <a:srgbClr val="CFCFCF"/>
                  </a:solidFill>
                  <a:ln w="0">
                    <a:solidFill>
                      <a:srgbClr val="CFCFCF"/>
                    </a:solidFill>
                    <a:round/>
                    <a:headEnd/>
                    <a:tailEnd/>
                  </a:ln>
                </p:spPr>
                <p:txBody>
                  <a:bodyPr/>
                  <a:lstStyle/>
                  <a:p>
                    <a:endParaRPr lang="en-US"/>
                  </a:p>
                </p:txBody>
              </p:sp>
              <p:sp>
                <p:nvSpPr>
                  <p:cNvPr id="201" name="Freeform 200"/>
                  <p:cNvSpPr>
                    <a:spLocks/>
                  </p:cNvSpPr>
                  <p:nvPr/>
                </p:nvSpPr>
                <p:spPr bwMode="auto">
                  <a:xfrm>
                    <a:off x="1734989" y="4167630"/>
                    <a:ext cx="230293" cy="115856"/>
                  </a:xfrm>
                  <a:custGeom>
                    <a:avLst/>
                    <a:gdLst>
                      <a:gd name="T0" fmla="*/ 40 w 80"/>
                      <a:gd name="T1" fmla="*/ 50 h 50"/>
                      <a:gd name="T2" fmla="*/ 56 w 80"/>
                      <a:gd name="T3" fmla="*/ 48 h 50"/>
                      <a:gd name="T4" fmla="*/ 70 w 80"/>
                      <a:gd name="T5" fmla="*/ 44 h 50"/>
                      <a:gd name="T6" fmla="*/ 77 w 80"/>
                      <a:gd name="T7" fmla="*/ 36 h 50"/>
                      <a:gd name="T8" fmla="*/ 80 w 80"/>
                      <a:gd name="T9" fmla="*/ 29 h 50"/>
                      <a:gd name="T10" fmla="*/ 77 w 80"/>
                      <a:gd name="T11" fmla="*/ 20 h 50"/>
                      <a:gd name="T12" fmla="*/ 70 w 80"/>
                      <a:gd name="T13" fmla="*/ 11 h 50"/>
                      <a:gd name="T14" fmla="*/ 56 w 80"/>
                      <a:gd name="T15" fmla="*/ 3 h 50"/>
                      <a:gd name="T16" fmla="*/ 40 w 80"/>
                      <a:gd name="T17" fmla="*/ 0 h 50"/>
                      <a:gd name="T18" fmla="*/ 25 w 80"/>
                      <a:gd name="T19" fmla="*/ 3 h 50"/>
                      <a:gd name="T20" fmla="*/ 11 w 80"/>
                      <a:gd name="T21" fmla="*/ 11 h 50"/>
                      <a:gd name="T22" fmla="*/ 4 w 80"/>
                      <a:gd name="T23" fmla="*/ 20 h 50"/>
                      <a:gd name="T24" fmla="*/ 0 w 80"/>
                      <a:gd name="T25" fmla="*/ 29 h 50"/>
                      <a:gd name="T26" fmla="*/ 4 w 80"/>
                      <a:gd name="T27" fmla="*/ 36 h 50"/>
                      <a:gd name="T28" fmla="*/ 11 w 80"/>
                      <a:gd name="T29" fmla="*/ 44 h 50"/>
                      <a:gd name="T30" fmla="*/ 25 w 80"/>
                      <a:gd name="T31" fmla="*/ 48 h 50"/>
                      <a:gd name="T32" fmla="*/ 40 w 80"/>
                      <a:gd name="T33" fmla="*/ 5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50"/>
                      <a:gd name="T53" fmla="*/ 80 w 80"/>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50">
                        <a:moveTo>
                          <a:pt x="40" y="50"/>
                        </a:moveTo>
                        <a:lnTo>
                          <a:pt x="56" y="48"/>
                        </a:lnTo>
                        <a:lnTo>
                          <a:pt x="70" y="44"/>
                        </a:lnTo>
                        <a:lnTo>
                          <a:pt x="77" y="36"/>
                        </a:lnTo>
                        <a:lnTo>
                          <a:pt x="80" y="29"/>
                        </a:lnTo>
                        <a:lnTo>
                          <a:pt x="77" y="20"/>
                        </a:lnTo>
                        <a:lnTo>
                          <a:pt x="70" y="11"/>
                        </a:lnTo>
                        <a:lnTo>
                          <a:pt x="56" y="3"/>
                        </a:lnTo>
                        <a:lnTo>
                          <a:pt x="40" y="0"/>
                        </a:lnTo>
                        <a:lnTo>
                          <a:pt x="25" y="3"/>
                        </a:lnTo>
                        <a:lnTo>
                          <a:pt x="11" y="11"/>
                        </a:lnTo>
                        <a:lnTo>
                          <a:pt x="4" y="20"/>
                        </a:lnTo>
                        <a:lnTo>
                          <a:pt x="0" y="29"/>
                        </a:lnTo>
                        <a:lnTo>
                          <a:pt x="4" y="36"/>
                        </a:lnTo>
                        <a:lnTo>
                          <a:pt x="11" y="44"/>
                        </a:lnTo>
                        <a:lnTo>
                          <a:pt x="25" y="48"/>
                        </a:lnTo>
                        <a:lnTo>
                          <a:pt x="40" y="50"/>
                        </a:lnTo>
                        <a:close/>
                      </a:path>
                    </a:pathLst>
                  </a:custGeom>
                  <a:solidFill>
                    <a:srgbClr val="E7E7E7"/>
                  </a:solidFill>
                  <a:ln w="0">
                    <a:solidFill>
                      <a:srgbClr val="E7E7E7"/>
                    </a:solidFill>
                    <a:round/>
                    <a:headEnd/>
                    <a:tailEnd/>
                  </a:ln>
                </p:spPr>
                <p:txBody>
                  <a:bodyPr/>
                  <a:lstStyle/>
                  <a:p>
                    <a:endParaRPr lang="en-US"/>
                  </a:p>
                </p:txBody>
              </p:sp>
              <p:sp>
                <p:nvSpPr>
                  <p:cNvPr id="202" name="Freeform 201"/>
                  <p:cNvSpPr>
                    <a:spLocks/>
                  </p:cNvSpPr>
                  <p:nvPr/>
                </p:nvSpPr>
                <p:spPr bwMode="auto">
                  <a:xfrm>
                    <a:off x="2224363" y="4679713"/>
                    <a:ext cx="506645" cy="250248"/>
                  </a:xfrm>
                  <a:custGeom>
                    <a:avLst/>
                    <a:gdLst>
                      <a:gd name="T0" fmla="*/ 88 w 176"/>
                      <a:gd name="T1" fmla="*/ 108 h 108"/>
                      <a:gd name="T2" fmla="*/ 116 w 176"/>
                      <a:gd name="T3" fmla="*/ 105 h 108"/>
                      <a:gd name="T4" fmla="*/ 140 w 176"/>
                      <a:gd name="T5" fmla="*/ 99 h 108"/>
                      <a:gd name="T6" fmla="*/ 159 w 176"/>
                      <a:gd name="T7" fmla="*/ 89 h 108"/>
                      <a:gd name="T8" fmla="*/ 171 w 176"/>
                      <a:gd name="T9" fmla="*/ 77 h 108"/>
                      <a:gd name="T10" fmla="*/ 176 w 176"/>
                      <a:gd name="T11" fmla="*/ 62 h 108"/>
                      <a:gd name="T12" fmla="*/ 171 w 176"/>
                      <a:gd name="T13" fmla="*/ 45 h 108"/>
                      <a:gd name="T14" fmla="*/ 159 w 176"/>
                      <a:gd name="T15" fmla="*/ 29 h 108"/>
                      <a:gd name="T16" fmla="*/ 140 w 176"/>
                      <a:gd name="T17" fmla="*/ 15 h 108"/>
                      <a:gd name="T18" fmla="*/ 116 w 176"/>
                      <a:gd name="T19" fmla="*/ 5 h 108"/>
                      <a:gd name="T20" fmla="*/ 88 w 176"/>
                      <a:gd name="T21" fmla="*/ 0 h 108"/>
                      <a:gd name="T22" fmla="*/ 59 w 176"/>
                      <a:gd name="T23" fmla="*/ 5 h 108"/>
                      <a:gd name="T24" fmla="*/ 35 w 176"/>
                      <a:gd name="T25" fmla="*/ 15 h 108"/>
                      <a:gd name="T26" fmla="*/ 16 w 176"/>
                      <a:gd name="T27" fmla="*/ 29 h 108"/>
                      <a:gd name="T28" fmla="*/ 4 w 176"/>
                      <a:gd name="T29" fmla="*/ 45 h 108"/>
                      <a:gd name="T30" fmla="*/ 0 w 176"/>
                      <a:gd name="T31" fmla="*/ 62 h 108"/>
                      <a:gd name="T32" fmla="*/ 4 w 176"/>
                      <a:gd name="T33" fmla="*/ 77 h 108"/>
                      <a:gd name="T34" fmla="*/ 16 w 176"/>
                      <a:gd name="T35" fmla="*/ 89 h 108"/>
                      <a:gd name="T36" fmla="*/ 35 w 176"/>
                      <a:gd name="T37" fmla="*/ 99 h 108"/>
                      <a:gd name="T38" fmla="*/ 59 w 176"/>
                      <a:gd name="T39" fmla="*/ 105 h 108"/>
                      <a:gd name="T40" fmla="*/ 88 w 176"/>
                      <a:gd name="T41" fmla="*/ 108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108"/>
                      <a:gd name="T65" fmla="*/ 176 w 176"/>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108">
                        <a:moveTo>
                          <a:pt x="88" y="108"/>
                        </a:moveTo>
                        <a:lnTo>
                          <a:pt x="116" y="105"/>
                        </a:lnTo>
                        <a:lnTo>
                          <a:pt x="140" y="99"/>
                        </a:lnTo>
                        <a:lnTo>
                          <a:pt x="159" y="89"/>
                        </a:lnTo>
                        <a:lnTo>
                          <a:pt x="171" y="77"/>
                        </a:lnTo>
                        <a:lnTo>
                          <a:pt x="176" y="62"/>
                        </a:lnTo>
                        <a:lnTo>
                          <a:pt x="171" y="45"/>
                        </a:lnTo>
                        <a:lnTo>
                          <a:pt x="159" y="29"/>
                        </a:lnTo>
                        <a:lnTo>
                          <a:pt x="140" y="15"/>
                        </a:lnTo>
                        <a:lnTo>
                          <a:pt x="116" y="5"/>
                        </a:lnTo>
                        <a:lnTo>
                          <a:pt x="88" y="0"/>
                        </a:lnTo>
                        <a:lnTo>
                          <a:pt x="59" y="5"/>
                        </a:lnTo>
                        <a:lnTo>
                          <a:pt x="35" y="15"/>
                        </a:lnTo>
                        <a:lnTo>
                          <a:pt x="16" y="29"/>
                        </a:lnTo>
                        <a:lnTo>
                          <a:pt x="4" y="45"/>
                        </a:lnTo>
                        <a:lnTo>
                          <a:pt x="0" y="62"/>
                        </a:lnTo>
                        <a:lnTo>
                          <a:pt x="4" y="77"/>
                        </a:lnTo>
                        <a:lnTo>
                          <a:pt x="16" y="89"/>
                        </a:lnTo>
                        <a:lnTo>
                          <a:pt x="35" y="99"/>
                        </a:lnTo>
                        <a:lnTo>
                          <a:pt x="59" y="105"/>
                        </a:lnTo>
                        <a:lnTo>
                          <a:pt x="88" y="108"/>
                        </a:lnTo>
                        <a:close/>
                      </a:path>
                    </a:pathLst>
                  </a:custGeom>
                  <a:solidFill>
                    <a:srgbClr val="404040"/>
                  </a:solidFill>
                  <a:ln w="0">
                    <a:solidFill>
                      <a:srgbClr val="404040"/>
                    </a:solidFill>
                    <a:round/>
                    <a:headEnd/>
                    <a:tailEnd/>
                  </a:ln>
                </p:spPr>
                <p:txBody>
                  <a:bodyPr/>
                  <a:lstStyle/>
                  <a:p>
                    <a:endParaRPr lang="en-US"/>
                  </a:p>
                </p:txBody>
              </p:sp>
              <p:sp>
                <p:nvSpPr>
                  <p:cNvPr id="203" name="Freeform 202"/>
                  <p:cNvSpPr>
                    <a:spLocks/>
                  </p:cNvSpPr>
                  <p:nvPr/>
                </p:nvSpPr>
                <p:spPr bwMode="auto">
                  <a:xfrm>
                    <a:off x="2106337" y="4846545"/>
                    <a:ext cx="624671" cy="461106"/>
                  </a:xfrm>
                  <a:custGeom>
                    <a:avLst/>
                    <a:gdLst>
                      <a:gd name="T0" fmla="*/ 96 w 217"/>
                      <a:gd name="T1" fmla="*/ 199 h 199"/>
                      <a:gd name="T2" fmla="*/ 70 w 217"/>
                      <a:gd name="T3" fmla="*/ 196 h 199"/>
                      <a:gd name="T4" fmla="*/ 50 w 217"/>
                      <a:gd name="T5" fmla="*/ 190 h 199"/>
                      <a:gd name="T6" fmla="*/ 33 w 217"/>
                      <a:gd name="T7" fmla="*/ 181 h 199"/>
                      <a:gd name="T8" fmla="*/ 21 w 217"/>
                      <a:gd name="T9" fmla="*/ 170 h 199"/>
                      <a:gd name="T10" fmla="*/ 12 w 217"/>
                      <a:gd name="T11" fmla="*/ 160 h 199"/>
                      <a:gd name="T12" fmla="*/ 6 w 217"/>
                      <a:gd name="T13" fmla="*/ 151 h 199"/>
                      <a:gd name="T14" fmla="*/ 2 w 217"/>
                      <a:gd name="T15" fmla="*/ 144 h 199"/>
                      <a:gd name="T16" fmla="*/ 0 w 217"/>
                      <a:gd name="T17" fmla="*/ 138 h 199"/>
                      <a:gd name="T18" fmla="*/ 0 w 217"/>
                      <a:gd name="T19" fmla="*/ 135 h 199"/>
                      <a:gd name="T20" fmla="*/ 0 w 217"/>
                      <a:gd name="T21" fmla="*/ 0 h 199"/>
                      <a:gd name="T22" fmla="*/ 217 w 217"/>
                      <a:gd name="T23" fmla="*/ 2 h 199"/>
                      <a:gd name="T24" fmla="*/ 217 w 217"/>
                      <a:gd name="T25" fmla="*/ 133 h 199"/>
                      <a:gd name="T26" fmla="*/ 211 w 217"/>
                      <a:gd name="T27" fmla="*/ 145 h 199"/>
                      <a:gd name="T28" fmla="*/ 205 w 217"/>
                      <a:gd name="T29" fmla="*/ 157 h 199"/>
                      <a:gd name="T30" fmla="*/ 200 w 217"/>
                      <a:gd name="T31" fmla="*/ 166 h 199"/>
                      <a:gd name="T32" fmla="*/ 197 w 217"/>
                      <a:gd name="T33" fmla="*/ 169 h 199"/>
                      <a:gd name="T34" fmla="*/ 185 w 217"/>
                      <a:gd name="T35" fmla="*/ 179 h 199"/>
                      <a:gd name="T36" fmla="*/ 167 w 217"/>
                      <a:gd name="T37" fmla="*/ 187 h 199"/>
                      <a:gd name="T38" fmla="*/ 148 w 217"/>
                      <a:gd name="T39" fmla="*/ 193 h 199"/>
                      <a:gd name="T40" fmla="*/ 129 w 217"/>
                      <a:gd name="T41" fmla="*/ 196 h 199"/>
                      <a:gd name="T42" fmla="*/ 112 w 217"/>
                      <a:gd name="T43" fmla="*/ 199 h 199"/>
                      <a:gd name="T44" fmla="*/ 100 w 217"/>
                      <a:gd name="T45" fmla="*/ 199 h 199"/>
                      <a:gd name="T46" fmla="*/ 96 w 217"/>
                      <a:gd name="T47" fmla="*/ 199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199"/>
                      <a:gd name="T74" fmla="*/ 217 w 217"/>
                      <a:gd name="T75" fmla="*/ 199 h 1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199">
                        <a:moveTo>
                          <a:pt x="96" y="199"/>
                        </a:moveTo>
                        <a:lnTo>
                          <a:pt x="70" y="196"/>
                        </a:lnTo>
                        <a:lnTo>
                          <a:pt x="50" y="190"/>
                        </a:lnTo>
                        <a:lnTo>
                          <a:pt x="33" y="181"/>
                        </a:lnTo>
                        <a:lnTo>
                          <a:pt x="21" y="170"/>
                        </a:lnTo>
                        <a:lnTo>
                          <a:pt x="12" y="160"/>
                        </a:lnTo>
                        <a:lnTo>
                          <a:pt x="6" y="151"/>
                        </a:lnTo>
                        <a:lnTo>
                          <a:pt x="2" y="144"/>
                        </a:lnTo>
                        <a:lnTo>
                          <a:pt x="0" y="138"/>
                        </a:lnTo>
                        <a:lnTo>
                          <a:pt x="0" y="135"/>
                        </a:lnTo>
                        <a:lnTo>
                          <a:pt x="0" y="0"/>
                        </a:lnTo>
                        <a:lnTo>
                          <a:pt x="217" y="2"/>
                        </a:lnTo>
                        <a:lnTo>
                          <a:pt x="217" y="133"/>
                        </a:lnTo>
                        <a:lnTo>
                          <a:pt x="211" y="145"/>
                        </a:lnTo>
                        <a:lnTo>
                          <a:pt x="205" y="157"/>
                        </a:lnTo>
                        <a:lnTo>
                          <a:pt x="200" y="166"/>
                        </a:lnTo>
                        <a:lnTo>
                          <a:pt x="197" y="169"/>
                        </a:lnTo>
                        <a:lnTo>
                          <a:pt x="185" y="179"/>
                        </a:lnTo>
                        <a:lnTo>
                          <a:pt x="167" y="187"/>
                        </a:lnTo>
                        <a:lnTo>
                          <a:pt x="148" y="193"/>
                        </a:lnTo>
                        <a:lnTo>
                          <a:pt x="129" y="196"/>
                        </a:lnTo>
                        <a:lnTo>
                          <a:pt x="112" y="199"/>
                        </a:lnTo>
                        <a:lnTo>
                          <a:pt x="100" y="199"/>
                        </a:lnTo>
                        <a:lnTo>
                          <a:pt x="96" y="199"/>
                        </a:lnTo>
                        <a:close/>
                      </a:path>
                    </a:pathLst>
                  </a:custGeom>
                  <a:solidFill>
                    <a:srgbClr val="000000"/>
                  </a:solidFill>
                  <a:ln w="0">
                    <a:solidFill>
                      <a:srgbClr val="000000"/>
                    </a:solidFill>
                    <a:round/>
                    <a:headEnd/>
                    <a:tailEnd/>
                  </a:ln>
                </p:spPr>
                <p:txBody>
                  <a:bodyPr/>
                  <a:lstStyle/>
                  <a:p>
                    <a:endParaRPr lang="en-US"/>
                  </a:p>
                </p:txBody>
              </p:sp>
              <p:sp>
                <p:nvSpPr>
                  <p:cNvPr id="204" name="Freeform 203"/>
                  <p:cNvSpPr>
                    <a:spLocks/>
                  </p:cNvSpPr>
                  <p:nvPr/>
                </p:nvSpPr>
                <p:spPr bwMode="auto">
                  <a:xfrm>
                    <a:off x="2106337" y="4846545"/>
                    <a:ext cx="624671" cy="461106"/>
                  </a:xfrm>
                  <a:custGeom>
                    <a:avLst/>
                    <a:gdLst>
                      <a:gd name="T0" fmla="*/ 96 w 217"/>
                      <a:gd name="T1" fmla="*/ 199 h 199"/>
                      <a:gd name="T2" fmla="*/ 70 w 217"/>
                      <a:gd name="T3" fmla="*/ 196 h 199"/>
                      <a:gd name="T4" fmla="*/ 50 w 217"/>
                      <a:gd name="T5" fmla="*/ 190 h 199"/>
                      <a:gd name="T6" fmla="*/ 33 w 217"/>
                      <a:gd name="T7" fmla="*/ 181 h 199"/>
                      <a:gd name="T8" fmla="*/ 21 w 217"/>
                      <a:gd name="T9" fmla="*/ 170 h 199"/>
                      <a:gd name="T10" fmla="*/ 12 w 217"/>
                      <a:gd name="T11" fmla="*/ 160 h 199"/>
                      <a:gd name="T12" fmla="*/ 6 w 217"/>
                      <a:gd name="T13" fmla="*/ 151 h 199"/>
                      <a:gd name="T14" fmla="*/ 2 w 217"/>
                      <a:gd name="T15" fmla="*/ 144 h 199"/>
                      <a:gd name="T16" fmla="*/ 0 w 217"/>
                      <a:gd name="T17" fmla="*/ 138 h 199"/>
                      <a:gd name="T18" fmla="*/ 0 w 217"/>
                      <a:gd name="T19" fmla="*/ 135 h 199"/>
                      <a:gd name="T20" fmla="*/ 0 w 217"/>
                      <a:gd name="T21" fmla="*/ 0 h 199"/>
                      <a:gd name="T22" fmla="*/ 217 w 217"/>
                      <a:gd name="T23" fmla="*/ 2 h 199"/>
                      <a:gd name="T24" fmla="*/ 217 w 217"/>
                      <a:gd name="T25" fmla="*/ 133 h 199"/>
                      <a:gd name="T26" fmla="*/ 211 w 217"/>
                      <a:gd name="T27" fmla="*/ 145 h 199"/>
                      <a:gd name="T28" fmla="*/ 205 w 217"/>
                      <a:gd name="T29" fmla="*/ 157 h 199"/>
                      <a:gd name="T30" fmla="*/ 200 w 217"/>
                      <a:gd name="T31" fmla="*/ 166 h 199"/>
                      <a:gd name="T32" fmla="*/ 197 w 217"/>
                      <a:gd name="T33" fmla="*/ 169 h 199"/>
                      <a:gd name="T34" fmla="*/ 185 w 217"/>
                      <a:gd name="T35" fmla="*/ 179 h 199"/>
                      <a:gd name="T36" fmla="*/ 167 w 217"/>
                      <a:gd name="T37" fmla="*/ 187 h 199"/>
                      <a:gd name="T38" fmla="*/ 148 w 217"/>
                      <a:gd name="T39" fmla="*/ 193 h 199"/>
                      <a:gd name="T40" fmla="*/ 129 w 217"/>
                      <a:gd name="T41" fmla="*/ 196 h 199"/>
                      <a:gd name="T42" fmla="*/ 112 w 217"/>
                      <a:gd name="T43" fmla="*/ 199 h 199"/>
                      <a:gd name="T44" fmla="*/ 100 w 217"/>
                      <a:gd name="T45" fmla="*/ 199 h 199"/>
                      <a:gd name="T46" fmla="*/ 96 w 217"/>
                      <a:gd name="T47" fmla="*/ 199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199"/>
                      <a:gd name="T74" fmla="*/ 217 w 217"/>
                      <a:gd name="T75" fmla="*/ 199 h 1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199">
                        <a:moveTo>
                          <a:pt x="96" y="199"/>
                        </a:moveTo>
                        <a:lnTo>
                          <a:pt x="70" y="196"/>
                        </a:lnTo>
                        <a:lnTo>
                          <a:pt x="50" y="190"/>
                        </a:lnTo>
                        <a:lnTo>
                          <a:pt x="33" y="181"/>
                        </a:lnTo>
                        <a:lnTo>
                          <a:pt x="21" y="170"/>
                        </a:lnTo>
                        <a:lnTo>
                          <a:pt x="12" y="160"/>
                        </a:lnTo>
                        <a:lnTo>
                          <a:pt x="6" y="151"/>
                        </a:lnTo>
                        <a:lnTo>
                          <a:pt x="2" y="144"/>
                        </a:lnTo>
                        <a:lnTo>
                          <a:pt x="0" y="138"/>
                        </a:lnTo>
                        <a:lnTo>
                          <a:pt x="0" y="135"/>
                        </a:lnTo>
                        <a:lnTo>
                          <a:pt x="0" y="0"/>
                        </a:lnTo>
                        <a:lnTo>
                          <a:pt x="217" y="2"/>
                        </a:lnTo>
                        <a:lnTo>
                          <a:pt x="217" y="133"/>
                        </a:lnTo>
                        <a:lnTo>
                          <a:pt x="211" y="145"/>
                        </a:lnTo>
                        <a:lnTo>
                          <a:pt x="205" y="157"/>
                        </a:lnTo>
                        <a:lnTo>
                          <a:pt x="200" y="166"/>
                        </a:lnTo>
                        <a:lnTo>
                          <a:pt x="197" y="169"/>
                        </a:lnTo>
                        <a:lnTo>
                          <a:pt x="185" y="179"/>
                        </a:lnTo>
                        <a:lnTo>
                          <a:pt x="167" y="187"/>
                        </a:lnTo>
                        <a:lnTo>
                          <a:pt x="148" y="193"/>
                        </a:lnTo>
                        <a:lnTo>
                          <a:pt x="129" y="196"/>
                        </a:lnTo>
                        <a:lnTo>
                          <a:pt x="112" y="199"/>
                        </a:lnTo>
                        <a:lnTo>
                          <a:pt x="100" y="199"/>
                        </a:lnTo>
                        <a:lnTo>
                          <a:pt x="96" y="199"/>
                        </a:lnTo>
                      </a:path>
                    </a:pathLst>
                  </a:custGeom>
                  <a:noFill/>
                  <a:ln w="4763">
                    <a:solidFill>
                      <a:srgbClr val="000000"/>
                    </a:solidFill>
                    <a:round/>
                    <a:headEnd/>
                    <a:tailEnd/>
                  </a:ln>
                </p:spPr>
                <p:txBody>
                  <a:bodyPr/>
                  <a:lstStyle/>
                  <a:p>
                    <a:endParaRPr lang="en-US"/>
                  </a:p>
                </p:txBody>
              </p:sp>
              <p:sp>
                <p:nvSpPr>
                  <p:cNvPr id="205" name="Freeform 204"/>
                  <p:cNvSpPr>
                    <a:spLocks/>
                  </p:cNvSpPr>
                  <p:nvPr/>
                </p:nvSpPr>
                <p:spPr bwMode="auto">
                  <a:xfrm>
                    <a:off x="2140881" y="4846545"/>
                    <a:ext cx="564219" cy="461106"/>
                  </a:xfrm>
                  <a:custGeom>
                    <a:avLst/>
                    <a:gdLst>
                      <a:gd name="T0" fmla="*/ 88 w 196"/>
                      <a:gd name="T1" fmla="*/ 199 h 199"/>
                      <a:gd name="T2" fmla="*/ 63 w 196"/>
                      <a:gd name="T3" fmla="*/ 194 h 199"/>
                      <a:gd name="T4" fmla="*/ 42 w 196"/>
                      <a:gd name="T5" fmla="*/ 188 h 199"/>
                      <a:gd name="T6" fmla="*/ 27 w 196"/>
                      <a:gd name="T7" fmla="*/ 179 h 199"/>
                      <a:gd name="T8" fmla="*/ 15 w 196"/>
                      <a:gd name="T9" fmla="*/ 169 h 199"/>
                      <a:gd name="T10" fmla="*/ 8 w 196"/>
                      <a:gd name="T11" fmla="*/ 158 h 199"/>
                      <a:gd name="T12" fmla="*/ 3 w 196"/>
                      <a:gd name="T13" fmla="*/ 151 h 199"/>
                      <a:gd name="T14" fmla="*/ 2 w 196"/>
                      <a:gd name="T15" fmla="*/ 145 h 199"/>
                      <a:gd name="T16" fmla="*/ 0 w 196"/>
                      <a:gd name="T17" fmla="*/ 142 h 199"/>
                      <a:gd name="T18" fmla="*/ 0 w 196"/>
                      <a:gd name="T19" fmla="*/ 0 h 199"/>
                      <a:gd name="T20" fmla="*/ 196 w 196"/>
                      <a:gd name="T21" fmla="*/ 2 h 199"/>
                      <a:gd name="T22" fmla="*/ 196 w 196"/>
                      <a:gd name="T23" fmla="*/ 127 h 199"/>
                      <a:gd name="T24" fmla="*/ 191 w 196"/>
                      <a:gd name="T25" fmla="*/ 139 h 199"/>
                      <a:gd name="T26" fmla="*/ 185 w 196"/>
                      <a:gd name="T27" fmla="*/ 151 h 199"/>
                      <a:gd name="T28" fmla="*/ 181 w 196"/>
                      <a:gd name="T29" fmla="*/ 158 h 199"/>
                      <a:gd name="T30" fmla="*/ 179 w 196"/>
                      <a:gd name="T31" fmla="*/ 161 h 199"/>
                      <a:gd name="T32" fmla="*/ 167 w 196"/>
                      <a:gd name="T33" fmla="*/ 172 h 199"/>
                      <a:gd name="T34" fmla="*/ 152 w 196"/>
                      <a:gd name="T35" fmla="*/ 181 h 199"/>
                      <a:gd name="T36" fmla="*/ 134 w 196"/>
                      <a:gd name="T37" fmla="*/ 187 h 199"/>
                      <a:gd name="T38" fmla="*/ 118 w 196"/>
                      <a:gd name="T39" fmla="*/ 193 h 199"/>
                      <a:gd name="T40" fmla="*/ 103 w 196"/>
                      <a:gd name="T41" fmla="*/ 196 h 199"/>
                      <a:gd name="T42" fmla="*/ 93 w 196"/>
                      <a:gd name="T43" fmla="*/ 197 h 199"/>
                      <a:gd name="T44" fmla="*/ 88 w 196"/>
                      <a:gd name="T45" fmla="*/ 199 h 1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
                      <a:gd name="T70" fmla="*/ 0 h 199"/>
                      <a:gd name="T71" fmla="*/ 196 w 196"/>
                      <a:gd name="T72" fmla="*/ 199 h 1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 h="199">
                        <a:moveTo>
                          <a:pt x="88" y="199"/>
                        </a:moveTo>
                        <a:lnTo>
                          <a:pt x="63" y="194"/>
                        </a:lnTo>
                        <a:lnTo>
                          <a:pt x="42" y="188"/>
                        </a:lnTo>
                        <a:lnTo>
                          <a:pt x="27" y="179"/>
                        </a:lnTo>
                        <a:lnTo>
                          <a:pt x="15" y="169"/>
                        </a:lnTo>
                        <a:lnTo>
                          <a:pt x="8" y="158"/>
                        </a:lnTo>
                        <a:lnTo>
                          <a:pt x="3" y="151"/>
                        </a:lnTo>
                        <a:lnTo>
                          <a:pt x="2" y="145"/>
                        </a:lnTo>
                        <a:lnTo>
                          <a:pt x="0" y="142"/>
                        </a:lnTo>
                        <a:lnTo>
                          <a:pt x="0" y="0"/>
                        </a:lnTo>
                        <a:lnTo>
                          <a:pt x="196" y="2"/>
                        </a:lnTo>
                        <a:lnTo>
                          <a:pt x="196" y="127"/>
                        </a:lnTo>
                        <a:lnTo>
                          <a:pt x="191" y="139"/>
                        </a:lnTo>
                        <a:lnTo>
                          <a:pt x="185" y="151"/>
                        </a:lnTo>
                        <a:lnTo>
                          <a:pt x="181" y="158"/>
                        </a:lnTo>
                        <a:lnTo>
                          <a:pt x="179" y="161"/>
                        </a:lnTo>
                        <a:lnTo>
                          <a:pt x="167" y="172"/>
                        </a:lnTo>
                        <a:lnTo>
                          <a:pt x="152" y="181"/>
                        </a:lnTo>
                        <a:lnTo>
                          <a:pt x="134" y="187"/>
                        </a:lnTo>
                        <a:lnTo>
                          <a:pt x="118" y="193"/>
                        </a:lnTo>
                        <a:lnTo>
                          <a:pt x="103" y="196"/>
                        </a:lnTo>
                        <a:lnTo>
                          <a:pt x="93" y="197"/>
                        </a:lnTo>
                        <a:lnTo>
                          <a:pt x="88" y="199"/>
                        </a:lnTo>
                        <a:close/>
                      </a:path>
                    </a:pathLst>
                  </a:custGeom>
                  <a:solidFill>
                    <a:srgbClr val="1C1C1C"/>
                  </a:solidFill>
                  <a:ln w="0">
                    <a:solidFill>
                      <a:srgbClr val="1C1C1C"/>
                    </a:solidFill>
                    <a:round/>
                    <a:headEnd/>
                    <a:tailEnd/>
                  </a:ln>
                </p:spPr>
                <p:txBody>
                  <a:bodyPr/>
                  <a:lstStyle/>
                  <a:p>
                    <a:endParaRPr lang="en-US"/>
                  </a:p>
                </p:txBody>
              </p:sp>
              <p:sp>
                <p:nvSpPr>
                  <p:cNvPr id="206" name="Freeform 205"/>
                  <p:cNvSpPr>
                    <a:spLocks/>
                  </p:cNvSpPr>
                  <p:nvPr/>
                </p:nvSpPr>
                <p:spPr bwMode="auto">
                  <a:xfrm>
                    <a:off x="2175425" y="4846545"/>
                    <a:ext cx="506645" cy="456472"/>
                  </a:xfrm>
                  <a:custGeom>
                    <a:avLst/>
                    <a:gdLst>
                      <a:gd name="T0" fmla="*/ 81 w 176"/>
                      <a:gd name="T1" fmla="*/ 197 h 197"/>
                      <a:gd name="T2" fmla="*/ 58 w 176"/>
                      <a:gd name="T3" fmla="*/ 194 h 197"/>
                      <a:gd name="T4" fmla="*/ 39 w 176"/>
                      <a:gd name="T5" fmla="*/ 188 h 197"/>
                      <a:gd name="T6" fmla="*/ 26 w 176"/>
                      <a:gd name="T7" fmla="*/ 181 h 197"/>
                      <a:gd name="T8" fmla="*/ 15 w 176"/>
                      <a:gd name="T9" fmla="*/ 172 h 197"/>
                      <a:gd name="T10" fmla="*/ 8 w 176"/>
                      <a:gd name="T11" fmla="*/ 163 h 197"/>
                      <a:gd name="T12" fmla="*/ 3 w 176"/>
                      <a:gd name="T13" fmla="*/ 156 h 197"/>
                      <a:gd name="T14" fmla="*/ 2 w 176"/>
                      <a:gd name="T15" fmla="*/ 151 h 197"/>
                      <a:gd name="T16" fmla="*/ 0 w 176"/>
                      <a:gd name="T17" fmla="*/ 150 h 197"/>
                      <a:gd name="T18" fmla="*/ 0 w 176"/>
                      <a:gd name="T19" fmla="*/ 0 h 197"/>
                      <a:gd name="T20" fmla="*/ 176 w 176"/>
                      <a:gd name="T21" fmla="*/ 2 h 197"/>
                      <a:gd name="T22" fmla="*/ 176 w 176"/>
                      <a:gd name="T23" fmla="*/ 123 h 197"/>
                      <a:gd name="T24" fmla="*/ 170 w 176"/>
                      <a:gd name="T25" fmla="*/ 133 h 197"/>
                      <a:gd name="T26" fmla="*/ 166 w 176"/>
                      <a:gd name="T27" fmla="*/ 144 h 197"/>
                      <a:gd name="T28" fmla="*/ 163 w 176"/>
                      <a:gd name="T29" fmla="*/ 151 h 197"/>
                      <a:gd name="T30" fmla="*/ 160 w 176"/>
                      <a:gd name="T31" fmla="*/ 156 h 197"/>
                      <a:gd name="T32" fmla="*/ 151 w 176"/>
                      <a:gd name="T33" fmla="*/ 164 h 197"/>
                      <a:gd name="T34" fmla="*/ 137 w 176"/>
                      <a:gd name="T35" fmla="*/ 173 h 197"/>
                      <a:gd name="T36" fmla="*/ 121 w 176"/>
                      <a:gd name="T37" fmla="*/ 181 h 197"/>
                      <a:gd name="T38" fmla="*/ 106 w 176"/>
                      <a:gd name="T39" fmla="*/ 188 h 197"/>
                      <a:gd name="T40" fmla="*/ 94 w 176"/>
                      <a:gd name="T41" fmla="*/ 193 h 197"/>
                      <a:gd name="T42" fmla="*/ 84 w 176"/>
                      <a:gd name="T43" fmla="*/ 196 h 197"/>
                      <a:gd name="T44" fmla="*/ 81 w 176"/>
                      <a:gd name="T45" fmla="*/ 197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97"/>
                      <a:gd name="T71" fmla="*/ 176 w 176"/>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97">
                        <a:moveTo>
                          <a:pt x="81" y="197"/>
                        </a:moveTo>
                        <a:lnTo>
                          <a:pt x="58" y="194"/>
                        </a:lnTo>
                        <a:lnTo>
                          <a:pt x="39" y="188"/>
                        </a:lnTo>
                        <a:lnTo>
                          <a:pt x="26" y="181"/>
                        </a:lnTo>
                        <a:lnTo>
                          <a:pt x="15" y="172"/>
                        </a:lnTo>
                        <a:lnTo>
                          <a:pt x="8" y="163"/>
                        </a:lnTo>
                        <a:lnTo>
                          <a:pt x="3" y="156"/>
                        </a:lnTo>
                        <a:lnTo>
                          <a:pt x="2" y="151"/>
                        </a:lnTo>
                        <a:lnTo>
                          <a:pt x="0" y="150"/>
                        </a:lnTo>
                        <a:lnTo>
                          <a:pt x="0" y="0"/>
                        </a:lnTo>
                        <a:lnTo>
                          <a:pt x="176" y="2"/>
                        </a:lnTo>
                        <a:lnTo>
                          <a:pt x="176" y="123"/>
                        </a:lnTo>
                        <a:lnTo>
                          <a:pt x="170" y="133"/>
                        </a:lnTo>
                        <a:lnTo>
                          <a:pt x="166" y="144"/>
                        </a:lnTo>
                        <a:lnTo>
                          <a:pt x="163" y="151"/>
                        </a:lnTo>
                        <a:lnTo>
                          <a:pt x="160" y="156"/>
                        </a:lnTo>
                        <a:lnTo>
                          <a:pt x="151" y="164"/>
                        </a:lnTo>
                        <a:lnTo>
                          <a:pt x="137" y="173"/>
                        </a:lnTo>
                        <a:lnTo>
                          <a:pt x="121" y="181"/>
                        </a:lnTo>
                        <a:lnTo>
                          <a:pt x="106" y="188"/>
                        </a:lnTo>
                        <a:lnTo>
                          <a:pt x="94" y="193"/>
                        </a:lnTo>
                        <a:lnTo>
                          <a:pt x="84" y="196"/>
                        </a:lnTo>
                        <a:lnTo>
                          <a:pt x="81" y="197"/>
                        </a:lnTo>
                        <a:close/>
                      </a:path>
                    </a:pathLst>
                  </a:custGeom>
                  <a:solidFill>
                    <a:srgbClr val="393939"/>
                  </a:solidFill>
                  <a:ln w="0">
                    <a:solidFill>
                      <a:srgbClr val="393939"/>
                    </a:solidFill>
                    <a:round/>
                    <a:headEnd/>
                    <a:tailEnd/>
                  </a:ln>
                </p:spPr>
                <p:txBody>
                  <a:bodyPr/>
                  <a:lstStyle/>
                  <a:p>
                    <a:endParaRPr lang="en-US"/>
                  </a:p>
                </p:txBody>
              </p:sp>
              <p:sp>
                <p:nvSpPr>
                  <p:cNvPr id="207" name="Freeform 206"/>
                  <p:cNvSpPr>
                    <a:spLocks/>
                  </p:cNvSpPr>
                  <p:nvPr/>
                </p:nvSpPr>
                <p:spPr bwMode="auto">
                  <a:xfrm>
                    <a:off x="2215727" y="4846545"/>
                    <a:ext cx="440436" cy="456472"/>
                  </a:xfrm>
                  <a:custGeom>
                    <a:avLst/>
                    <a:gdLst>
                      <a:gd name="T0" fmla="*/ 71 w 153"/>
                      <a:gd name="T1" fmla="*/ 197 h 197"/>
                      <a:gd name="T2" fmla="*/ 49 w 153"/>
                      <a:gd name="T3" fmla="*/ 194 h 197"/>
                      <a:gd name="T4" fmla="*/ 31 w 153"/>
                      <a:gd name="T5" fmla="*/ 188 h 197"/>
                      <a:gd name="T6" fmla="*/ 17 w 153"/>
                      <a:gd name="T7" fmla="*/ 179 h 197"/>
                      <a:gd name="T8" fmla="*/ 9 w 153"/>
                      <a:gd name="T9" fmla="*/ 172 h 197"/>
                      <a:gd name="T10" fmla="*/ 3 w 153"/>
                      <a:gd name="T11" fmla="*/ 163 h 197"/>
                      <a:gd name="T12" fmla="*/ 0 w 153"/>
                      <a:gd name="T13" fmla="*/ 158 h 197"/>
                      <a:gd name="T14" fmla="*/ 0 w 153"/>
                      <a:gd name="T15" fmla="*/ 156 h 197"/>
                      <a:gd name="T16" fmla="*/ 0 w 153"/>
                      <a:gd name="T17" fmla="*/ 0 h 197"/>
                      <a:gd name="T18" fmla="*/ 153 w 153"/>
                      <a:gd name="T19" fmla="*/ 2 h 197"/>
                      <a:gd name="T20" fmla="*/ 153 w 153"/>
                      <a:gd name="T21" fmla="*/ 118 h 197"/>
                      <a:gd name="T22" fmla="*/ 149 w 153"/>
                      <a:gd name="T23" fmla="*/ 127 h 197"/>
                      <a:gd name="T24" fmla="*/ 144 w 153"/>
                      <a:gd name="T25" fmla="*/ 138 h 197"/>
                      <a:gd name="T26" fmla="*/ 141 w 153"/>
                      <a:gd name="T27" fmla="*/ 145 h 197"/>
                      <a:gd name="T28" fmla="*/ 140 w 153"/>
                      <a:gd name="T29" fmla="*/ 148 h 197"/>
                      <a:gd name="T30" fmla="*/ 131 w 153"/>
                      <a:gd name="T31" fmla="*/ 157 h 197"/>
                      <a:gd name="T32" fmla="*/ 119 w 153"/>
                      <a:gd name="T33" fmla="*/ 166 h 197"/>
                      <a:gd name="T34" fmla="*/ 107 w 153"/>
                      <a:gd name="T35" fmla="*/ 175 h 197"/>
                      <a:gd name="T36" fmla="*/ 94 w 153"/>
                      <a:gd name="T37" fmla="*/ 184 h 197"/>
                      <a:gd name="T38" fmla="*/ 83 w 153"/>
                      <a:gd name="T39" fmla="*/ 191 h 197"/>
                      <a:gd name="T40" fmla="*/ 74 w 153"/>
                      <a:gd name="T41" fmla="*/ 196 h 197"/>
                      <a:gd name="T42" fmla="*/ 71 w 153"/>
                      <a:gd name="T43" fmla="*/ 197 h 1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3"/>
                      <a:gd name="T67" fmla="*/ 0 h 197"/>
                      <a:gd name="T68" fmla="*/ 153 w 153"/>
                      <a:gd name="T69" fmla="*/ 197 h 1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3" h="197">
                        <a:moveTo>
                          <a:pt x="71" y="197"/>
                        </a:moveTo>
                        <a:lnTo>
                          <a:pt x="49" y="194"/>
                        </a:lnTo>
                        <a:lnTo>
                          <a:pt x="31" y="188"/>
                        </a:lnTo>
                        <a:lnTo>
                          <a:pt x="17" y="179"/>
                        </a:lnTo>
                        <a:lnTo>
                          <a:pt x="9" y="172"/>
                        </a:lnTo>
                        <a:lnTo>
                          <a:pt x="3" y="163"/>
                        </a:lnTo>
                        <a:lnTo>
                          <a:pt x="0" y="158"/>
                        </a:lnTo>
                        <a:lnTo>
                          <a:pt x="0" y="156"/>
                        </a:lnTo>
                        <a:lnTo>
                          <a:pt x="0" y="0"/>
                        </a:lnTo>
                        <a:lnTo>
                          <a:pt x="153" y="2"/>
                        </a:lnTo>
                        <a:lnTo>
                          <a:pt x="153" y="118"/>
                        </a:lnTo>
                        <a:lnTo>
                          <a:pt x="149" y="127"/>
                        </a:lnTo>
                        <a:lnTo>
                          <a:pt x="144" y="138"/>
                        </a:lnTo>
                        <a:lnTo>
                          <a:pt x="141" y="145"/>
                        </a:lnTo>
                        <a:lnTo>
                          <a:pt x="140" y="148"/>
                        </a:lnTo>
                        <a:lnTo>
                          <a:pt x="131" y="157"/>
                        </a:lnTo>
                        <a:lnTo>
                          <a:pt x="119" y="166"/>
                        </a:lnTo>
                        <a:lnTo>
                          <a:pt x="107" y="175"/>
                        </a:lnTo>
                        <a:lnTo>
                          <a:pt x="94" y="184"/>
                        </a:lnTo>
                        <a:lnTo>
                          <a:pt x="83" y="191"/>
                        </a:lnTo>
                        <a:lnTo>
                          <a:pt x="74" y="196"/>
                        </a:lnTo>
                        <a:lnTo>
                          <a:pt x="71" y="197"/>
                        </a:lnTo>
                        <a:close/>
                      </a:path>
                    </a:pathLst>
                  </a:custGeom>
                  <a:solidFill>
                    <a:srgbClr val="555555"/>
                  </a:solidFill>
                  <a:ln w="0">
                    <a:solidFill>
                      <a:srgbClr val="555555"/>
                    </a:solidFill>
                    <a:round/>
                    <a:headEnd/>
                    <a:tailEnd/>
                  </a:ln>
                </p:spPr>
                <p:txBody>
                  <a:bodyPr/>
                  <a:lstStyle/>
                  <a:p>
                    <a:endParaRPr lang="en-US"/>
                  </a:p>
                </p:txBody>
              </p:sp>
              <p:sp>
                <p:nvSpPr>
                  <p:cNvPr id="208" name="Freeform 207"/>
                  <p:cNvSpPr>
                    <a:spLocks/>
                  </p:cNvSpPr>
                  <p:nvPr/>
                </p:nvSpPr>
                <p:spPr bwMode="auto">
                  <a:xfrm>
                    <a:off x="2250271" y="4846545"/>
                    <a:ext cx="379984" cy="454155"/>
                  </a:xfrm>
                  <a:custGeom>
                    <a:avLst/>
                    <a:gdLst>
                      <a:gd name="T0" fmla="*/ 64 w 132"/>
                      <a:gd name="T1" fmla="*/ 196 h 196"/>
                      <a:gd name="T2" fmla="*/ 44 w 132"/>
                      <a:gd name="T3" fmla="*/ 194 h 196"/>
                      <a:gd name="T4" fmla="*/ 28 w 132"/>
                      <a:gd name="T5" fmla="*/ 190 h 196"/>
                      <a:gd name="T6" fmla="*/ 16 w 132"/>
                      <a:gd name="T7" fmla="*/ 182 h 196"/>
                      <a:gd name="T8" fmla="*/ 8 w 132"/>
                      <a:gd name="T9" fmla="*/ 175 h 196"/>
                      <a:gd name="T10" fmla="*/ 3 w 132"/>
                      <a:gd name="T11" fmla="*/ 169 h 196"/>
                      <a:gd name="T12" fmla="*/ 1 w 132"/>
                      <a:gd name="T13" fmla="*/ 164 h 196"/>
                      <a:gd name="T14" fmla="*/ 0 w 132"/>
                      <a:gd name="T15" fmla="*/ 163 h 196"/>
                      <a:gd name="T16" fmla="*/ 0 w 132"/>
                      <a:gd name="T17" fmla="*/ 0 h 196"/>
                      <a:gd name="T18" fmla="*/ 132 w 132"/>
                      <a:gd name="T19" fmla="*/ 2 h 196"/>
                      <a:gd name="T20" fmla="*/ 132 w 132"/>
                      <a:gd name="T21" fmla="*/ 112 h 196"/>
                      <a:gd name="T22" fmla="*/ 129 w 132"/>
                      <a:gd name="T23" fmla="*/ 121 h 196"/>
                      <a:gd name="T24" fmla="*/ 125 w 132"/>
                      <a:gd name="T25" fmla="*/ 130 h 196"/>
                      <a:gd name="T26" fmla="*/ 122 w 132"/>
                      <a:gd name="T27" fmla="*/ 138 h 196"/>
                      <a:gd name="T28" fmla="*/ 122 w 132"/>
                      <a:gd name="T29" fmla="*/ 141 h 196"/>
                      <a:gd name="T30" fmla="*/ 114 w 132"/>
                      <a:gd name="T31" fmla="*/ 150 h 196"/>
                      <a:gd name="T32" fmla="*/ 104 w 132"/>
                      <a:gd name="T33" fmla="*/ 158 h 196"/>
                      <a:gd name="T34" fmla="*/ 94 w 132"/>
                      <a:gd name="T35" fmla="*/ 169 h 196"/>
                      <a:gd name="T36" fmla="*/ 83 w 132"/>
                      <a:gd name="T37" fmla="*/ 179 h 196"/>
                      <a:gd name="T38" fmla="*/ 74 w 132"/>
                      <a:gd name="T39" fmla="*/ 188 h 196"/>
                      <a:gd name="T40" fmla="*/ 67 w 132"/>
                      <a:gd name="T41" fmla="*/ 194 h 196"/>
                      <a:gd name="T42" fmla="*/ 64 w 132"/>
                      <a:gd name="T43" fmla="*/ 196 h 1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96"/>
                      <a:gd name="T68" fmla="*/ 132 w 132"/>
                      <a:gd name="T69" fmla="*/ 196 h 1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96">
                        <a:moveTo>
                          <a:pt x="64" y="196"/>
                        </a:moveTo>
                        <a:lnTo>
                          <a:pt x="44" y="194"/>
                        </a:lnTo>
                        <a:lnTo>
                          <a:pt x="28" y="190"/>
                        </a:lnTo>
                        <a:lnTo>
                          <a:pt x="16" y="182"/>
                        </a:lnTo>
                        <a:lnTo>
                          <a:pt x="8" y="175"/>
                        </a:lnTo>
                        <a:lnTo>
                          <a:pt x="3" y="169"/>
                        </a:lnTo>
                        <a:lnTo>
                          <a:pt x="1" y="164"/>
                        </a:lnTo>
                        <a:lnTo>
                          <a:pt x="0" y="163"/>
                        </a:lnTo>
                        <a:lnTo>
                          <a:pt x="0" y="0"/>
                        </a:lnTo>
                        <a:lnTo>
                          <a:pt x="132" y="2"/>
                        </a:lnTo>
                        <a:lnTo>
                          <a:pt x="132" y="112"/>
                        </a:lnTo>
                        <a:lnTo>
                          <a:pt x="129" y="121"/>
                        </a:lnTo>
                        <a:lnTo>
                          <a:pt x="125" y="130"/>
                        </a:lnTo>
                        <a:lnTo>
                          <a:pt x="122" y="138"/>
                        </a:lnTo>
                        <a:lnTo>
                          <a:pt x="122" y="141"/>
                        </a:lnTo>
                        <a:lnTo>
                          <a:pt x="114" y="150"/>
                        </a:lnTo>
                        <a:lnTo>
                          <a:pt x="104" y="158"/>
                        </a:lnTo>
                        <a:lnTo>
                          <a:pt x="94" y="169"/>
                        </a:lnTo>
                        <a:lnTo>
                          <a:pt x="83" y="179"/>
                        </a:lnTo>
                        <a:lnTo>
                          <a:pt x="74" y="188"/>
                        </a:lnTo>
                        <a:lnTo>
                          <a:pt x="67" y="194"/>
                        </a:lnTo>
                        <a:lnTo>
                          <a:pt x="64" y="196"/>
                        </a:lnTo>
                        <a:close/>
                      </a:path>
                    </a:pathLst>
                  </a:custGeom>
                  <a:solidFill>
                    <a:srgbClr val="717171"/>
                  </a:solidFill>
                  <a:ln w="0">
                    <a:solidFill>
                      <a:srgbClr val="717171"/>
                    </a:solidFill>
                    <a:round/>
                    <a:headEnd/>
                    <a:tailEnd/>
                  </a:ln>
                </p:spPr>
                <p:txBody>
                  <a:bodyPr/>
                  <a:lstStyle/>
                  <a:p>
                    <a:endParaRPr lang="en-US"/>
                  </a:p>
                </p:txBody>
              </p:sp>
              <p:sp>
                <p:nvSpPr>
                  <p:cNvPr id="209" name="Freeform 208"/>
                  <p:cNvSpPr>
                    <a:spLocks/>
                  </p:cNvSpPr>
                  <p:nvPr/>
                </p:nvSpPr>
                <p:spPr bwMode="auto">
                  <a:xfrm>
                    <a:off x="2281936" y="4851179"/>
                    <a:ext cx="322411" cy="449520"/>
                  </a:xfrm>
                  <a:custGeom>
                    <a:avLst/>
                    <a:gdLst>
                      <a:gd name="T0" fmla="*/ 59 w 112"/>
                      <a:gd name="T1" fmla="*/ 194 h 194"/>
                      <a:gd name="T2" fmla="*/ 38 w 112"/>
                      <a:gd name="T3" fmla="*/ 192 h 194"/>
                      <a:gd name="T4" fmla="*/ 23 w 112"/>
                      <a:gd name="T5" fmla="*/ 186 h 194"/>
                      <a:gd name="T6" fmla="*/ 12 w 112"/>
                      <a:gd name="T7" fmla="*/ 180 h 194"/>
                      <a:gd name="T8" fmla="*/ 6 w 112"/>
                      <a:gd name="T9" fmla="*/ 174 h 194"/>
                      <a:gd name="T10" fmla="*/ 2 w 112"/>
                      <a:gd name="T11" fmla="*/ 168 h 194"/>
                      <a:gd name="T12" fmla="*/ 0 w 112"/>
                      <a:gd name="T13" fmla="*/ 167 h 194"/>
                      <a:gd name="T14" fmla="*/ 0 w 112"/>
                      <a:gd name="T15" fmla="*/ 0 h 194"/>
                      <a:gd name="T16" fmla="*/ 112 w 112"/>
                      <a:gd name="T17" fmla="*/ 0 h 194"/>
                      <a:gd name="T18" fmla="*/ 112 w 112"/>
                      <a:gd name="T19" fmla="*/ 106 h 194"/>
                      <a:gd name="T20" fmla="*/ 109 w 112"/>
                      <a:gd name="T21" fmla="*/ 113 h 194"/>
                      <a:gd name="T22" fmla="*/ 106 w 112"/>
                      <a:gd name="T23" fmla="*/ 122 h 194"/>
                      <a:gd name="T24" fmla="*/ 105 w 112"/>
                      <a:gd name="T25" fmla="*/ 130 h 194"/>
                      <a:gd name="T26" fmla="*/ 103 w 112"/>
                      <a:gd name="T27" fmla="*/ 133 h 194"/>
                      <a:gd name="T28" fmla="*/ 97 w 112"/>
                      <a:gd name="T29" fmla="*/ 140 h 194"/>
                      <a:gd name="T30" fmla="*/ 90 w 112"/>
                      <a:gd name="T31" fmla="*/ 151 h 194"/>
                      <a:gd name="T32" fmla="*/ 81 w 112"/>
                      <a:gd name="T33" fmla="*/ 162 h 194"/>
                      <a:gd name="T34" fmla="*/ 72 w 112"/>
                      <a:gd name="T35" fmla="*/ 173 h 194"/>
                      <a:gd name="T36" fmla="*/ 66 w 112"/>
                      <a:gd name="T37" fmla="*/ 183 h 194"/>
                      <a:gd name="T38" fmla="*/ 60 w 112"/>
                      <a:gd name="T39" fmla="*/ 191 h 194"/>
                      <a:gd name="T40" fmla="*/ 59 w 112"/>
                      <a:gd name="T41" fmla="*/ 194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194"/>
                      <a:gd name="T65" fmla="*/ 112 w 11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194">
                        <a:moveTo>
                          <a:pt x="59" y="194"/>
                        </a:moveTo>
                        <a:lnTo>
                          <a:pt x="38" y="192"/>
                        </a:lnTo>
                        <a:lnTo>
                          <a:pt x="23" y="186"/>
                        </a:lnTo>
                        <a:lnTo>
                          <a:pt x="12" y="180"/>
                        </a:lnTo>
                        <a:lnTo>
                          <a:pt x="6" y="174"/>
                        </a:lnTo>
                        <a:lnTo>
                          <a:pt x="2" y="168"/>
                        </a:lnTo>
                        <a:lnTo>
                          <a:pt x="0" y="167"/>
                        </a:lnTo>
                        <a:lnTo>
                          <a:pt x="0" y="0"/>
                        </a:lnTo>
                        <a:lnTo>
                          <a:pt x="112" y="0"/>
                        </a:lnTo>
                        <a:lnTo>
                          <a:pt x="112" y="106"/>
                        </a:lnTo>
                        <a:lnTo>
                          <a:pt x="109" y="113"/>
                        </a:lnTo>
                        <a:lnTo>
                          <a:pt x="106" y="122"/>
                        </a:lnTo>
                        <a:lnTo>
                          <a:pt x="105" y="130"/>
                        </a:lnTo>
                        <a:lnTo>
                          <a:pt x="103" y="133"/>
                        </a:lnTo>
                        <a:lnTo>
                          <a:pt x="97" y="140"/>
                        </a:lnTo>
                        <a:lnTo>
                          <a:pt x="90" y="151"/>
                        </a:lnTo>
                        <a:lnTo>
                          <a:pt x="81" y="162"/>
                        </a:lnTo>
                        <a:lnTo>
                          <a:pt x="72" y="173"/>
                        </a:lnTo>
                        <a:lnTo>
                          <a:pt x="66" y="183"/>
                        </a:lnTo>
                        <a:lnTo>
                          <a:pt x="60" y="191"/>
                        </a:lnTo>
                        <a:lnTo>
                          <a:pt x="59" y="194"/>
                        </a:lnTo>
                        <a:close/>
                      </a:path>
                    </a:pathLst>
                  </a:custGeom>
                  <a:solidFill>
                    <a:srgbClr val="8E8E8E"/>
                  </a:solidFill>
                  <a:ln w="0">
                    <a:solidFill>
                      <a:srgbClr val="8E8E8E"/>
                    </a:solidFill>
                    <a:round/>
                    <a:headEnd/>
                    <a:tailEnd/>
                  </a:ln>
                </p:spPr>
                <p:txBody>
                  <a:bodyPr/>
                  <a:lstStyle/>
                  <a:p>
                    <a:endParaRPr lang="en-US"/>
                  </a:p>
                </p:txBody>
              </p:sp>
              <p:sp>
                <p:nvSpPr>
                  <p:cNvPr id="210" name="Freeform 209"/>
                  <p:cNvSpPr>
                    <a:spLocks/>
                  </p:cNvSpPr>
                  <p:nvPr/>
                </p:nvSpPr>
                <p:spPr bwMode="auto">
                  <a:xfrm>
                    <a:off x="2322237" y="4851179"/>
                    <a:ext cx="256201" cy="444886"/>
                  </a:xfrm>
                  <a:custGeom>
                    <a:avLst/>
                    <a:gdLst>
                      <a:gd name="T0" fmla="*/ 49 w 89"/>
                      <a:gd name="T1" fmla="*/ 192 h 192"/>
                      <a:gd name="T2" fmla="*/ 30 w 89"/>
                      <a:gd name="T3" fmla="*/ 191 h 192"/>
                      <a:gd name="T4" fmla="*/ 15 w 89"/>
                      <a:gd name="T5" fmla="*/ 186 h 192"/>
                      <a:gd name="T6" fmla="*/ 6 w 89"/>
                      <a:gd name="T7" fmla="*/ 180 h 192"/>
                      <a:gd name="T8" fmla="*/ 1 w 89"/>
                      <a:gd name="T9" fmla="*/ 176 h 192"/>
                      <a:gd name="T10" fmla="*/ 0 w 89"/>
                      <a:gd name="T11" fmla="*/ 174 h 192"/>
                      <a:gd name="T12" fmla="*/ 0 w 89"/>
                      <a:gd name="T13" fmla="*/ 0 h 192"/>
                      <a:gd name="T14" fmla="*/ 89 w 89"/>
                      <a:gd name="T15" fmla="*/ 0 h 192"/>
                      <a:gd name="T16" fmla="*/ 89 w 89"/>
                      <a:gd name="T17" fmla="*/ 100 h 192"/>
                      <a:gd name="T18" fmla="*/ 88 w 89"/>
                      <a:gd name="T19" fmla="*/ 107 h 192"/>
                      <a:gd name="T20" fmla="*/ 85 w 89"/>
                      <a:gd name="T21" fmla="*/ 115 h 192"/>
                      <a:gd name="T22" fmla="*/ 83 w 89"/>
                      <a:gd name="T23" fmla="*/ 122 h 192"/>
                      <a:gd name="T24" fmla="*/ 83 w 89"/>
                      <a:gd name="T25" fmla="*/ 125 h 192"/>
                      <a:gd name="T26" fmla="*/ 79 w 89"/>
                      <a:gd name="T27" fmla="*/ 133 h 192"/>
                      <a:gd name="T28" fmla="*/ 73 w 89"/>
                      <a:gd name="T29" fmla="*/ 143 h 192"/>
                      <a:gd name="T30" fmla="*/ 67 w 89"/>
                      <a:gd name="T31" fmla="*/ 156 h 192"/>
                      <a:gd name="T32" fmla="*/ 60 w 89"/>
                      <a:gd name="T33" fmla="*/ 170 h 192"/>
                      <a:gd name="T34" fmla="*/ 54 w 89"/>
                      <a:gd name="T35" fmla="*/ 182 h 192"/>
                      <a:gd name="T36" fmla="*/ 51 w 89"/>
                      <a:gd name="T37" fmla="*/ 189 h 192"/>
                      <a:gd name="T38" fmla="*/ 49 w 89"/>
                      <a:gd name="T39" fmla="*/ 192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
                      <a:gd name="T61" fmla="*/ 0 h 192"/>
                      <a:gd name="T62" fmla="*/ 89 w 89"/>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 h="192">
                        <a:moveTo>
                          <a:pt x="49" y="192"/>
                        </a:moveTo>
                        <a:lnTo>
                          <a:pt x="30" y="191"/>
                        </a:lnTo>
                        <a:lnTo>
                          <a:pt x="15" y="186"/>
                        </a:lnTo>
                        <a:lnTo>
                          <a:pt x="6" y="180"/>
                        </a:lnTo>
                        <a:lnTo>
                          <a:pt x="1" y="176"/>
                        </a:lnTo>
                        <a:lnTo>
                          <a:pt x="0" y="174"/>
                        </a:lnTo>
                        <a:lnTo>
                          <a:pt x="0" y="0"/>
                        </a:lnTo>
                        <a:lnTo>
                          <a:pt x="89" y="0"/>
                        </a:lnTo>
                        <a:lnTo>
                          <a:pt x="89" y="100"/>
                        </a:lnTo>
                        <a:lnTo>
                          <a:pt x="88" y="107"/>
                        </a:lnTo>
                        <a:lnTo>
                          <a:pt x="85" y="115"/>
                        </a:lnTo>
                        <a:lnTo>
                          <a:pt x="83" y="122"/>
                        </a:lnTo>
                        <a:lnTo>
                          <a:pt x="83" y="125"/>
                        </a:lnTo>
                        <a:lnTo>
                          <a:pt x="79" y="133"/>
                        </a:lnTo>
                        <a:lnTo>
                          <a:pt x="73" y="143"/>
                        </a:lnTo>
                        <a:lnTo>
                          <a:pt x="67" y="156"/>
                        </a:lnTo>
                        <a:lnTo>
                          <a:pt x="60" y="170"/>
                        </a:lnTo>
                        <a:lnTo>
                          <a:pt x="54" y="182"/>
                        </a:lnTo>
                        <a:lnTo>
                          <a:pt x="51" y="189"/>
                        </a:lnTo>
                        <a:lnTo>
                          <a:pt x="49" y="192"/>
                        </a:lnTo>
                        <a:close/>
                      </a:path>
                    </a:pathLst>
                  </a:custGeom>
                  <a:solidFill>
                    <a:srgbClr val="AAAAAA"/>
                  </a:solidFill>
                  <a:ln w="0">
                    <a:solidFill>
                      <a:srgbClr val="AAAAAA"/>
                    </a:solidFill>
                    <a:round/>
                    <a:headEnd/>
                    <a:tailEnd/>
                  </a:ln>
                </p:spPr>
                <p:txBody>
                  <a:bodyPr/>
                  <a:lstStyle/>
                  <a:p>
                    <a:endParaRPr lang="en-US"/>
                  </a:p>
                </p:txBody>
              </p:sp>
              <p:sp>
                <p:nvSpPr>
                  <p:cNvPr id="211" name="Freeform 210"/>
                  <p:cNvSpPr>
                    <a:spLocks/>
                  </p:cNvSpPr>
                  <p:nvPr/>
                </p:nvSpPr>
                <p:spPr bwMode="auto">
                  <a:xfrm>
                    <a:off x="2356781" y="4851179"/>
                    <a:ext cx="195749" cy="444886"/>
                  </a:xfrm>
                  <a:custGeom>
                    <a:avLst/>
                    <a:gdLst>
                      <a:gd name="T0" fmla="*/ 42 w 68"/>
                      <a:gd name="T1" fmla="*/ 192 h 192"/>
                      <a:gd name="T2" fmla="*/ 25 w 68"/>
                      <a:gd name="T3" fmla="*/ 192 h 192"/>
                      <a:gd name="T4" fmla="*/ 13 w 68"/>
                      <a:gd name="T5" fmla="*/ 189 h 192"/>
                      <a:gd name="T6" fmla="*/ 6 w 68"/>
                      <a:gd name="T7" fmla="*/ 185 h 192"/>
                      <a:gd name="T8" fmla="*/ 1 w 68"/>
                      <a:gd name="T9" fmla="*/ 182 h 192"/>
                      <a:gd name="T10" fmla="*/ 0 w 68"/>
                      <a:gd name="T11" fmla="*/ 180 h 192"/>
                      <a:gd name="T12" fmla="*/ 0 w 68"/>
                      <a:gd name="T13" fmla="*/ 0 h 192"/>
                      <a:gd name="T14" fmla="*/ 68 w 68"/>
                      <a:gd name="T15" fmla="*/ 0 h 192"/>
                      <a:gd name="T16" fmla="*/ 68 w 68"/>
                      <a:gd name="T17" fmla="*/ 95 h 192"/>
                      <a:gd name="T18" fmla="*/ 68 w 68"/>
                      <a:gd name="T19" fmla="*/ 98 h 192"/>
                      <a:gd name="T20" fmla="*/ 67 w 68"/>
                      <a:gd name="T21" fmla="*/ 101 h 192"/>
                      <a:gd name="T22" fmla="*/ 67 w 68"/>
                      <a:gd name="T23" fmla="*/ 106 h 192"/>
                      <a:gd name="T24" fmla="*/ 65 w 68"/>
                      <a:gd name="T25" fmla="*/ 110 h 192"/>
                      <a:gd name="T26" fmla="*/ 65 w 68"/>
                      <a:gd name="T27" fmla="*/ 115 h 192"/>
                      <a:gd name="T28" fmla="*/ 64 w 68"/>
                      <a:gd name="T29" fmla="*/ 118 h 192"/>
                      <a:gd name="T30" fmla="*/ 64 w 68"/>
                      <a:gd name="T31" fmla="*/ 118 h 192"/>
                      <a:gd name="T32" fmla="*/ 61 w 68"/>
                      <a:gd name="T33" fmla="*/ 125 h 192"/>
                      <a:gd name="T34" fmla="*/ 58 w 68"/>
                      <a:gd name="T35" fmla="*/ 136 h 192"/>
                      <a:gd name="T36" fmla="*/ 54 w 68"/>
                      <a:gd name="T37" fmla="*/ 151 h 192"/>
                      <a:gd name="T38" fmla="*/ 49 w 68"/>
                      <a:gd name="T39" fmla="*/ 165 h 192"/>
                      <a:gd name="T40" fmla="*/ 45 w 68"/>
                      <a:gd name="T41" fmla="*/ 179 h 192"/>
                      <a:gd name="T42" fmla="*/ 43 w 68"/>
                      <a:gd name="T43" fmla="*/ 188 h 192"/>
                      <a:gd name="T44" fmla="*/ 42 w 68"/>
                      <a:gd name="T45" fmla="*/ 19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192"/>
                      <a:gd name="T71" fmla="*/ 68 w 68"/>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192">
                        <a:moveTo>
                          <a:pt x="42" y="192"/>
                        </a:moveTo>
                        <a:lnTo>
                          <a:pt x="25" y="192"/>
                        </a:lnTo>
                        <a:lnTo>
                          <a:pt x="13" y="189"/>
                        </a:lnTo>
                        <a:lnTo>
                          <a:pt x="6" y="185"/>
                        </a:lnTo>
                        <a:lnTo>
                          <a:pt x="1" y="182"/>
                        </a:lnTo>
                        <a:lnTo>
                          <a:pt x="0" y="180"/>
                        </a:lnTo>
                        <a:lnTo>
                          <a:pt x="0" y="0"/>
                        </a:lnTo>
                        <a:lnTo>
                          <a:pt x="68" y="0"/>
                        </a:lnTo>
                        <a:lnTo>
                          <a:pt x="68" y="95"/>
                        </a:lnTo>
                        <a:lnTo>
                          <a:pt x="68" y="98"/>
                        </a:lnTo>
                        <a:lnTo>
                          <a:pt x="67" y="101"/>
                        </a:lnTo>
                        <a:lnTo>
                          <a:pt x="67" y="106"/>
                        </a:lnTo>
                        <a:lnTo>
                          <a:pt x="65" y="110"/>
                        </a:lnTo>
                        <a:lnTo>
                          <a:pt x="65" y="115"/>
                        </a:lnTo>
                        <a:lnTo>
                          <a:pt x="64" y="118"/>
                        </a:lnTo>
                        <a:lnTo>
                          <a:pt x="61" y="125"/>
                        </a:lnTo>
                        <a:lnTo>
                          <a:pt x="58" y="136"/>
                        </a:lnTo>
                        <a:lnTo>
                          <a:pt x="54" y="151"/>
                        </a:lnTo>
                        <a:lnTo>
                          <a:pt x="49" y="165"/>
                        </a:lnTo>
                        <a:lnTo>
                          <a:pt x="45" y="179"/>
                        </a:lnTo>
                        <a:lnTo>
                          <a:pt x="43" y="188"/>
                        </a:lnTo>
                        <a:lnTo>
                          <a:pt x="42" y="192"/>
                        </a:lnTo>
                        <a:close/>
                      </a:path>
                    </a:pathLst>
                  </a:custGeom>
                  <a:solidFill>
                    <a:srgbClr val="C6C6C6"/>
                  </a:solidFill>
                  <a:ln w="0">
                    <a:solidFill>
                      <a:srgbClr val="C6C6C6"/>
                    </a:solidFill>
                    <a:round/>
                    <a:headEnd/>
                    <a:tailEnd/>
                  </a:ln>
                </p:spPr>
                <p:txBody>
                  <a:bodyPr/>
                  <a:lstStyle/>
                  <a:p>
                    <a:endParaRPr lang="en-US"/>
                  </a:p>
                </p:txBody>
              </p:sp>
              <p:sp>
                <p:nvSpPr>
                  <p:cNvPr id="212" name="Freeform 211"/>
                  <p:cNvSpPr>
                    <a:spLocks/>
                  </p:cNvSpPr>
                  <p:nvPr/>
                </p:nvSpPr>
                <p:spPr bwMode="auto">
                  <a:xfrm>
                    <a:off x="2391325" y="4851179"/>
                    <a:ext cx="135297" cy="444886"/>
                  </a:xfrm>
                  <a:custGeom>
                    <a:avLst/>
                    <a:gdLst>
                      <a:gd name="T0" fmla="*/ 34 w 47"/>
                      <a:gd name="T1" fmla="*/ 191 h 192"/>
                      <a:gd name="T2" fmla="*/ 19 w 47"/>
                      <a:gd name="T3" fmla="*/ 192 h 192"/>
                      <a:gd name="T4" fmla="*/ 9 w 47"/>
                      <a:gd name="T5" fmla="*/ 191 h 192"/>
                      <a:gd name="T6" fmla="*/ 3 w 47"/>
                      <a:gd name="T7" fmla="*/ 188 h 192"/>
                      <a:gd name="T8" fmla="*/ 0 w 47"/>
                      <a:gd name="T9" fmla="*/ 188 h 192"/>
                      <a:gd name="T10" fmla="*/ 0 w 47"/>
                      <a:gd name="T11" fmla="*/ 0 h 192"/>
                      <a:gd name="T12" fmla="*/ 47 w 47"/>
                      <a:gd name="T13" fmla="*/ 0 h 192"/>
                      <a:gd name="T14" fmla="*/ 47 w 47"/>
                      <a:gd name="T15" fmla="*/ 91 h 192"/>
                      <a:gd name="T16" fmla="*/ 47 w 47"/>
                      <a:gd name="T17" fmla="*/ 92 h 192"/>
                      <a:gd name="T18" fmla="*/ 47 w 47"/>
                      <a:gd name="T19" fmla="*/ 95 h 192"/>
                      <a:gd name="T20" fmla="*/ 47 w 47"/>
                      <a:gd name="T21" fmla="*/ 100 h 192"/>
                      <a:gd name="T22" fmla="*/ 46 w 47"/>
                      <a:gd name="T23" fmla="*/ 104 h 192"/>
                      <a:gd name="T24" fmla="*/ 46 w 47"/>
                      <a:gd name="T25" fmla="*/ 107 h 192"/>
                      <a:gd name="T26" fmla="*/ 46 w 47"/>
                      <a:gd name="T27" fmla="*/ 110 h 192"/>
                      <a:gd name="T28" fmla="*/ 46 w 47"/>
                      <a:gd name="T29" fmla="*/ 112 h 192"/>
                      <a:gd name="T30" fmla="*/ 45 w 47"/>
                      <a:gd name="T31" fmla="*/ 118 h 192"/>
                      <a:gd name="T32" fmla="*/ 43 w 47"/>
                      <a:gd name="T33" fmla="*/ 128 h 192"/>
                      <a:gd name="T34" fmla="*/ 40 w 47"/>
                      <a:gd name="T35" fmla="*/ 145 h 192"/>
                      <a:gd name="T36" fmla="*/ 39 w 47"/>
                      <a:gd name="T37" fmla="*/ 161 h 192"/>
                      <a:gd name="T38" fmla="*/ 36 w 47"/>
                      <a:gd name="T39" fmla="*/ 176 h 192"/>
                      <a:gd name="T40" fmla="*/ 36 w 47"/>
                      <a:gd name="T41" fmla="*/ 188 h 192"/>
                      <a:gd name="T42" fmla="*/ 34 w 47"/>
                      <a:gd name="T43" fmla="*/ 191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92"/>
                      <a:gd name="T68" fmla="*/ 47 w 47"/>
                      <a:gd name="T69" fmla="*/ 192 h 1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92">
                        <a:moveTo>
                          <a:pt x="34" y="191"/>
                        </a:moveTo>
                        <a:lnTo>
                          <a:pt x="19" y="192"/>
                        </a:lnTo>
                        <a:lnTo>
                          <a:pt x="9" y="191"/>
                        </a:lnTo>
                        <a:lnTo>
                          <a:pt x="3" y="188"/>
                        </a:lnTo>
                        <a:lnTo>
                          <a:pt x="0" y="188"/>
                        </a:lnTo>
                        <a:lnTo>
                          <a:pt x="0" y="0"/>
                        </a:lnTo>
                        <a:lnTo>
                          <a:pt x="47" y="0"/>
                        </a:lnTo>
                        <a:lnTo>
                          <a:pt x="47" y="91"/>
                        </a:lnTo>
                        <a:lnTo>
                          <a:pt x="47" y="92"/>
                        </a:lnTo>
                        <a:lnTo>
                          <a:pt x="47" y="95"/>
                        </a:lnTo>
                        <a:lnTo>
                          <a:pt x="47" y="100"/>
                        </a:lnTo>
                        <a:lnTo>
                          <a:pt x="46" y="104"/>
                        </a:lnTo>
                        <a:lnTo>
                          <a:pt x="46" y="107"/>
                        </a:lnTo>
                        <a:lnTo>
                          <a:pt x="46" y="110"/>
                        </a:lnTo>
                        <a:lnTo>
                          <a:pt x="46" y="112"/>
                        </a:lnTo>
                        <a:lnTo>
                          <a:pt x="45" y="118"/>
                        </a:lnTo>
                        <a:lnTo>
                          <a:pt x="43" y="128"/>
                        </a:lnTo>
                        <a:lnTo>
                          <a:pt x="40" y="145"/>
                        </a:lnTo>
                        <a:lnTo>
                          <a:pt x="39" y="161"/>
                        </a:lnTo>
                        <a:lnTo>
                          <a:pt x="36" y="176"/>
                        </a:lnTo>
                        <a:lnTo>
                          <a:pt x="36" y="188"/>
                        </a:lnTo>
                        <a:lnTo>
                          <a:pt x="34" y="191"/>
                        </a:lnTo>
                        <a:close/>
                      </a:path>
                    </a:pathLst>
                  </a:custGeom>
                  <a:solidFill>
                    <a:srgbClr val="E3E3E3"/>
                  </a:solidFill>
                  <a:ln w="0">
                    <a:solidFill>
                      <a:srgbClr val="E3E3E3"/>
                    </a:solidFill>
                    <a:round/>
                    <a:headEnd/>
                    <a:tailEnd/>
                  </a:ln>
                </p:spPr>
                <p:txBody>
                  <a:bodyPr/>
                  <a:lstStyle/>
                  <a:p>
                    <a:endParaRPr lang="en-US"/>
                  </a:p>
                </p:txBody>
              </p:sp>
              <p:sp>
                <p:nvSpPr>
                  <p:cNvPr id="213" name="Freeform 212"/>
                  <p:cNvSpPr>
                    <a:spLocks/>
                  </p:cNvSpPr>
                  <p:nvPr/>
                </p:nvSpPr>
                <p:spPr bwMode="auto">
                  <a:xfrm>
                    <a:off x="2428748" y="4851179"/>
                    <a:ext cx="74845" cy="449520"/>
                  </a:xfrm>
                  <a:custGeom>
                    <a:avLst/>
                    <a:gdLst>
                      <a:gd name="T0" fmla="*/ 26 w 26"/>
                      <a:gd name="T1" fmla="*/ 0 h 194"/>
                      <a:gd name="T2" fmla="*/ 26 w 26"/>
                      <a:gd name="T3" fmla="*/ 191 h 194"/>
                      <a:gd name="T4" fmla="*/ 12 w 26"/>
                      <a:gd name="T5" fmla="*/ 194 h 194"/>
                      <a:gd name="T6" fmla="*/ 3 w 26"/>
                      <a:gd name="T7" fmla="*/ 194 h 194"/>
                      <a:gd name="T8" fmla="*/ 0 w 26"/>
                      <a:gd name="T9" fmla="*/ 194 h 194"/>
                      <a:gd name="T10" fmla="*/ 0 w 26"/>
                      <a:gd name="T11" fmla="*/ 0 h 194"/>
                      <a:gd name="T12" fmla="*/ 26 w 26"/>
                      <a:gd name="T13" fmla="*/ 0 h 194"/>
                      <a:gd name="T14" fmla="*/ 0 60000 65536"/>
                      <a:gd name="T15" fmla="*/ 0 60000 65536"/>
                      <a:gd name="T16" fmla="*/ 0 60000 65536"/>
                      <a:gd name="T17" fmla="*/ 0 60000 65536"/>
                      <a:gd name="T18" fmla="*/ 0 60000 65536"/>
                      <a:gd name="T19" fmla="*/ 0 60000 65536"/>
                      <a:gd name="T20" fmla="*/ 0 60000 65536"/>
                      <a:gd name="T21" fmla="*/ 0 w 26"/>
                      <a:gd name="T22" fmla="*/ 0 h 194"/>
                      <a:gd name="T23" fmla="*/ 26 w 26"/>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4">
                        <a:moveTo>
                          <a:pt x="26" y="0"/>
                        </a:moveTo>
                        <a:lnTo>
                          <a:pt x="26" y="191"/>
                        </a:lnTo>
                        <a:lnTo>
                          <a:pt x="12" y="194"/>
                        </a:lnTo>
                        <a:lnTo>
                          <a:pt x="3" y="194"/>
                        </a:lnTo>
                        <a:lnTo>
                          <a:pt x="0" y="194"/>
                        </a:lnTo>
                        <a:lnTo>
                          <a:pt x="0" y="0"/>
                        </a:lnTo>
                        <a:lnTo>
                          <a:pt x="26" y="0"/>
                        </a:lnTo>
                        <a:close/>
                      </a:path>
                    </a:pathLst>
                  </a:custGeom>
                  <a:solidFill>
                    <a:srgbClr val="FFFFFF"/>
                  </a:solidFill>
                  <a:ln w="0">
                    <a:solidFill>
                      <a:srgbClr val="FFFFFF"/>
                    </a:solidFill>
                    <a:round/>
                    <a:headEnd/>
                    <a:tailEnd/>
                  </a:ln>
                </p:spPr>
                <p:txBody>
                  <a:bodyPr/>
                  <a:lstStyle/>
                  <a:p>
                    <a:endParaRPr lang="en-US"/>
                  </a:p>
                </p:txBody>
              </p:sp>
              <p:sp>
                <p:nvSpPr>
                  <p:cNvPr id="214" name="Freeform 213"/>
                  <p:cNvSpPr>
                    <a:spLocks noEditPoints="1"/>
                  </p:cNvSpPr>
                  <p:nvPr/>
                </p:nvSpPr>
                <p:spPr bwMode="auto">
                  <a:xfrm>
                    <a:off x="2163911" y="5006426"/>
                    <a:ext cx="161205" cy="155247"/>
                  </a:xfrm>
                  <a:custGeom>
                    <a:avLst/>
                    <a:gdLst>
                      <a:gd name="T0" fmla="*/ 28 w 56"/>
                      <a:gd name="T1" fmla="*/ 12 h 67"/>
                      <a:gd name="T2" fmla="*/ 33 w 56"/>
                      <a:gd name="T3" fmla="*/ 12 h 67"/>
                      <a:gd name="T4" fmla="*/ 37 w 56"/>
                      <a:gd name="T5" fmla="*/ 12 h 67"/>
                      <a:gd name="T6" fmla="*/ 38 w 56"/>
                      <a:gd name="T7" fmla="*/ 13 h 67"/>
                      <a:gd name="T8" fmla="*/ 40 w 56"/>
                      <a:gd name="T9" fmla="*/ 16 h 67"/>
                      <a:gd name="T10" fmla="*/ 40 w 56"/>
                      <a:gd name="T11" fmla="*/ 19 h 67"/>
                      <a:gd name="T12" fmla="*/ 40 w 56"/>
                      <a:gd name="T13" fmla="*/ 22 h 67"/>
                      <a:gd name="T14" fmla="*/ 37 w 56"/>
                      <a:gd name="T15" fmla="*/ 25 h 67"/>
                      <a:gd name="T16" fmla="*/ 34 w 56"/>
                      <a:gd name="T17" fmla="*/ 27 h 67"/>
                      <a:gd name="T18" fmla="*/ 31 w 56"/>
                      <a:gd name="T19" fmla="*/ 27 h 67"/>
                      <a:gd name="T20" fmla="*/ 15 w 56"/>
                      <a:gd name="T21" fmla="*/ 27 h 67"/>
                      <a:gd name="T22" fmla="*/ 15 w 56"/>
                      <a:gd name="T23" fmla="*/ 12 h 67"/>
                      <a:gd name="T24" fmla="*/ 28 w 56"/>
                      <a:gd name="T25" fmla="*/ 12 h 67"/>
                      <a:gd name="T26" fmla="*/ 31 w 56"/>
                      <a:gd name="T27" fmla="*/ 37 h 67"/>
                      <a:gd name="T28" fmla="*/ 34 w 56"/>
                      <a:gd name="T29" fmla="*/ 39 h 67"/>
                      <a:gd name="T30" fmla="*/ 37 w 56"/>
                      <a:gd name="T31" fmla="*/ 39 h 67"/>
                      <a:gd name="T32" fmla="*/ 40 w 56"/>
                      <a:gd name="T33" fmla="*/ 40 h 67"/>
                      <a:gd name="T34" fmla="*/ 41 w 56"/>
                      <a:gd name="T35" fmla="*/ 43 h 67"/>
                      <a:gd name="T36" fmla="*/ 41 w 56"/>
                      <a:gd name="T37" fmla="*/ 46 h 67"/>
                      <a:gd name="T38" fmla="*/ 41 w 56"/>
                      <a:gd name="T39" fmla="*/ 51 h 67"/>
                      <a:gd name="T40" fmla="*/ 40 w 56"/>
                      <a:gd name="T41" fmla="*/ 54 h 67"/>
                      <a:gd name="T42" fmla="*/ 37 w 56"/>
                      <a:gd name="T43" fmla="*/ 55 h 67"/>
                      <a:gd name="T44" fmla="*/ 34 w 56"/>
                      <a:gd name="T45" fmla="*/ 55 h 67"/>
                      <a:gd name="T46" fmla="*/ 31 w 56"/>
                      <a:gd name="T47" fmla="*/ 57 h 67"/>
                      <a:gd name="T48" fmla="*/ 15 w 56"/>
                      <a:gd name="T49" fmla="*/ 57 h 67"/>
                      <a:gd name="T50" fmla="*/ 15 w 56"/>
                      <a:gd name="T51" fmla="*/ 37 h 67"/>
                      <a:gd name="T52" fmla="*/ 31 w 56"/>
                      <a:gd name="T53" fmla="*/ 37 h 67"/>
                      <a:gd name="T54" fmla="*/ 33 w 56"/>
                      <a:gd name="T55" fmla="*/ 0 h 67"/>
                      <a:gd name="T56" fmla="*/ 0 w 56"/>
                      <a:gd name="T57" fmla="*/ 0 h 67"/>
                      <a:gd name="T58" fmla="*/ 0 w 56"/>
                      <a:gd name="T59" fmla="*/ 67 h 67"/>
                      <a:gd name="T60" fmla="*/ 31 w 56"/>
                      <a:gd name="T61" fmla="*/ 67 h 67"/>
                      <a:gd name="T62" fmla="*/ 35 w 56"/>
                      <a:gd name="T63" fmla="*/ 67 h 67"/>
                      <a:gd name="T64" fmla="*/ 40 w 56"/>
                      <a:gd name="T65" fmla="*/ 67 h 67"/>
                      <a:gd name="T66" fmla="*/ 44 w 56"/>
                      <a:gd name="T67" fmla="*/ 66 h 67"/>
                      <a:gd name="T68" fmla="*/ 47 w 56"/>
                      <a:gd name="T69" fmla="*/ 64 h 67"/>
                      <a:gd name="T70" fmla="*/ 50 w 56"/>
                      <a:gd name="T71" fmla="*/ 61 h 67"/>
                      <a:gd name="T72" fmla="*/ 53 w 56"/>
                      <a:gd name="T73" fmla="*/ 58 h 67"/>
                      <a:gd name="T74" fmla="*/ 55 w 56"/>
                      <a:gd name="T75" fmla="*/ 54 h 67"/>
                      <a:gd name="T76" fmla="*/ 56 w 56"/>
                      <a:gd name="T77" fmla="*/ 48 h 67"/>
                      <a:gd name="T78" fmla="*/ 55 w 56"/>
                      <a:gd name="T79" fmla="*/ 42 h 67"/>
                      <a:gd name="T80" fmla="*/ 53 w 56"/>
                      <a:gd name="T81" fmla="*/ 37 h 67"/>
                      <a:gd name="T82" fmla="*/ 50 w 56"/>
                      <a:gd name="T83" fmla="*/ 34 h 67"/>
                      <a:gd name="T84" fmla="*/ 46 w 56"/>
                      <a:gd name="T85" fmla="*/ 31 h 67"/>
                      <a:gd name="T86" fmla="*/ 49 w 56"/>
                      <a:gd name="T87" fmla="*/ 30 h 67"/>
                      <a:gd name="T88" fmla="*/ 50 w 56"/>
                      <a:gd name="T89" fmla="*/ 27 h 67"/>
                      <a:gd name="T90" fmla="*/ 53 w 56"/>
                      <a:gd name="T91" fmla="*/ 22 h 67"/>
                      <a:gd name="T92" fmla="*/ 53 w 56"/>
                      <a:gd name="T93" fmla="*/ 18 h 67"/>
                      <a:gd name="T94" fmla="*/ 53 w 56"/>
                      <a:gd name="T95" fmla="*/ 12 h 67"/>
                      <a:gd name="T96" fmla="*/ 50 w 56"/>
                      <a:gd name="T97" fmla="*/ 7 h 67"/>
                      <a:gd name="T98" fmla="*/ 47 w 56"/>
                      <a:gd name="T99" fmla="*/ 4 h 67"/>
                      <a:gd name="T100" fmla="*/ 43 w 56"/>
                      <a:gd name="T101" fmla="*/ 1 h 67"/>
                      <a:gd name="T102" fmla="*/ 38 w 56"/>
                      <a:gd name="T103" fmla="*/ 0 h 67"/>
                      <a:gd name="T104" fmla="*/ 33 w 56"/>
                      <a:gd name="T105" fmla="*/ 0 h 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
                      <a:gd name="T160" fmla="*/ 0 h 67"/>
                      <a:gd name="T161" fmla="*/ 56 w 56"/>
                      <a:gd name="T162" fmla="*/ 67 h 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 h="67">
                        <a:moveTo>
                          <a:pt x="28" y="12"/>
                        </a:moveTo>
                        <a:lnTo>
                          <a:pt x="33" y="12"/>
                        </a:lnTo>
                        <a:lnTo>
                          <a:pt x="37" y="12"/>
                        </a:lnTo>
                        <a:lnTo>
                          <a:pt x="38" y="13"/>
                        </a:lnTo>
                        <a:lnTo>
                          <a:pt x="40" y="16"/>
                        </a:lnTo>
                        <a:lnTo>
                          <a:pt x="40" y="19"/>
                        </a:lnTo>
                        <a:lnTo>
                          <a:pt x="40" y="22"/>
                        </a:lnTo>
                        <a:lnTo>
                          <a:pt x="37" y="25"/>
                        </a:lnTo>
                        <a:lnTo>
                          <a:pt x="34" y="27"/>
                        </a:lnTo>
                        <a:lnTo>
                          <a:pt x="31" y="27"/>
                        </a:lnTo>
                        <a:lnTo>
                          <a:pt x="15" y="27"/>
                        </a:lnTo>
                        <a:lnTo>
                          <a:pt x="15" y="12"/>
                        </a:lnTo>
                        <a:lnTo>
                          <a:pt x="28" y="12"/>
                        </a:lnTo>
                        <a:close/>
                        <a:moveTo>
                          <a:pt x="31" y="37"/>
                        </a:moveTo>
                        <a:lnTo>
                          <a:pt x="34" y="39"/>
                        </a:lnTo>
                        <a:lnTo>
                          <a:pt x="37" y="39"/>
                        </a:lnTo>
                        <a:lnTo>
                          <a:pt x="40" y="40"/>
                        </a:lnTo>
                        <a:lnTo>
                          <a:pt x="41" y="43"/>
                        </a:lnTo>
                        <a:lnTo>
                          <a:pt x="41" y="46"/>
                        </a:lnTo>
                        <a:lnTo>
                          <a:pt x="41" y="51"/>
                        </a:lnTo>
                        <a:lnTo>
                          <a:pt x="40" y="54"/>
                        </a:lnTo>
                        <a:lnTo>
                          <a:pt x="37" y="55"/>
                        </a:lnTo>
                        <a:lnTo>
                          <a:pt x="34" y="55"/>
                        </a:lnTo>
                        <a:lnTo>
                          <a:pt x="31" y="57"/>
                        </a:lnTo>
                        <a:lnTo>
                          <a:pt x="15" y="57"/>
                        </a:lnTo>
                        <a:lnTo>
                          <a:pt x="15" y="37"/>
                        </a:lnTo>
                        <a:lnTo>
                          <a:pt x="31" y="37"/>
                        </a:lnTo>
                        <a:close/>
                        <a:moveTo>
                          <a:pt x="33" y="0"/>
                        </a:moveTo>
                        <a:lnTo>
                          <a:pt x="0" y="0"/>
                        </a:lnTo>
                        <a:lnTo>
                          <a:pt x="0" y="67"/>
                        </a:lnTo>
                        <a:lnTo>
                          <a:pt x="31" y="67"/>
                        </a:lnTo>
                        <a:lnTo>
                          <a:pt x="35" y="67"/>
                        </a:lnTo>
                        <a:lnTo>
                          <a:pt x="40" y="67"/>
                        </a:lnTo>
                        <a:lnTo>
                          <a:pt x="44" y="66"/>
                        </a:lnTo>
                        <a:lnTo>
                          <a:pt x="47" y="64"/>
                        </a:lnTo>
                        <a:lnTo>
                          <a:pt x="50" y="61"/>
                        </a:lnTo>
                        <a:lnTo>
                          <a:pt x="53" y="58"/>
                        </a:lnTo>
                        <a:lnTo>
                          <a:pt x="55" y="54"/>
                        </a:lnTo>
                        <a:lnTo>
                          <a:pt x="56" y="48"/>
                        </a:lnTo>
                        <a:lnTo>
                          <a:pt x="55" y="42"/>
                        </a:lnTo>
                        <a:lnTo>
                          <a:pt x="53" y="37"/>
                        </a:lnTo>
                        <a:lnTo>
                          <a:pt x="50" y="34"/>
                        </a:lnTo>
                        <a:lnTo>
                          <a:pt x="46" y="31"/>
                        </a:lnTo>
                        <a:lnTo>
                          <a:pt x="49" y="30"/>
                        </a:lnTo>
                        <a:lnTo>
                          <a:pt x="50" y="27"/>
                        </a:lnTo>
                        <a:lnTo>
                          <a:pt x="53" y="22"/>
                        </a:lnTo>
                        <a:lnTo>
                          <a:pt x="53" y="18"/>
                        </a:lnTo>
                        <a:lnTo>
                          <a:pt x="53" y="12"/>
                        </a:lnTo>
                        <a:lnTo>
                          <a:pt x="50" y="7"/>
                        </a:lnTo>
                        <a:lnTo>
                          <a:pt x="47" y="4"/>
                        </a:lnTo>
                        <a:lnTo>
                          <a:pt x="43" y="1"/>
                        </a:lnTo>
                        <a:lnTo>
                          <a:pt x="38" y="0"/>
                        </a:lnTo>
                        <a:lnTo>
                          <a:pt x="33" y="0"/>
                        </a:lnTo>
                        <a:close/>
                      </a:path>
                    </a:pathLst>
                  </a:custGeom>
                  <a:solidFill>
                    <a:srgbClr val="FFFFFF"/>
                  </a:solidFill>
                  <a:ln w="0">
                    <a:solidFill>
                      <a:srgbClr val="FFFFFF"/>
                    </a:solidFill>
                    <a:round/>
                    <a:headEnd/>
                    <a:tailEnd/>
                  </a:ln>
                </p:spPr>
                <p:txBody>
                  <a:bodyPr/>
                  <a:lstStyle/>
                  <a:p>
                    <a:endParaRPr lang="en-US"/>
                  </a:p>
                </p:txBody>
              </p:sp>
              <p:sp>
                <p:nvSpPr>
                  <p:cNvPr id="215" name="Freeform 214"/>
                  <p:cNvSpPr>
                    <a:spLocks/>
                  </p:cNvSpPr>
                  <p:nvPr/>
                </p:nvSpPr>
                <p:spPr bwMode="auto">
                  <a:xfrm>
                    <a:off x="2103459" y="4707518"/>
                    <a:ext cx="627549" cy="264151"/>
                  </a:xfrm>
                  <a:custGeom>
                    <a:avLst/>
                    <a:gdLst>
                      <a:gd name="T0" fmla="*/ 109 w 218"/>
                      <a:gd name="T1" fmla="*/ 114 h 114"/>
                      <a:gd name="T2" fmla="*/ 139 w 218"/>
                      <a:gd name="T3" fmla="*/ 112 h 114"/>
                      <a:gd name="T4" fmla="*/ 164 w 218"/>
                      <a:gd name="T5" fmla="*/ 106 h 114"/>
                      <a:gd name="T6" fmla="*/ 186 w 218"/>
                      <a:gd name="T7" fmla="*/ 98 h 114"/>
                      <a:gd name="T8" fmla="*/ 203 w 218"/>
                      <a:gd name="T9" fmla="*/ 86 h 114"/>
                      <a:gd name="T10" fmla="*/ 215 w 218"/>
                      <a:gd name="T11" fmla="*/ 72 h 114"/>
                      <a:gd name="T12" fmla="*/ 218 w 218"/>
                      <a:gd name="T13" fmla="*/ 57 h 114"/>
                      <a:gd name="T14" fmla="*/ 215 w 218"/>
                      <a:gd name="T15" fmla="*/ 42 h 114"/>
                      <a:gd name="T16" fmla="*/ 203 w 218"/>
                      <a:gd name="T17" fmla="*/ 29 h 114"/>
                      <a:gd name="T18" fmla="*/ 186 w 218"/>
                      <a:gd name="T19" fmla="*/ 17 h 114"/>
                      <a:gd name="T20" fmla="*/ 164 w 218"/>
                      <a:gd name="T21" fmla="*/ 8 h 114"/>
                      <a:gd name="T22" fmla="*/ 139 w 218"/>
                      <a:gd name="T23" fmla="*/ 2 h 114"/>
                      <a:gd name="T24" fmla="*/ 109 w 218"/>
                      <a:gd name="T25" fmla="*/ 0 h 114"/>
                      <a:gd name="T26" fmla="*/ 80 w 218"/>
                      <a:gd name="T27" fmla="*/ 2 h 114"/>
                      <a:gd name="T28" fmla="*/ 54 w 218"/>
                      <a:gd name="T29" fmla="*/ 8 h 114"/>
                      <a:gd name="T30" fmla="*/ 33 w 218"/>
                      <a:gd name="T31" fmla="*/ 17 h 114"/>
                      <a:gd name="T32" fmla="*/ 15 w 218"/>
                      <a:gd name="T33" fmla="*/ 29 h 114"/>
                      <a:gd name="T34" fmla="*/ 4 w 218"/>
                      <a:gd name="T35" fmla="*/ 42 h 114"/>
                      <a:gd name="T36" fmla="*/ 0 w 218"/>
                      <a:gd name="T37" fmla="*/ 57 h 114"/>
                      <a:gd name="T38" fmla="*/ 4 w 218"/>
                      <a:gd name="T39" fmla="*/ 72 h 114"/>
                      <a:gd name="T40" fmla="*/ 15 w 218"/>
                      <a:gd name="T41" fmla="*/ 86 h 114"/>
                      <a:gd name="T42" fmla="*/ 33 w 218"/>
                      <a:gd name="T43" fmla="*/ 98 h 114"/>
                      <a:gd name="T44" fmla="*/ 54 w 218"/>
                      <a:gd name="T45" fmla="*/ 106 h 114"/>
                      <a:gd name="T46" fmla="*/ 80 w 218"/>
                      <a:gd name="T47" fmla="*/ 112 h 114"/>
                      <a:gd name="T48" fmla="*/ 109 w 218"/>
                      <a:gd name="T49" fmla="*/ 114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14"/>
                      <a:gd name="T77" fmla="*/ 218 w 218"/>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14">
                        <a:moveTo>
                          <a:pt x="109" y="114"/>
                        </a:moveTo>
                        <a:lnTo>
                          <a:pt x="139" y="112"/>
                        </a:lnTo>
                        <a:lnTo>
                          <a:pt x="164" y="106"/>
                        </a:lnTo>
                        <a:lnTo>
                          <a:pt x="186" y="98"/>
                        </a:lnTo>
                        <a:lnTo>
                          <a:pt x="203" y="86"/>
                        </a:lnTo>
                        <a:lnTo>
                          <a:pt x="215" y="72"/>
                        </a:lnTo>
                        <a:lnTo>
                          <a:pt x="218" y="57"/>
                        </a:lnTo>
                        <a:lnTo>
                          <a:pt x="215" y="42"/>
                        </a:lnTo>
                        <a:lnTo>
                          <a:pt x="203" y="29"/>
                        </a:lnTo>
                        <a:lnTo>
                          <a:pt x="186" y="17"/>
                        </a:lnTo>
                        <a:lnTo>
                          <a:pt x="164" y="8"/>
                        </a:lnTo>
                        <a:lnTo>
                          <a:pt x="139" y="2"/>
                        </a:lnTo>
                        <a:lnTo>
                          <a:pt x="109" y="0"/>
                        </a:lnTo>
                        <a:lnTo>
                          <a:pt x="80" y="2"/>
                        </a:lnTo>
                        <a:lnTo>
                          <a:pt x="54" y="8"/>
                        </a:lnTo>
                        <a:lnTo>
                          <a:pt x="33" y="17"/>
                        </a:lnTo>
                        <a:lnTo>
                          <a:pt x="15" y="29"/>
                        </a:lnTo>
                        <a:lnTo>
                          <a:pt x="4" y="42"/>
                        </a:lnTo>
                        <a:lnTo>
                          <a:pt x="0" y="57"/>
                        </a:lnTo>
                        <a:lnTo>
                          <a:pt x="4" y="72"/>
                        </a:lnTo>
                        <a:lnTo>
                          <a:pt x="15" y="86"/>
                        </a:lnTo>
                        <a:lnTo>
                          <a:pt x="33" y="98"/>
                        </a:lnTo>
                        <a:lnTo>
                          <a:pt x="54" y="106"/>
                        </a:lnTo>
                        <a:lnTo>
                          <a:pt x="80" y="112"/>
                        </a:lnTo>
                        <a:lnTo>
                          <a:pt x="109" y="114"/>
                        </a:lnTo>
                        <a:close/>
                      </a:path>
                    </a:pathLst>
                  </a:custGeom>
                  <a:solidFill>
                    <a:srgbClr val="BFBFBF"/>
                  </a:solidFill>
                  <a:ln w="0">
                    <a:solidFill>
                      <a:srgbClr val="BFBFBF"/>
                    </a:solidFill>
                    <a:round/>
                    <a:headEnd/>
                    <a:tailEnd/>
                  </a:ln>
                </p:spPr>
                <p:txBody>
                  <a:bodyPr/>
                  <a:lstStyle/>
                  <a:p>
                    <a:endParaRPr lang="en-US"/>
                  </a:p>
                </p:txBody>
              </p:sp>
              <p:sp>
                <p:nvSpPr>
                  <p:cNvPr id="216" name="Freeform 215"/>
                  <p:cNvSpPr>
                    <a:spLocks/>
                  </p:cNvSpPr>
                  <p:nvPr/>
                </p:nvSpPr>
                <p:spPr bwMode="auto">
                  <a:xfrm>
                    <a:off x="2103459" y="4707518"/>
                    <a:ext cx="627549" cy="264151"/>
                  </a:xfrm>
                  <a:custGeom>
                    <a:avLst/>
                    <a:gdLst>
                      <a:gd name="T0" fmla="*/ 109 w 218"/>
                      <a:gd name="T1" fmla="*/ 114 h 114"/>
                      <a:gd name="T2" fmla="*/ 139 w 218"/>
                      <a:gd name="T3" fmla="*/ 112 h 114"/>
                      <a:gd name="T4" fmla="*/ 164 w 218"/>
                      <a:gd name="T5" fmla="*/ 106 h 114"/>
                      <a:gd name="T6" fmla="*/ 186 w 218"/>
                      <a:gd name="T7" fmla="*/ 98 h 114"/>
                      <a:gd name="T8" fmla="*/ 203 w 218"/>
                      <a:gd name="T9" fmla="*/ 86 h 114"/>
                      <a:gd name="T10" fmla="*/ 215 w 218"/>
                      <a:gd name="T11" fmla="*/ 72 h 114"/>
                      <a:gd name="T12" fmla="*/ 218 w 218"/>
                      <a:gd name="T13" fmla="*/ 57 h 114"/>
                      <a:gd name="T14" fmla="*/ 215 w 218"/>
                      <a:gd name="T15" fmla="*/ 42 h 114"/>
                      <a:gd name="T16" fmla="*/ 203 w 218"/>
                      <a:gd name="T17" fmla="*/ 29 h 114"/>
                      <a:gd name="T18" fmla="*/ 186 w 218"/>
                      <a:gd name="T19" fmla="*/ 17 h 114"/>
                      <a:gd name="T20" fmla="*/ 164 w 218"/>
                      <a:gd name="T21" fmla="*/ 8 h 114"/>
                      <a:gd name="T22" fmla="*/ 139 w 218"/>
                      <a:gd name="T23" fmla="*/ 2 h 114"/>
                      <a:gd name="T24" fmla="*/ 109 w 218"/>
                      <a:gd name="T25" fmla="*/ 0 h 114"/>
                      <a:gd name="T26" fmla="*/ 80 w 218"/>
                      <a:gd name="T27" fmla="*/ 2 h 114"/>
                      <a:gd name="T28" fmla="*/ 54 w 218"/>
                      <a:gd name="T29" fmla="*/ 8 h 114"/>
                      <a:gd name="T30" fmla="*/ 33 w 218"/>
                      <a:gd name="T31" fmla="*/ 17 h 114"/>
                      <a:gd name="T32" fmla="*/ 15 w 218"/>
                      <a:gd name="T33" fmla="*/ 29 h 114"/>
                      <a:gd name="T34" fmla="*/ 4 w 218"/>
                      <a:gd name="T35" fmla="*/ 42 h 114"/>
                      <a:gd name="T36" fmla="*/ 0 w 218"/>
                      <a:gd name="T37" fmla="*/ 57 h 114"/>
                      <a:gd name="T38" fmla="*/ 4 w 218"/>
                      <a:gd name="T39" fmla="*/ 72 h 114"/>
                      <a:gd name="T40" fmla="*/ 15 w 218"/>
                      <a:gd name="T41" fmla="*/ 86 h 114"/>
                      <a:gd name="T42" fmla="*/ 33 w 218"/>
                      <a:gd name="T43" fmla="*/ 98 h 114"/>
                      <a:gd name="T44" fmla="*/ 54 w 218"/>
                      <a:gd name="T45" fmla="*/ 106 h 114"/>
                      <a:gd name="T46" fmla="*/ 80 w 218"/>
                      <a:gd name="T47" fmla="*/ 112 h 114"/>
                      <a:gd name="T48" fmla="*/ 109 w 218"/>
                      <a:gd name="T49" fmla="*/ 114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14"/>
                      <a:gd name="T77" fmla="*/ 218 w 218"/>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14">
                        <a:moveTo>
                          <a:pt x="109" y="114"/>
                        </a:moveTo>
                        <a:lnTo>
                          <a:pt x="139" y="112"/>
                        </a:lnTo>
                        <a:lnTo>
                          <a:pt x="164" y="106"/>
                        </a:lnTo>
                        <a:lnTo>
                          <a:pt x="186" y="98"/>
                        </a:lnTo>
                        <a:lnTo>
                          <a:pt x="203" y="86"/>
                        </a:lnTo>
                        <a:lnTo>
                          <a:pt x="215" y="72"/>
                        </a:lnTo>
                        <a:lnTo>
                          <a:pt x="218" y="57"/>
                        </a:lnTo>
                        <a:lnTo>
                          <a:pt x="215" y="42"/>
                        </a:lnTo>
                        <a:lnTo>
                          <a:pt x="203" y="29"/>
                        </a:lnTo>
                        <a:lnTo>
                          <a:pt x="186" y="17"/>
                        </a:lnTo>
                        <a:lnTo>
                          <a:pt x="164" y="8"/>
                        </a:lnTo>
                        <a:lnTo>
                          <a:pt x="139" y="2"/>
                        </a:lnTo>
                        <a:lnTo>
                          <a:pt x="109" y="0"/>
                        </a:lnTo>
                        <a:lnTo>
                          <a:pt x="80" y="2"/>
                        </a:lnTo>
                        <a:lnTo>
                          <a:pt x="54" y="8"/>
                        </a:lnTo>
                        <a:lnTo>
                          <a:pt x="33" y="17"/>
                        </a:lnTo>
                        <a:lnTo>
                          <a:pt x="15" y="29"/>
                        </a:lnTo>
                        <a:lnTo>
                          <a:pt x="4" y="42"/>
                        </a:lnTo>
                        <a:lnTo>
                          <a:pt x="0" y="57"/>
                        </a:lnTo>
                        <a:lnTo>
                          <a:pt x="4" y="72"/>
                        </a:lnTo>
                        <a:lnTo>
                          <a:pt x="15" y="86"/>
                        </a:lnTo>
                        <a:lnTo>
                          <a:pt x="33" y="98"/>
                        </a:lnTo>
                        <a:lnTo>
                          <a:pt x="54" y="106"/>
                        </a:lnTo>
                        <a:lnTo>
                          <a:pt x="80" y="112"/>
                        </a:lnTo>
                        <a:lnTo>
                          <a:pt x="109" y="114"/>
                        </a:lnTo>
                      </a:path>
                    </a:pathLst>
                  </a:custGeom>
                  <a:noFill/>
                  <a:ln w="4763">
                    <a:solidFill>
                      <a:srgbClr val="000000"/>
                    </a:solidFill>
                    <a:round/>
                    <a:headEnd/>
                    <a:tailEnd/>
                  </a:ln>
                </p:spPr>
                <p:txBody>
                  <a:bodyPr/>
                  <a:lstStyle/>
                  <a:p>
                    <a:endParaRPr lang="en-US"/>
                  </a:p>
                </p:txBody>
              </p:sp>
              <p:sp>
                <p:nvSpPr>
                  <p:cNvPr id="217" name="Freeform 216"/>
                  <p:cNvSpPr>
                    <a:spLocks/>
                  </p:cNvSpPr>
                  <p:nvPr/>
                </p:nvSpPr>
                <p:spPr bwMode="auto">
                  <a:xfrm>
                    <a:off x="2192697" y="4665810"/>
                    <a:ext cx="451951" cy="222443"/>
                  </a:xfrm>
                  <a:custGeom>
                    <a:avLst/>
                    <a:gdLst>
                      <a:gd name="T0" fmla="*/ 79 w 157"/>
                      <a:gd name="T1" fmla="*/ 96 h 96"/>
                      <a:gd name="T2" fmla="*/ 103 w 157"/>
                      <a:gd name="T3" fmla="*/ 95 h 96"/>
                      <a:gd name="T4" fmla="*/ 125 w 157"/>
                      <a:gd name="T5" fmla="*/ 89 h 96"/>
                      <a:gd name="T6" fmla="*/ 142 w 157"/>
                      <a:gd name="T7" fmla="*/ 80 h 96"/>
                      <a:gd name="T8" fmla="*/ 154 w 157"/>
                      <a:gd name="T9" fmla="*/ 68 h 96"/>
                      <a:gd name="T10" fmla="*/ 157 w 157"/>
                      <a:gd name="T11" fmla="*/ 56 h 96"/>
                      <a:gd name="T12" fmla="*/ 154 w 157"/>
                      <a:gd name="T13" fmla="*/ 41 h 96"/>
                      <a:gd name="T14" fmla="*/ 142 w 157"/>
                      <a:gd name="T15" fmla="*/ 26 h 96"/>
                      <a:gd name="T16" fmla="*/ 125 w 157"/>
                      <a:gd name="T17" fmla="*/ 14 h 96"/>
                      <a:gd name="T18" fmla="*/ 103 w 157"/>
                      <a:gd name="T19" fmla="*/ 5 h 96"/>
                      <a:gd name="T20" fmla="*/ 79 w 157"/>
                      <a:gd name="T21" fmla="*/ 0 h 96"/>
                      <a:gd name="T22" fmla="*/ 54 w 157"/>
                      <a:gd name="T23" fmla="*/ 5 h 96"/>
                      <a:gd name="T24" fmla="*/ 33 w 157"/>
                      <a:gd name="T25" fmla="*/ 14 h 96"/>
                      <a:gd name="T26" fmla="*/ 15 w 157"/>
                      <a:gd name="T27" fmla="*/ 26 h 96"/>
                      <a:gd name="T28" fmla="*/ 5 w 157"/>
                      <a:gd name="T29" fmla="*/ 41 h 96"/>
                      <a:gd name="T30" fmla="*/ 0 w 157"/>
                      <a:gd name="T31" fmla="*/ 56 h 96"/>
                      <a:gd name="T32" fmla="*/ 5 w 157"/>
                      <a:gd name="T33" fmla="*/ 68 h 96"/>
                      <a:gd name="T34" fmla="*/ 15 w 157"/>
                      <a:gd name="T35" fmla="*/ 80 h 96"/>
                      <a:gd name="T36" fmla="*/ 33 w 157"/>
                      <a:gd name="T37" fmla="*/ 89 h 96"/>
                      <a:gd name="T38" fmla="*/ 54 w 157"/>
                      <a:gd name="T39" fmla="*/ 95 h 96"/>
                      <a:gd name="T40" fmla="*/ 79 w 157"/>
                      <a:gd name="T41" fmla="*/ 96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96"/>
                      <a:gd name="T65" fmla="*/ 157 w 157"/>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96">
                        <a:moveTo>
                          <a:pt x="79" y="96"/>
                        </a:moveTo>
                        <a:lnTo>
                          <a:pt x="103" y="95"/>
                        </a:lnTo>
                        <a:lnTo>
                          <a:pt x="125" y="89"/>
                        </a:lnTo>
                        <a:lnTo>
                          <a:pt x="142" y="80"/>
                        </a:lnTo>
                        <a:lnTo>
                          <a:pt x="154" y="68"/>
                        </a:lnTo>
                        <a:lnTo>
                          <a:pt x="157" y="56"/>
                        </a:lnTo>
                        <a:lnTo>
                          <a:pt x="154" y="41"/>
                        </a:lnTo>
                        <a:lnTo>
                          <a:pt x="142" y="26"/>
                        </a:lnTo>
                        <a:lnTo>
                          <a:pt x="125" y="14"/>
                        </a:lnTo>
                        <a:lnTo>
                          <a:pt x="103" y="5"/>
                        </a:lnTo>
                        <a:lnTo>
                          <a:pt x="79" y="0"/>
                        </a:lnTo>
                        <a:lnTo>
                          <a:pt x="54" y="5"/>
                        </a:lnTo>
                        <a:lnTo>
                          <a:pt x="33" y="14"/>
                        </a:lnTo>
                        <a:lnTo>
                          <a:pt x="15" y="26"/>
                        </a:lnTo>
                        <a:lnTo>
                          <a:pt x="5" y="41"/>
                        </a:lnTo>
                        <a:lnTo>
                          <a:pt x="0" y="56"/>
                        </a:lnTo>
                        <a:lnTo>
                          <a:pt x="5" y="68"/>
                        </a:lnTo>
                        <a:lnTo>
                          <a:pt x="15" y="80"/>
                        </a:lnTo>
                        <a:lnTo>
                          <a:pt x="33" y="89"/>
                        </a:lnTo>
                        <a:lnTo>
                          <a:pt x="54" y="95"/>
                        </a:lnTo>
                        <a:lnTo>
                          <a:pt x="79" y="96"/>
                        </a:lnTo>
                        <a:close/>
                      </a:path>
                    </a:pathLst>
                  </a:custGeom>
                  <a:solidFill>
                    <a:srgbClr val="5B5B5B"/>
                  </a:solidFill>
                  <a:ln w="0">
                    <a:solidFill>
                      <a:srgbClr val="5B5B5B"/>
                    </a:solidFill>
                    <a:round/>
                    <a:headEnd/>
                    <a:tailEnd/>
                  </a:ln>
                </p:spPr>
                <p:txBody>
                  <a:bodyPr/>
                  <a:lstStyle/>
                  <a:p>
                    <a:endParaRPr lang="en-US"/>
                  </a:p>
                </p:txBody>
              </p:sp>
              <p:sp>
                <p:nvSpPr>
                  <p:cNvPr id="218" name="Freeform 217"/>
                  <p:cNvSpPr>
                    <a:spLocks/>
                  </p:cNvSpPr>
                  <p:nvPr/>
                </p:nvSpPr>
                <p:spPr bwMode="auto">
                  <a:xfrm>
                    <a:off x="2224363" y="4670444"/>
                    <a:ext cx="394377" cy="194638"/>
                  </a:xfrm>
                  <a:custGeom>
                    <a:avLst/>
                    <a:gdLst>
                      <a:gd name="T0" fmla="*/ 68 w 137"/>
                      <a:gd name="T1" fmla="*/ 84 h 84"/>
                      <a:gd name="T2" fmla="*/ 89 w 137"/>
                      <a:gd name="T3" fmla="*/ 81 h 84"/>
                      <a:gd name="T4" fmla="*/ 108 w 137"/>
                      <a:gd name="T5" fmla="*/ 76 h 84"/>
                      <a:gd name="T6" fmla="*/ 123 w 137"/>
                      <a:gd name="T7" fmla="*/ 69 h 84"/>
                      <a:gd name="T8" fmla="*/ 132 w 137"/>
                      <a:gd name="T9" fmla="*/ 58 h 84"/>
                      <a:gd name="T10" fmla="*/ 137 w 137"/>
                      <a:gd name="T11" fmla="*/ 48 h 84"/>
                      <a:gd name="T12" fmla="*/ 132 w 137"/>
                      <a:gd name="T13" fmla="*/ 34 h 84"/>
                      <a:gd name="T14" fmla="*/ 123 w 137"/>
                      <a:gd name="T15" fmla="*/ 22 h 84"/>
                      <a:gd name="T16" fmla="*/ 108 w 137"/>
                      <a:gd name="T17" fmla="*/ 10 h 84"/>
                      <a:gd name="T18" fmla="*/ 89 w 137"/>
                      <a:gd name="T19" fmla="*/ 3 h 84"/>
                      <a:gd name="T20" fmla="*/ 68 w 137"/>
                      <a:gd name="T21" fmla="*/ 0 h 84"/>
                      <a:gd name="T22" fmla="*/ 46 w 137"/>
                      <a:gd name="T23" fmla="*/ 3 h 84"/>
                      <a:gd name="T24" fmla="*/ 26 w 137"/>
                      <a:gd name="T25" fmla="*/ 10 h 84"/>
                      <a:gd name="T26" fmla="*/ 13 w 137"/>
                      <a:gd name="T27" fmla="*/ 22 h 84"/>
                      <a:gd name="T28" fmla="*/ 3 w 137"/>
                      <a:gd name="T29" fmla="*/ 34 h 84"/>
                      <a:gd name="T30" fmla="*/ 0 w 137"/>
                      <a:gd name="T31" fmla="*/ 48 h 84"/>
                      <a:gd name="T32" fmla="*/ 3 w 137"/>
                      <a:gd name="T33" fmla="*/ 58 h 84"/>
                      <a:gd name="T34" fmla="*/ 13 w 137"/>
                      <a:gd name="T35" fmla="*/ 69 h 84"/>
                      <a:gd name="T36" fmla="*/ 26 w 137"/>
                      <a:gd name="T37" fmla="*/ 76 h 84"/>
                      <a:gd name="T38" fmla="*/ 46 w 137"/>
                      <a:gd name="T39" fmla="*/ 81 h 84"/>
                      <a:gd name="T40" fmla="*/ 68 w 137"/>
                      <a:gd name="T41" fmla="*/ 84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7"/>
                      <a:gd name="T64" fmla="*/ 0 h 84"/>
                      <a:gd name="T65" fmla="*/ 137 w 137"/>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7" h="84">
                        <a:moveTo>
                          <a:pt x="68" y="84"/>
                        </a:moveTo>
                        <a:lnTo>
                          <a:pt x="89" y="81"/>
                        </a:lnTo>
                        <a:lnTo>
                          <a:pt x="108" y="76"/>
                        </a:lnTo>
                        <a:lnTo>
                          <a:pt x="123" y="69"/>
                        </a:lnTo>
                        <a:lnTo>
                          <a:pt x="132" y="58"/>
                        </a:lnTo>
                        <a:lnTo>
                          <a:pt x="137" y="48"/>
                        </a:lnTo>
                        <a:lnTo>
                          <a:pt x="132" y="34"/>
                        </a:lnTo>
                        <a:lnTo>
                          <a:pt x="123" y="22"/>
                        </a:lnTo>
                        <a:lnTo>
                          <a:pt x="108" y="10"/>
                        </a:lnTo>
                        <a:lnTo>
                          <a:pt x="89" y="3"/>
                        </a:lnTo>
                        <a:lnTo>
                          <a:pt x="68" y="0"/>
                        </a:lnTo>
                        <a:lnTo>
                          <a:pt x="46" y="3"/>
                        </a:lnTo>
                        <a:lnTo>
                          <a:pt x="26" y="10"/>
                        </a:lnTo>
                        <a:lnTo>
                          <a:pt x="13" y="22"/>
                        </a:lnTo>
                        <a:lnTo>
                          <a:pt x="3" y="34"/>
                        </a:lnTo>
                        <a:lnTo>
                          <a:pt x="0" y="48"/>
                        </a:lnTo>
                        <a:lnTo>
                          <a:pt x="3" y="58"/>
                        </a:lnTo>
                        <a:lnTo>
                          <a:pt x="13" y="69"/>
                        </a:lnTo>
                        <a:lnTo>
                          <a:pt x="26" y="76"/>
                        </a:lnTo>
                        <a:lnTo>
                          <a:pt x="46" y="81"/>
                        </a:lnTo>
                        <a:lnTo>
                          <a:pt x="68" y="84"/>
                        </a:lnTo>
                        <a:close/>
                      </a:path>
                    </a:pathLst>
                  </a:custGeom>
                  <a:solidFill>
                    <a:srgbClr val="767676"/>
                  </a:solidFill>
                  <a:ln w="0">
                    <a:solidFill>
                      <a:srgbClr val="767676"/>
                    </a:solidFill>
                    <a:round/>
                    <a:headEnd/>
                    <a:tailEnd/>
                  </a:ln>
                </p:spPr>
                <p:txBody>
                  <a:bodyPr/>
                  <a:lstStyle/>
                  <a:p>
                    <a:endParaRPr lang="en-US"/>
                  </a:p>
                </p:txBody>
              </p:sp>
              <p:sp>
                <p:nvSpPr>
                  <p:cNvPr id="219" name="Freeform 218"/>
                  <p:cNvSpPr>
                    <a:spLocks/>
                  </p:cNvSpPr>
                  <p:nvPr/>
                </p:nvSpPr>
                <p:spPr bwMode="auto">
                  <a:xfrm>
                    <a:off x="2250271" y="4672761"/>
                    <a:ext cx="336804" cy="164515"/>
                  </a:xfrm>
                  <a:custGeom>
                    <a:avLst/>
                    <a:gdLst>
                      <a:gd name="T0" fmla="*/ 59 w 117"/>
                      <a:gd name="T1" fmla="*/ 71 h 71"/>
                      <a:gd name="T2" fmla="*/ 82 w 117"/>
                      <a:gd name="T3" fmla="*/ 69 h 71"/>
                      <a:gd name="T4" fmla="*/ 101 w 117"/>
                      <a:gd name="T5" fmla="*/ 62 h 71"/>
                      <a:gd name="T6" fmla="*/ 113 w 117"/>
                      <a:gd name="T7" fmla="*/ 53 h 71"/>
                      <a:gd name="T8" fmla="*/ 117 w 117"/>
                      <a:gd name="T9" fmla="*/ 41 h 71"/>
                      <a:gd name="T10" fmla="*/ 114 w 117"/>
                      <a:gd name="T11" fmla="*/ 29 h 71"/>
                      <a:gd name="T12" fmla="*/ 107 w 117"/>
                      <a:gd name="T13" fmla="*/ 18 h 71"/>
                      <a:gd name="T14" fmla="*/ 94 w 117"/>
                      <a:gd name="T15" fmla="*/ 9 h 71"/>
                      <a:gd name="T16" fmla="*/ 77 w 117"/>
                      <a:gd name="T17" fmla="*/ 2 h 71"/>
                      <a:gd name="T18" fmla="*/ 59 w 117"/>
                      <a:gd name="T19" fmla="*/ 0 h 71"/>
                      <a:gd name="T20" fmla="*/ 40 w 117"/>
                      <a:gd name="T21" fmla="*/ 2 h 71"/>
                      <a:gd name="T22" fmla="*/ 23 w 117"/>
                      <a:gd name="T23" fmla="*/ 9 h 71"/>
                      <a:gd name="T24" fmla="*/ 11 w 117"/>
                      <a:gd name="T25" fmla="*/ 18 h 71"/>
                      <a:gd name="T26" fmla="*/ 3 w 117"/>
                      <a:gd name="T27" fmla="*/ 29 h 71"/>
                      <a:gd name="T28" fmla="*/ 0 w 117"/>
                      <a:gd name="T29" fmla="*/ 41 h 71"/>
                      <a:gd name="T30" fmla="*/ 4 w 117"/>
                      <a:gd name="T31" fmla="*/ 53 h 71"/>
                      <a:gd name="T32" fmla="*/ 17 w 117"/>
                      <a:gd name="T33" fmla="*/ 62 h 71"/>
                      <a:gd name="T34" fmla="*/ 35 w 117"/>
                      <a:gd name="T35" fmla="*/ 69 h 71"/>
                      <a:gd name="T36" fmla="*/ 59 w 117"/>
                      <a:gd name="T37" fmla="*/ 71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71"/>
                      <a:gd name="T59" fmla="*/ 117 w 117"/>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71">
                        <a:moveTo>
                          <a:pt x="59" y="71"/>
                        </a:moveTo>
                        <a:lnTo>
                          <a:pt x="82" y="69"/>
                        </a:lnTo>
                        <a:lnTo>
                          <a:pt x="101" y="62"/>
                        </a:lnTo>
                        <a:lnTo>
                          <a:pt x="113" y="53"/>
                        </a:lnTo>
                        <a:lnTo>
                          <a:pt x="117" y="41"/>
                        </a:lnTo>
                        <a:lnTo>
                          <a:pt x="114" y="29"/>
                        </a:lnTo>
                        <a:lnTo>
                          <a:pt x="107" y="18"/>
                        </a:lnTo>
                        <a:lnTo>
                          <a:pt x="94" y="9"/>
                        </a:lnTo>
                        <a:lnTo>
                          <a:pt x="77" y="2"/>
                        </a:lnTo>
                        <a:lnTo>
                          <a:pt x="59" y="0"/>
                        </a:lnTo>
                        <a:lnTo>
                          <a:pt x="40" y="2"/>
                        </a:lnTo>
                        <a:lnTo>
                          <a:pt x="23" y="9"/>
                        </a:lnTo>
                        <a:lnTo>
                          <a:pt x="11" y="18"/>
                        </a:lnTo>
                        <a:lnTo>
                          <a:pt x="3" y="29"/>
                        </a:lnTo>
                        <a:lnTo>
                          <a:pt x="0" y="41"/>
                        </a:lnTo>
                        <a:lnTo>
                          <a:pt x="4" y="53"/>
                        </a:lnTo>
                        <a:lnTo>
                          <a:pt x="17" y="62"/>
                        </a:lnTo>
                        <a:lnTo>
                          <a:pt x="35" y="69"/>
                        </a:lnTo>
                        <a:lnTo>
                          <a:pt x="59" y="71"/>
                        </a:lnTo>
                        <a:close/>
                      </a:path>
                    </a:pathLst>
                  </a:custGeom>
                  <a:solidFill>
                    <a:srgbClr val="929292"/>
                  </a:solidFill>
                  <a:ln w="0">
                    <a:solidFill>
                      <a:srgbClr val="929292"/>
                    </a:solidFill>
                    <a:round/>
                    <a:headEnd/>
                    <a:tailEnd/>
                  </a:ln>
                </p:spPr>
                <p:txBody>
                  <a:bodyPr/>
                  <a:lstStyle/>
                  <a:p>
                    <a:endParaRPr lang="en-US"/>
                  </a:p>
                </p:txBody>
              </p:sp>
              <p:sp>
                <p:nvSpPr>
                  <p:cNvPr id="220" name="Freeform 219"/>
                  <p:cNvSpPr>
                    <a:spLocks/>
                  </p:cNvSpPr>
                  <p:nvPr/>
                </p:nvSpPr>
                <p:spPr bwMode="auto">
                  <a:xfrm>
                    <a:off x="2279057" y="4672761"/>
                    <a:ext cx="282109" cy="139027"/>
                  </a:xfrm>
                  <a:custGeom>
                    <a:avLst/>
                    <a:gdLst>
                      <a:gd name="T0" fmla="*/ 49 w 98"/>
                      <a:gd name="T1" fmla="*/ 60 h 60"/>
                      <a:gd name="T2" fmla="*/ 69 w 98"/>
                      <a:gd name="T3" fmla="*/ 59 h 60"/>
                      <a:gd name="T4" fmla="*/ 84 w 98"/>
                      <a:gd name="T5" fmla="*/ 53 h 60"/>
                      <a:gd name="T6" fmla="*/ 94 w 98"/>
                      <a:gd name="T7" fmla="*/ 44 h 60"/>
                      <a:gd name="T8" fmla="*/ 98 w 98"/>
                      <a:gd name="T9" fmla="*/ 35 h 60"/>
                      <a:gd name="T10" fmla="*/ 94 w 98"/>
                      <a:gd name="T11" fmla="*/ 23 h 60"/>
                      <a:gd name="T12" fmla="*/ 84 w 98"/>
                      <a:gd name="T13" fmla="*/ 12 h 60"/>
                      <a:gd name="T14" fmla="*/ 69 w 98"/>
                      <a:gd name="T15" fmla="*/ 3 h 60"/>
                      <a:gd name="T16" fmla="*/ 49 w 98"/>
                      <a:gd name="T17" fmla="*/ 0 h 60"/>
                      <a:gd name="T18" fmla="*/ 30 w 98"/>
                      <a:gd name="T19" fmla="*/ 3 h 60"/>
                      <a:gd name="T20" fmla="*/ 15 w 98"/>
                      <a:gd name="T21" fmla="*/ 12 h 60"/>
                      <a:gd name="T22" fmla="*/ 4 w 98"/>
                      <a:gd name="T23" fmla="*/ 23 h 60"/>
                      <a:gd name="T24" fmla="*/ 0 w 98"/>
                      <a:gd name="T25" fmla="*/ 35 h 60"/>
                      <a:gd name="T26" fmla="*/ 4 w 98"/>
                      <a:gd name="T27" fmla="*/ 44 h 60"/>
                      <a:gd name="T28" fmla="*/ 15 w 98"/>
                      <a:gd name="T29" fmla="*/ 53 h 60"/>
                      <a:gd name="T30" fmla="*/ 30 w 98"/>
                      <a:gd name="T31" fmla="*/ 59 h 60"/>
                      <a:gd name="T32" fmla="*/ 49 w 98"/>
                      <a:gd name="T33" fmla="*/ 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60"/>
                      <a:gd name="T53" fmla="*/ 98 w 98"/>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60">
                        <a:moveTo>
                          <a:pt x="49" y="60"/>
                        </a:moveTo>
                        <a:lnTo>
                          <a:pt x="69" y="59"/>
                        </a:lnTo>
                        <a:lnTo>
                          <a:pt x="84" y="53"/>
                        </a:lnTo>
                        <a:lnTo>
                          <a:pt x="94" y="44"/>
                        </a:lnTo>
                        <a:lnTo>
                          <a:pt x="98" y="35"/>
                        </a:lnTo>
                        <a:lnTo>
                          <a:pt x="94" y="23"/>
                        </a:lnTo>
                        <a:lnTo>
                          <a:pt x="84" y="12"/>
                        </a:lnTo>
                        <a:lnTo>
                          <a:pt x="69" y="3"/>
                        </a:lnTo>
                        <a:lnTo>
                          <a:pt x="49" y="0"/>
                        </a:lnTo>
                        <a:lnTo>
                          <a:pt x="30" y="3"/>
                        </a:lnTo>
                        <a:lnTo>
                          <a:pt x="15" y="12"/>
                        </a:lnTo>
                        <a:lnTo>
                          <a:pt x="4" y="23"/>
                        </a:lnTo>
                        <a:lnTo>
                          <a:pt x="0" y="35"/>
                        </a:lnTo>
                        <a:lnTo>
                          <a:pt x="4" y="44"/>
                        </a:lnTo>
                        <a:lnTo>
                          <a:pt x="15" y="53"/>
                        </a:lnTo>
                        <a:lnTo>
                          <a:pt x="30" y="59"/>
                        </a:lnTo>
                        <a:lnTo>
                          <a:pt x="49" y="60"/>
                        </a:lnTo>
                        <a:close/>
                      </a:path>
                    </a:pathLst>
                  </a:custGeom>
                  <a:solidFill>
                    <a:srgbClr val="ADADAD"/>
                  </a:solidFill>
                  <a:ln w="0">
                    <a:solidFill>
                      <a:srgbClr val="ADADAD"/>
                    </a:solidFill>
                    <a:round/>
                    <a:headEnd/>
                    <a:tailEnd/>
                  </a:ln>
                </p:spPr>
                <p:txBody>
                  <a:bodyPr/>
                  <a:lstStyle/>
                  <a:p>
                    <a:endParaRPr lang="en-US"/>
                  </a:p>
                </p:txBody>
              </p:sp>
              <p:sp>
                <p:nvSpPr>
                  <p:cNvPr id="221" name="Freeform 220"/>
                  <p:cNvSpPr>
                    <a:spLocks/>
                  </p:cNvSpPr>
                  <p:nvPr/>
                </p:nvSpPr>
                <p:spPr bwMode="auto">
                  <a:xfrm>
                    <a:off x="2307844" y="4677396"/>
                    <a:ext cx="224536" cy="111222"/>
                  </a:xfrm>
                  <a:custGeom>
                    <a:avLst/>
                    <a:gdLst>
                      <a:gd name="T0" fmla="*/ 39 w 78"/>
                      <a:gd name="T1" fmla="*/ 48 h 48"/>
                      <a:gd name="T2" fmla="*/ 54 w 78"/>
                      <a:gd name="T3" fmla="*/ 45 h 48"/>
                      <a:gd name="T4" fmla="*/ 68 w 78"/>
                      <a:gd name="T5" fmla="*/ 40 h 48"/>
                      <a:gd name="T6" fmla="*/ 75 w 78"/>
                      <a:gd name="T7" fmla="*/ 34 h 48"/>
                      <a:gd name="T8" fmla="*/ 78 w 78"/>
                      <a:gd name="T9" fmla="*/ 27 h 48"/>
                      <a:gd name="T10" fmla="*/ 75 w 78"/>
                      <a:gd name="T11" fmla="*/ 18 h 48"/>
                      <a:gd name="T12" fmla="*/ 68 w 78"/>
                      <a:gd name="T13" fmla="*/ 9 h 48"/>
                      <a:gd name="T14" fmla="*/ 54 w 78"/>
                      <a:gd name="T15" fmla="*/ 1 h 48"/>
                      <a:gd name="T16" fmla="*/ 39 w 78"/>
                      <a:gd name="T17" fmla="*/ 0 h 48"/>
                      <a:gd name="T18" fmla="*/ 24 w 78"/>
                      <a:gd name="T19" fmla="*/ 1 h 48"/>
                      <a:gd name="T20" fmla="*/ 11 w 78"/>
                      <a:gd name="T21" fmla="*/ 9 h 48"/>
                      <a:gd name="T22" fmla="*/ 3 w 78"/>
                      <a:gd name="T23" fmla="*/ 18 h 48"/>
                      <a:gd name="T24" fmla="*/ 0 w 78"/>
                      <a:gd name="T25" fmla="*/ 27 h 48"/>
                      <a:gd name="T26" fmla="*/ 3 w 78"/>
                      <a:gd name="T27" fmla="*/ 34 h 48"/>
                      <a:gd name="T28" fmla="*/ 11 w 78"/>
                      <a:gd name="T29" fmla="*/ 40 h 48"/>
                      <a:gd name="T30" fmla="*/ 24 w 78"/>
                      <a:gd name="T31" fmla="*/ 45 h 48"/>
                      <a:gd name="T32" fmla="*/ 39 w 7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48"/>
                      <a:gd name="T53" fmla="*/ 78 w 7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48">
                        <a:moveTo>
                          <a:pt x="39" y="48"/>
                        </a:moveTo>
                        <a:lnTo>
                          <a:pt x="54" y="45"/>
                        </a:lnTo>
                        <a:lnTo>
                          <a:pt x="68" y="40"/>
                        </a:lnTo>
                        <a:lnTo>
                          <a:pt x="75" y="34"/>
                        </a:lnTo>
                        <a:lnTo>
                          <a:pt x="78" y="27"/>
                        </a:lnTo>
                        <a:lnTo>
                          <a:pt x="75" y="18"/>
                        </a:lnTo>
                        <a:lnTo>
                          <a:pt x="68" y="9"/>
                        </a:lnTo>
                        <a:lnTo>
                          <a:pt x="54" y="1"/>
                        </a:lnTo>
                        <a:lnTo>
                          <a:pt x="39" y="0"/>
                        </a:lnTo>
                        <a:lnTo>
                          <a:pt x="24" y="1"/>
                        </a:lnTo>
                        <a:lnTo>
                          <a:pt x="11" y="9"/>
                        </a:lnTo>
                        <a:lnTo>
                          <a:pt x="3" y="18"/>
                        </a:lnTo>
                        <a:lnTo>
                          <a:pt x="0" y="27"/>
                        </a:lnTo>
                        <a:lnTo>
                          <a:pt x="3" y="34"/>
                        </a:lnTo>
                        <a:lnTo>
                          <a:pt x="11" y="40"/>
                        </a:lnTo>
                        <a:lnTo>
                          <a:pt x="24" y="45"/>
                        </a:lnTo>
                        <a:lnTo>
                          <a:pt x="39" y="48"/>
                        </a:lnTo>
                        <a:close/>
                      </a:path>
                    </a:pathLst>
                  </a:custGeom>
                  <a:solidFill>
                    <a:srgbClr val="C8C8C8"/>
                  </a:solidFill>
                  <a:ln w="0">
                    <a:solidFill>
                      <a:srgbClr val="C8C8C8"/>
                    </a:solidFill>
                    <a:round/>
                    <a:headEnd/>
                    <a:tailEnd/>
                  </a:ln>
                </p:spPr>
                <p:txBody>
                  <a:bodyPr/>
                  <a:lstStyle/>
                  <a:p>
                    <a:endParaRPr lang="en-US"/>
                  </a:p>
                </p:txBody>
              </p:sp>
              <p:sp>
                <p:nvSpPr>
                  <p:cNvPr id="222" name="Freeform 221"/>
                  <p:cNvSpPr>
                    <a:spLocks/>
                  </p:cNvSpPr>
                  <p:nvPr/>
                </p:nvSpPr>
                <p:spPr bwMode="auto">
                  <a:xfrm>
                    <a:off x="2333752" y="4677396"/>
                    <a:ext cx="172720" cy="83416"/>
                  </a:xfrm>
                  <a:custGeom>
                    <a:avLst/>
                    <a:gdLst>
                      <a:gd name="T0" fmla="*/ 30 w 60"/>
                      <a:gd name="T1" fmla="*/ 36 h 36"/>
                      <a:gd name="T2" fmla="*/ 45 w 60"/>
                      <a:gd name="T3" fmla="*/ 34 h 36"/>
                      <a:gd name="T4" fmla="*/ 56 w 60"/>
                      <a:gd name="T5" fmla="*/ 28 h 36"/>
                      <a:gd name="T6" fmla="*/ 60 w 60"/>
                      <a:gd name="T7" fmla="*/ 21 h 36"/>
                      <a:gd name="T8" fmla="*/ 56 w 60"/>
                      <a:gd name="T9" fmla="*/ 12 h 36"/>
                      <a:gd name="T10" fmla="*/ 45 w 60"/>
                      <a:gd name="T11" fmla="*/ 4 h 36"/>
                      <a:gd name="T12" fmla="*/ 30 w 60"/>
                      <a:gd name="T13" fmla="*/ 0 h 36"/>
                      <a:gd name="T14" fmla="*/ 15 w 60"/>
                      <a:gd name="T15" fmla="*/ 4 h 36"/>
                      <a:gd name="T16" fmla="*/ 5 w 60"/>
                      <a:gd name="T17" fmla="*/ 12 h 36"/>
                      <a:gd name="T18" fmla="*/ 0 w 60"/>
                      <a:gd name="T19" fmla="*/ 21 h 36"/>
                      <a:gd name="T20" fmla="*/ 5 w 60"/>
                      <a:gd name="T21" fmla="*/ 28 h 36"/>
                      <a:gd name="T22" fmla="*/ 15 w 60"/>
                      <a:gd name="T23" fmla="*/ 34 h 36"/>
                      <a:gd name="T24" fmla="*/ 30 w 60"/>
                      <a:gd name="T25" fmla="*/ 3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6"/>
                      <a:gd name="T41" fmla="*/ 60 w 6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6">
                        <a:moveTo>
                          <a:pt x="30" y="36"/>
                        </a:moveTo>
                        <a:lnTo>
                          <a:pt x="45" y="34"/>
                        </a:lnTo>
                        <a:lnTo>
                          <a:pt x="56" y="28"/>
                        </a:lnTo>
                        <a:lnTo>
                          <a:pt x="60" y="21"/>
                        </a:lnTo>
                        <a:lnTo>
                          <a:pt x="56" y="12"/>
                        </a:lnTo>
                        <a:lnTo>
                          <a:pt x="45" y="4"/>
                        </a:lnTo>
                        <a:lnTo>
                          <a:pt x="30" y="0"/>
                        </a:lnTo>
                        <a:lnTo>
                          <a:pt x="15" y="4"/>
                        </a:lnTo>
                        <a:lnTo>
                          <a:pt x="5" y="12"/>
                        </a:lnTo>
                        <a:lnTo>
                          <a:pt x="0" y="21"/>
                        </a:lnTo>
                        <a:lnTo>
                          <a:pt x="5" y="28"/>
                        </a:lnTo>
                        <a:lnTo>
                          <a:pt x="15" y="34"/>
                        </a:lnTo>
                        <a:lnTo>
                          <a:pt x="30" y="36"/>
                        </a:lnTo>
                        <a:close/>
                      </a:path>
                    </a:pathLst>
                  </a:custGeom>
                  <a:solidFill>
                    <a:srgbClr val="E4E4E4"/>
                  </a:solidFill>
                  <a:ln w="0">
                    <a:solidFill>
                      <a:srgbClr val="E4E4E4"/>
                    </a:solidFill>
                    <a:round/>
                    <a:headEnd/>
                    <a:tailEnd/>
                  </a:ln>
                </p:spPr>
                <p:txBody>
                  <a:bodyPr/>
                  <a:lstStyle/>
                  <a:p>
                    <a:endParaRPr lang="en-US"/>
                  </a:p>
                </p:txBody>
              </p:sp>
              <p:sp>
                <p:nvSpPr>
                  <p:cNvPr id="223" name="Freeform 222"/>
                  <p:cNvSpPr>
                    <a:spLocks/>
                  </p:cNvSpPr>
                  <p:nvPr/>
                </p:nvSpPr>
                <p:spPr bwMode="auto">
                  <a:xfrm>
                    <a:off x="2382689" y="4693615"/>
                    <a:ext cx="115147" cy="55611"/>
                  </a:xfrm>
                  <a:custGeom>
                    <a:avLst/>
                    <a:gdLst>
                      <a:gd name="T0" fmla="*/ 21 w 40"/>
                      <a:gd name="T1" fmla="*/ 24 h 24"/>
                      <a:gd name="T2" fmla="*/ 27 w 40"/>
                      <a:gd name="T3" fmla="*/ 24 h 24"/>
                      <a:gd name="T4" fmla="*/ 31 w 40"/>
                      <a:gd name="T5" fmla="*/ 23 h 24"/>
                      <a:gd name="T6" fmla="*/ 36 w 40"/>
                      <a:gd name="T7" fmla="*/ 20 h 24"/>
                      <a:gd name="T8" fmla="*/ 39 w 40"/>
                      <a:gd name="T9" fmla="*/ 18 h 24"/>
                      <a:gd name="T10" fmla="*/ 40 w 40"/>
                      <a:gd name="T11" fmla="*/ 14 h 24"/>
                      <a:gd name="T12" fmla="*/ 39 w 40"/>
                      <a:gd name="T13" fmla="*/ 11 h 24"/>
                      <a:gd name="T14" fmla="*/ 36 w 40"/>
                      <a:gd name="T15" fmla="*/ 8 h 24"/>
                      <a:gd name="T16" fmla="*/ 31 w 40"/>
                      <a:gd name="T17" fmla="*/ 3 h 24"/>
                      <a:gd name="T18" fmla="*/ 27 w 40"/>
                      <a:gd name="T19" fmla="*/ 2 h 24"/>
                      <a:gd name="T20" fmla="*/ 21 w 40"/>
                      <a:gd name="T21" fmla="*/ 0 h 24"/>
                      <a:gd name="T22" fmla="*/ 13 w 40"/>
                      <a:gd name="T23" fmla="*/ 2 h 24"/>
                      <a:gd name="T24" fmla="*/ 9 w 40"/>
                      <a:gd name="T25" fmla="*/ 3 h 24"/>
                      <a:gd name="T26" fmla="*/ 4 w 40"/>
                      <a:gd name="T27" fmla="*/ 8 h 24"/>
                      <a:gd name="T28" fmla="*/ 1 w 40"/>
                      <a:gd name="T29" fmla="*/ 11 h 24"/>
                      <a:gd name="T30" fmla="*/ 0 w 40"/>
                      <a:gd name="T31" fmla="*/ 14 h 24"/>
                      <a:gd name="T32" fmla="*/ 1 w 40"/>
                      <a:gd name="T33" fmla="*/ 18 h 24"/>
                      <a:gd name="T34" fmla="*/ 4 w 40"/>
                      <a:gd name="T35" fmla="*/ 20 h 24"/>
                      <a:gd name="T36" fmla="*/ 9 w 40"/>
                      <a:gd name="T37" fmla="*/ 23 h 24"/>
                      <a:gd name="T38" fmla="*/ 13 w 40"/>
                      <a:gd name="T39" fmla="*/ 24 h 24"/>
                      <a:gd name="T40" fmla="*/ 21 w 40"/>
                      <a:gd name="T41" fmla="*/ 24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4"/>
                      <a:gd name="T65" fmla="*/ 40 w 4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4">
                        <a:moveTo>
                          <a:pt x="21" y="24"/>
                        </a:moveTo>
                        <a:lnTo>
                          <a:pt x="27" y="24"/>
                        </a:lnTo>
                        <a:lnTo>
                          <a:pt x="31" y="23"/>
                        </a:lnTo>
                        <a:lnTo>
                          <a:pt x="36" y="20"/>
                        </a:lnTo>
                        <a:lnTo>
                          <a:pt x="39" y="18"/>
                        </a:lnTo>
                        <a:lnTo>
                          <a:pt x="40" y="14"/>
                        </a:lnTo>
                        <a:lnTo>
                          <a:pt x="39" y="11"/>
                        </a:lnTo>
                        <a:lnTo>
                          <a:pt x="36" y="8"/>
                        </a:lnTo>
                        <a:lnTo>
                          <a:pt x="31" y="3"/>
                        </a:lnTo>
                        <a:lnTo>
                          <a:pt x="27" y="2"/>
                        </a:lnTo>
                        <a:lnTo>
                          <a:pt x="21" y="0"/>
                        </a:lnTo>
                        <a:lnTo>
                          <a:pt x="13" y="2"/>
                        </a:lnTo>
                        <a:lnTo>
                          <a:pt x="9" y="3"/>
                        </a:lnTo>
                        <a:lnTo>
                          <a:pt x="4" y="8"/>
                        </a:lnTo>
                        <a:lnTo>
                          <a:pt x="1" y="11"/>
                        </a:lnTo>
                        <a:lnTo>
                          <a:pt x="0" y="14"/>
                        </a:lnTo>
                        <a:lnTo>
                          <a:pt x="1" y="18"/>
                        </a:lnTo>
                        <a:lnTo>
                          <a:pt x="4" y="20"/>
                        </a:lnTo>
                        <a:lnTo>
                          <a:pt x="9" y="23"/>
                        </a:lnTo>
                        <a:lnTo>
                          <a:pt x="13" y="24"/>
                        </a:lnTo>
                        <a:lnTo>
                          <a:pt x="21" y="24"/>
                        </a:lnTo>
                        <a:close/>
                      </a:path>
                    </a:pathLst>
                  </a:custGeom>
                  <a:solidFill>
                    <a:srgbClr val="FFFFFF"/>
                  </a:solidFill>
                  <a:ln w="0">
                    <a:solidFill>
                      <a:srgbClr val="FFFFFF"/>
                    </a:solidFill>
                    <a:round/>
                    <a:headEnd/>
                    <a:tailEnd/>
                  </a:ln>
                </p:spPr>
                <p:txBody>
                  <a:bodyPr/>
                  <a:lstStyle/>
                  <a:p>
                    <a:endParaRPr lang="en-US"/>
                  </a:p>
                </p:txBody>
              </p:sp>
              <p:sp>
                <p:nvSpPr>
                  <p:cNvPr id="224" name="Freeform 223"/>
                  <p:cNvSpPr>
                    <a:spLocks/>
                  </p:cNvSpPr>
                  <p:nvPr/>
                </p:nvSpPr>
                <p:spPr bwMode="auto">
                  <a:xfrm>
                    <a:off x="2497836" y="5252040"/>
                    <a:ext cx="782997" cy="576962"/>
                  </a:xfrm>
                  <a:custGeom>
                    <a:avLst/>
                    <a:gdLst>
                      <a:gd name="T0" fmla="*/ 119 w 272"/>
                      <a:gd name="T1" fmla="*/ 249 h 249"/>
                      <a:gd name="T2" fmla="*/ 87 w 272"/>
                      <a:gd name="T3" fmla="*/ 245 h 249"/>
                      <a:gd name="T4" fmla="*/ 61 w 272"/>
                      <a:gd name="T5" fmla="*/ 236 h 249"/>
                      <a:gd name="T6" fmla="*/ 40 w 272"/>
                      <a:gd name="T7" fmla="*/ 225 h 249"/>
                      <a:gd name="T8" fmla="*/ 25 w 272"/>
                      <a:gd name="T9" fmla="*/ 214 h 249"/>
                      <a:gd name="T10" fmla="*/ 15 w 272"/>
                      <a:gd name="T11" fmla="*/ 200 h 249"/>
                      <a:gd name="T12" fmla="*/ 8 w 272"/>
                      <a:gd name="T13" fmla="*/ 188 h 249"/>
                      <a:gd name="T14" fmla="*/ 3 w 272"/>
                      <a:gd name="T15" fmla="*/ 179 h 249"/>
                      <a:gd name="T16" fmla="*/ 0 w 272"/>
                      <a:gd name="T17" fmla="*/ 172 h 249"/>
                      <a:gd name="T18" fmla="*/ 0 w 272"/>
                      <a:gd name="T19" fmla="*/ 169 h 249"/>
                      <a:gd name="T20" fmla="*/ 0 w 272"/>
                      <a:gd name="T21" fmla="*/ 0 h 249"/>
                      <a:gd name="T22" fmla="*/ 272 w 272"/>
                      <a:gd name="T23" fmla="*/ 1 h 249"/>
                      <a:gd name="T24" fmla="*/ 272 w 272"/>
                      <a:gd name="T25" fmla="*/ 166 h 249"/>
                      <a:gd name="T26" fmla="*/ 266 w 272"/>
                      <a:gd name="T27" fmla="*/ 179 h 249"/>
                      <a:gd name="T28" fmla="*/ 258 w 272"/>
                      <a:gd name="T29" fmla="*/ 191 h 249"/>
                      <a:gd name="T30" fmla="*/ 252 w 272"/>
                      <a:gd name="T31" fmla="*/ 202 h 249"/>
                      <a:gd name="T32" fmla="*/ 248 w 272"/>
                      <a:gd name="T33" fmla="*/ 208 h 249"/>
                      <a:gd name="T34" fmla="*/ 246 w 272"/>
                      <a:gd name="T35" fmla="*/ 211 h 249"/>
                      <a:gd name="T36" fmla="*/ 233 w 272"/>
                      <a:gd name="T37" fmla="*/ 222 h 249"/>
                      <a:gd name="T38" fmla="*/ 215 w 272"/>
                      <a:gd name="T39" fmla="*/ 233 h 249"/>
                      <a:gd name="T40" fmla="*/ 194 w 272"/>
                      <a:gd name="T41" fmla="*/ 239 h 249"/>
                      <a:gd name="T42" fmla="*/ 172 w 272"/>
                      <a:gd name="T43" fmla="*/ 243 h 249"/>
                      <a:gd name="T44" fmla="*/ 152 w 272"/>
                      <a:gd name="T45" fmla="*/ 246 h 249"/>
                      <a:gd name="T46" fmla="*/ 134 w 272"/>
                      <a:gd name="T47" fmla="*/ 248 h 249"/>
                      <a:gd name="T48" fmla="*/ 122 w 272"/>
                      <a:gd name="T49" fmla="*/ 248 h 249"/>
                      <a:gd name="T50" fmla="*/ 119 w 272"/>
                      <a:gd name="T51" fmla="*/ 249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2"/>
                      <a:gd name="T79" fmla="*/ 0 h 249"/>
                      <a:gd name="T80" fmla="*/ 272 w 272"/>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2" h="249">
                        <a:moveTo>
                          <a:pt x="119" y="249"/>
                        </a:moveTo>
                        <a:lnTo>
                          <a:pt x="87" y="245"/>
                        </a:lnTo>
                        <a:lnTo>
                          <a:pt x="61" y="236"/>
                        </a:lnTo>
                        <a:lnTo>
                          <a:pt x="40" y="225"/>
                        </a:lnTo>
                        <a:lnTo>
                          <a:pt x="25" y="214"/>
                        </a:lnTo>
                        <a:lnTo>
                          <a:pt x="15" y="200"/>
                        </a:lnTo>
                        <a:lnTo>
                          <a:pt x="8" y="188"/>
                        </a:lnTo>
                        <a:lnTo>
                          <a:pt x="3" y="179"/>
                        </a:lnTo>
                        <a:lnTo>
                          <a:pt x="0" y="172"/>
                        </a:lnTo>
                        <a:lnTo>
                          <a:pt x="0" y="169"/>
                        </a:lnTo>
                        <a:lnTo>
                          <a:pt x="0" y="0"/>
                        </a:lnTo>
                        <a:lnTo>
                          <a:pt x="272" y="1"/>
                        </a:lnTo>
                        <a:lnTo>
                          <a:pt x="272" y="166"/>
                        </a:lnTo>
                        <a:lnTo>
                          <a:pt x="266" y="179"/>
                        </a:lnTo>
                        <a:lnTo>
                          <a:pt x="258" y="191"/>
                        </a:lnTo>
                        <a:lnTo>
                          <a:pt x="252" y="202"/>
                        </a:lnTo>
                        <a:lnTo>
                          <a:pt x="248" y="208"/>
                        </a:lnTo>
                        <a:lnTo>
                          <a:pt x="246" y="211"/>
                        </a:lnTo>
                        <a:lnTo>
                          <a:pt x="233" y="222"/>
                        </a:lnTo>
                        <a:lnTo>
                          <a:pt x="215" y="233"/>
                        </a:lnTo>
                        <a:lnTo>
                          <a:pt x="194" y="239"/>
                        </a:lnTo>
                        <a:lnTo>
                          <a:pt x="172" y="243"/>
                        </a:lnTo>
                        <a:lnTo>
                          <a:pt x="152" y="246"/>
                        </a:lnTo>
                        <a:lnTo>
                          <a:pt x="134" y="248"/>
                        </a:lnTo>
                        <a:lnTo>
                          <a:pt x="122" y="248"/>
                        </a:lnTo>
                        <a:lnTo>
                          <a:pt x="119" y="249"/>
                        </a:lnTo>
                        <a:close/>
                      </a:path>
                    </a:pathLst>
                  </a:custGeom>
                  <a:solidFill>
                    <a:srgbClr val="000000"/>
                  </a:solidFill>
                  <a:ln w="0">
                    <a:solidFill>
                      <a:srgbClr val="000000"/>
                    </a:solidFill>
                    <a:round/>
                    <a:headEnd/>
                    <a:tailEnd/>
                  </a:ln>
                </p:spPr>
                <p:txBody>
                  <a:bodyPr/>
                  <a:lstStyle/>
                  <a:p>
                    <a:endParaRPr lang="en-US"/>
                  </a:p>
                </p:txBody>
              </p:sp>
              <p:sp>
                <p:nvSpPr>
                  <p:cNvPr id="225" name="Freeform 224"/>
                  <p:cNvSpPr>
                    <a:spLocks/>
                  </p:cNvSpPr>
                  <p:nvPr/>
                </p:nvSpPr>
                <p:spPr bwMode="auto">
                  <a:xfrm>
                    <a:off x="2497836" y="5252040"/>
                    <a:ext cx="782997" cy="576962"/>
                  </a:xfrm>
                  <a:custGeom>
                    <a:avLst/>
                    <a:gdLst>
                      <a:gd name="T0" fmla="*/ 119 w 272"/>
                      <a:gd name="T1" fmla="*/ 249 h 249"/>
                      <a:gd name="T2" fmla="*/ 87 w 272"/>
                      <a:gd name="T3" fmla="*/ 245 h 249"/>
                      <a:gd name="T4" fmla="*/ 61 w 272"/>
                      <a:gd name="T5" fmla="*/ 236 h 249"/>
                      <a:gd name="T6" fmla="*/ 40 w 272"/>
                      <a:gd name="T7" fmla="*/ 225 h 249"/>
                      <a:gd name="T8" fmla="*/ 25 w 272"/>
                      <a:gd name="T9" fmla="*/ 214 h 249"/>
                      <a:gd name="T10" fmla="*/ 15 w 272"/>
                      <a:gd name="T11" fmla="*/ 200 h 249"/>
                      <a:gd name="T12" fmla="*/ 8 w 272"/>
                      <a:gd name="T13" fmla="*/ 188 h 249"/>
                      <a:gd name="T14" fmla="*/ 3 w 272"/>
                      <a:gd name="T15" fmla="*/ 179 h 249"/>
                      <a:gd name="T16" fmla="*/ 0 w 272"/>
                      <a:gd name="T17" fmla="*/ 172 h 249"/>
                      <a:gd name="T18" fmla="*/ 0 w 272"/>
                      <a:gd name="T19" fmla="*/ 169 h 249"/>
                      <a:gd name="T20" fmla="*/ 0 w 272"/>
                      <a:gd name="T21" fmla="*/ 0 h 249"/>
                      <a:gd name="T22" fmla="*/ 272 w 272"/>
                      <a:gd name="T23" fmla="*/ 1 h 249"/>
                      <a:gd name="T24" fmla="*/ 272 w 272"/>
                      <a:gd name="T25" fmla="*/ 166 h 249"/>
                      <a:gd name="T26" fmla="*/ 266 w 272"/>
                      <a:gd name="T27" fmla="*/ 179 h 249"/>
                      <a:gd name="T28" fmla="*/ 258 w 272"/>
                      <a:gd name="T29" fmla="*/ 191 h 249"/>
                      <a:gd name="T30" fmla="*/ 252 w 272"/>
                      <a:gd name="T31" fmla="*/ 202 h 249"/>
                      <a:gd name="T32" fmla="*/ 248 w 272"/>
                      <a:gd name="T33" fmla="*/ 208 h 249"/>
                      <a:gd name="T34" fmla="*/ 246 w 272"/>
                      <a:gd name="T35" fmla="*/ 211 h 249"/>
                      <a:gd name="T36" fmla="*/ 233 w 272"/>
                      <a:gd name="T37" fmla="*/ 222 h 249"/>
                      <a:gd name="T38" fmla="*/ 215 w 272"/>
                      <a:gd name="T39" fmla="*/ 233 h 249"/>
                      <a:gd name="T40" fmla="*/ 194 w 272"/>
                      <a:gd name="T41" fmla="*/ 239 h 249"/>
                      <a:gd name="T42" fmla="*/ 172 w 272"/>
                      <a:gd name="T43" fmla="*/ 243 h 249"/>
                      <a:gd name="T44" fmla="*/ 152 w 272"/>
                      <a:gd name="T45" fmla="*/ 246 h 249"/>
                      <a:gd name="T46" fmla="*/ 134 w 272"/>
                      <a:gd name="T47" fmla="*/ 248 h 249"/>
                      <a:gd name="T48" fmla="*/ 122 w 272"/>
                      <a:gd name="T49" fmla="*/ 248 h 249"/>
                      <a:gd name="T50" fmla="*/ 119 w 272"/>
                      <a:gd name="T51" fmla="*/ 249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2"/>
                      <a:gd name="T79" fmla="*/ 0 h 249"/>
                      <a:gd name="T80" fmla="*/ 272 w 272"/>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2" h="249">
                        <a:moveTo>
                          <a:pt x="119" y="249"/>
                        </a:moveTo>
                        <a:lnTo>
                          <a:pt x="87" y="245"/>
                        </a:lnTo>
                        <a:lnTo>
                          <a:pt x="61" y="236"/>
                        </a:lnTo>
                        <a:lnTo>
                          <a:pt x="40" y="225"/>
                        </a:lnTo>
                        <a:lnTo>
                          <a:pt x="25" y="214"/>
                        </a:lnTo>
                        <a:lnTo>
                          <a:pt x="15" y="200"/>
                        </a:lnTo>
                        <a:lnTo>
                          <a:pt x="8" y="188"/>
                        </a:lnTo>
                        <a:lnTo>
                          <a:pt x="3" y="179"/>
                        </a:lnTo>
                        <a:lnTo>
                          <a:pt x="0" y="172"/>
                        </a:lnTo>
                        <a:lnTo>
                          <a:pt x="0" y="169"/>
                        </a:lnTo>
                        <a:lnTo>
                          <a:pt x="0" y="0"/>
                        </a:lnTo>
                        <a:lnTo>
                          <a:pt x="272" y="1"/>
                        </a:lnTo>
                        <a:lnTo>
                          <a:pt x="272" y="166"/>
                        </a:lnTo>
                        <a:lnTo>
                          <a:pt x="266" y="179"/>
                        </a:lnTo>
                        <a:lnTo>
                          <a:pt x="258" y="191"/>
                        </a:lnTo>
                        <a:lnTo>
                          <a:pt x="252" y="202"/>
                        </a:lnTo>
                        <a:lnTo>
                          <a:pt x="248" y="208"/>
                        </a:lnTo>
                        <a:lnTo>
                          <a:pt x="246" y="211"/>
                        </a:lnTo>
                        <a:lnTo>
                          <a:pt x="233" y="222"/>
                        </a:lnTo>
                        <a:lnTo>
                          <a:pt x="215" y="233"/>
                        </a:lnTo>
                        <a:lnTo>
                          <a:pt x="194" y="239"/>
                        </a:lnTo>
                        <a:lnTo>
                          <a:pt x="172" y="243"/>
                        </a:lnTo>
                        <a:lnTo>
                          <a:pt x="152" y="246"/>
                        </a:lnTo>
                        <a:lnTo>
                          <a:pt x="134" y="248"/>
                        </a:lnTo>
                        <a:lnTo>
                          <a:pt x="122" y="248"/>
                        </a:lnTo>
                        <a:lnTo>
                          <a:pt x="119" y="249"/>
                        </a:lnTo>
                      </a:path>
                    </a:pathLst>
                  </a:custGeom>
                  <a:noFill/>
                  <a:ln w="4763">
                    <a:solidFill>
                      <a:srgbClr val="000000"/>
                    </a:solidFill>
                    <a:round/>
                    <a:headEnd/>
                    <a:tailEnd/>
                  </a:ln>
                </p:spPr>
                <p:txBody>
                  <a:bodyPr/>
                  <a:lstStyle/>
                  <a:p>
                    <a:endParaRPr lang="en-US"/>
                  </a:p>
                </p:txBody>
              </p:sp>
              <p:sp>
                <p:nvSpPr>
                  <p:cNvPr id="226" name="Freeform 225"/>
                  <p:cNvSpPr>
                    <a:spLocks/>
                  </p:cNvSpPr>
                  <p:nvPr/>
                </p:nvSpPr>
                <p:spPr bwMode="auto">
                  <a:xfrm>
                    <a:off x="2535259" y="5252040"/>
                    <a:ext cx="713909" cy="574645"/>
                  </a:xfrm>
                  <a:custGeom>
                    <a:avLst/>
                    <a:gdLst>
                      <a:gd name="T0" fmla="*/ 111 w 248"/>
                      <a:gd name="T1" fmla="*/ 248 h 248"/>
                      <a:gd name="T2" fmla="*/ 83 w 248"/>
                      <a:gd name="T3" fmla="*/ 245 h 248"/>
                      <a:gd name="T4" fmla="*/ 59 w 248"/>
                      <a:gd name="T5" fmla="*/ 237 h 248"/>
                      <a:gd name="T6" fmla="*/ 39 w 248"/>
                      <a:gd name="T7" fmla="*/ 227 h 248"/>
                      <a:gd name="T8" fmla="*/ 26 w 248"/>
                      <a:gd name="T9" fmla="*/ 216 h 248"/>
                      <a:gd name="T10" fmla="*/ 15 w 248"/>
                      <a:gd name="T11" fmla="*/ 205 h 248"/>
                      <a:gd name="T12" fmla="*/ 8 w 248"/>
                      <a:gd name="T13" fmla="*/ 194 h 248"/>
                      <a:gd name="T14" fmla="*/ 3 w 248"/>
                      <a:gd name="T15" fmla="*/ 185 h 248"/>
                      <a:gd name="T16" fmla="*/ 0 w 248"/>
                      <a:gd name="T17" fmla="*/ 179 h 248"/>
                      <a:gd name="T18" fmla="*/ 0 w 248"/>
                      <a:gd name="T19" fmla="*/ 176 h 248"/>
                      <a:gd name="T20" fmla="*/ 0 w 248"/>
                      <a:gd name="T21" fmla="*/ 0 h 248"/>
                      <a:gd name="T22" fmla="*/ 248 w 248"/>
                      <a:gd name="T23" fmla="*/ 1 h 248"/>
                      <a:gd name="T24" fmla="*/ 248 w 248"/>
                      <a:gd name="T25" fmla="*/ 160 h 248"/>
                      <a:gd name="T26" fmla="*/ 242 w 248"/>
                      <a:gd name="T27" fmla="*/ 172 h 248"/>
                      <a:gd name="T28" fmla="*/ 238 w 248"/>
                      <a:gd name="T29" fmla="*/ 184 h 248"/>
                      <a:gd name="T30" fmla="*/ 232 w 248"/>
                      <a:gd name="T31" fmla="*/ 194 h 248"/>
                      <a:gd name="T32" fmla="*/ 227 w 248"/>
                      <a:gd name="T33" fmla="*/ 200 h 248"/>
                      <a:gd name="T34" fmla="*/ 226 w 248"/>
                      <a:gd name="T35" fmla="*/ 203 h 248"/>
                      <a:gd name="T36" fmla="*/ 214 w 248"/>
                      <a:gd name="T37" fmla="*/ 215 h 248"/>
                      <a:gd name="T38" fmla="*/ 197 w 248"/>
                      <a:gd name="T39" fmla="*/ 224 h 248"/>
                      <a:gd name="T40" fmla="*/ 178 w 248"/>
                      <a:gd name="T41" fmla="*/ 231 h 248"/>
                      <a:gd name="T42" fmla="*/ 159 w 248"/>
                      <a:gd name="T43" fmla="*/ 237 h 248"/>
                      <a:gd name="T44" fmla="*/ 141 w 248"/>
                      <a:gd name="T45" fmla="*/ 242 h 248"/>
                      <a:gd name="T46" fmla="*/ 126 w 248"/>
                      <a:gd name="T47" fmla="*/ 245 h 248"/>
                      <a:gd name="T48" fmla="*/ 115 w 248"/>
                      <a:gd name="T49" fmla="*/ 248 h 248"/>
                      <a:gd name="T50" fmla="*/ 111 w 248"/>
                      <a:gd name="T51" fmla="*/ 248 h 2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248"/>
                      <a:gd name="T80" fmla="*/ 248 w 248"/>
                      <a:gd name="T81" fmla="*/ 248 h 2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248">
                        <a:moveTo>
                          <a:pt x="111" y="248"/>
                        </a:moveTo>
                        <a:lnTo>
                          <a:pt x="83" y="245"/>
                        </a:lnTo>
                        <a:lnTo>
                          <a:pt x="59" y="237"/>
                        </a:lnTo>
                        <a:lnTo>
                          <a:pt x="39" y="227"/>
                        </a:lnTo>
                        <a:lnTo>
                          <a:pt x="26" y="216"/>
                        </a:lnTo>
                        <a:lnTo>
                          <a:pt x="15" y="205"/>
                        </a:lnTo>
                        <a:lnTo>
                          <a:pt x="8" y="194"/>
                        </a:lnTo>
                        <a:lnTo>
                          <a:pt x="3" y="185"/>
                        </a:lnTo>
                        <a:lnTo>
                          <a:pt x="0" y="179"/>
                        </a:lnTo>
                        <a:lnTo>
                          <a:pt x="0" y="176"/>
                        </a:lnTo>
                        <a:lnTo>
                          <a:pt x="0" y="0"/>
                        </a:lnTo>
                        <a:lnTo>
                          <a:pt x="248" y="1"/>
                        </a:lnTo>
                        <a:lnTo>
                          <a:pt x="248" y="160"/>
                        </a:lnTo>
                        <a:lnTo>
                          <a:pt x="242" y="172"/>
                        </a:lnTo>
                        <a:lnTo>
                          <a:pt x="238" y="184"/>
                        </a:lnTo>
                        <a:lnTo>
                          <a:pt x="232" y="194"/>
                        </a:lnTo>
                        <a:lnTo>
                          <a:pt x="227" y="200"/>
                        </a:lnTo>
                        <a:lnTo>
                          <a:pt x="226" y="203"/>
                        </a:lnTo>
                        <a:lnTo>
                          <a:pt x="214" y="215"/>
                        </a:lnTo>
                        <a:lnTo>
                          <a:pt x="197" y="224"/>
                        </a:lnTo>
                        <a:lnTo>
                          <a:pt x="178" y="231"/>
                        </a:lnTo>
                        <a:lnTo>
                          <a:pt x="159" y="237"/>
                        </a:lnTo>
                        <a:lnTo>
                          <a:pt x="141" y="242"/>
                        </a:lnTo>
                        <a:lnTo>
                          <a:pt x="126" y="245"/>
                        </a:lnTo>
                        <a:lnTo>
                          <a:pt x="115" y="248"/>
                        </a:lnTo>
                        <a:lnTo>
                          <a:pt x="111" y="248"/>
                        </a:lnTo>
                        <a:close/>
                      </a:path>
                    </a:pathLst>
                  </a:custGeom>
                  <a:solidFill>
                    <a:srgbClr val="1A1A1A"/>
                  </a:solidFill>
                  <a:ln w="0">
                    <a:solidFill>
                      <a:srgbClr val="1A1A1A"/>
                    </a:solidFill>
                    <a:round/>
                    <a:headEnd/>
                    <a:tailEnd/>
                  </a:ln>
                </p:spPr>
                <p:txBody>
                  <a:bodyPr/>
                  <a:lstStyle/>
                  <a:p>
                    <a:endParaRPr lang="en-US"/>
                  </a:p>
                </p:txBody>
              </p:sp>
              <p:sp>
                <p:nvSpPr>
                  <p:cNvPr id="227" name="Freeform 226"/>
                  <p:cNvSpPr>
                    <a:spLocks/>
                  </p:cNvSpPr>
                  <p:nvPr/>
                </p:nvSpPr>
                <p:spPr bwMode="auto">
                  <a:xfrm>
                    <a:off x="2575560" y="5252040"/>
                    <a:ext cx="644821" cy="570010"/>
                  </a:xfrm>
                  <a:custGeom>
                    <a:avLst/>
                    <a:gdLst>
                      <a:gd name="T0" fmla="*/ 103 w 224"/>
                      <a:gd name="T1" fmla="*/ 246 h 246"/>
                      <a:gd name="T2" fmla="*/ 76 w 224"/>
                      <a:gd name="T3" fmla="*/ 243 h 246"/>
                      <a:gd name="T4" fmla="*/ 54 w 224"/>
                      <a:gd name="T5" fmla="*/ 237 h 246"/>
                      <a:gd name="T6" fmla="*/ 37 w 224"/>
                      <a:gd name="T7" fmla="*/ 230 h 246"/>
                      <a:gd name="T8" fmla="*/ 24 w 224"/>
                      <a:gd name="T9" fmla="*/ 219 h 246"/>
                      <a:gd name="T10" fmla="*/ 13 w 224"/>
                      <a:gd name="T11" fmla="*/ 209 h 246"/>
                      <a:gd name="T12" fmla="*/ 7 w 224"/>
                      <a:gd name="T13" fmla="*/ 200 h 246"/>
                      <a:gd name="T14" fmla="*/ 3 w 224"/>
                      <a:gd name="T15" fmla="*/ 191 h 246"/>
                      <a:gd name="T16" fmla="*/ 1 w 224"/>
                      <a:gd name="T17" fmla="*/ 187 h 246"/>
                      <a:gd name="T18" fmla="*/ 0 w 224"/>
                      <a:gd name="T19" fmla="*/ 184 h 246"/>
                      <a:gd name="T20" fmla="*/ 0 w 224"/>
                      <a:gd name="T21" fmla="*/ 0 h 246"/>
                      <a:gd name="T22" fmla="*/ 224 w 224"/>
                      <a:gd name="T23" fmla="*/ 1 h 246"/>
                      <a:gd name="T24" fmla="*/ 224 w 224"/>
                      <a:gd name="T25" fmla="*/ 154 h 246"/>
                      <a:gd name="T26" fmla="*/ 219 w 224"/>
                      <a:gd name="T27" fmla="*/ 166 h 246"/>
                      <a:gd name="T28" fmla="*/ 215 w 224"/>
                      <a:gd name="T29" fmla="*/ 176 h 246"/>
                      <a:gd name="T30" fmla="*/ 210 w 224"/>
                      <a:gd name="T31" fmla="*/ 187 h 246"/>
                      <a:gd name="T32" fmla="*/ 206 w 224"/>
                      <a:gd name="T33" fmla="*/ 193 h 246"/>
                      <a:gd name="T34" fmla="*/ 204 w 224"/>
                      <a:gd name="T35" fmla="*/ 196 h 246"/>
                      <a:gd name="T36" fmla="*/ 194 w 224"/>
                      <a:gd name="T37" fmla="*/ 206 h 246"/>
                      <a:gd name="T38" fmla="*/ 179 w 224"/>
                      <a:gd name="T39" fmla="*/ 216 h 246"/>
                      <a:gd name="T40" fmla="*/ 163 w 224"/>
                      <a:gd name="T41" fmla="*/ 225 h 246"/>
                      <a:gd name="T42" fmla="*/ 145 w 224"/>
                      <a:gd name="T43" fmla="*/ 233 h 246"/>
                      <a:gd name="T44" fmla="*/ 128 w 224"/>
                      <a:gd name="T45" fmla="*/ 239 h 246"/>
                      <a:gd name="T46" fmla="*/ 115 w 224"/>
                      <a:gd name="T47" fmla="*/ 243 h 246"/>
                      <a:gd name="T48" fmla="*/ 106 w 224"/>
                      <a:gd name="T49" fmla="*/ 246 h 246"/>
                      <a:gd name="T50" fmla="*/ 103 w 224"/>
                      <a:gd name="T51" fmla="*/ 246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4"/>
                      <a:gd name="T79" fmla="*/ 0 h 246"/>
                      <a:gd name="T80" fmla="*/ 224 w 224"/>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4" h="246">
                        <a:moveTo>
                          <a:pt x="103" y="246"/>
                        </a:moveTo>
                        <a:lnTo>
                          <a:pt x="76" y="243"/>
                        </a:lnTo>
                        <a:lnTo>
                          <a:pt x="54" y="237"/>
                        </a:lnTo>
                        <a:lnTo>
                          <a:pt x="37" y="230"/>
                        </a:lnTo>
                        <a:lnTo>
                          <a:pt x="24" y="219"/>
                        </a:lnTo>
                        <a:lnTo>
                          <a:pt x="13" y="209"/>
                        </a:lnTo>
                        <a:lnTo>
                          <a:pt x="7" y="200"/>
                        </a:lnTo>
                        <a:lnTo>
                          <a:pt x="3" y="191"/>
                        </a:lnTo>
                        <a:lnTo>
                          <a:pt x="1" y="187"/>
                        </a:lnTo>
                        <a:lnTo>
                          <a:pt x="0" y="184"/>
                        </a:lnTo>
                        <a:lnTo>
                          <a:pt x="0" y="0"/>
                        </a:lnTo>
                        <a:lnTo>
                          <a:pt x="224" y="1"/>
                        </a:lnTo>
                        <a:lnTo>
                          <a:pt x="224" y="154"/>
                        </a:lnTo>
                        <a:lnTo>
                          <a:pt x="219" y="166"/>
                        </a:lnTo>
                        <a:lnTo>
                          <a:pt x="215" y="176"/>
                        </a:lnTo>
                        <a:lnTo>
                          <a:pt x="210" y="187"/>
                        </a:lnTo>
                        <a:lnTo>
                          <a:pt x="206" y="193"/>
                        </a:lnTo>
                        <a:lnTo>
                          <a:pt x="204" y="196"/>
                        </a:lnTo>
                        <a:lnTo>
                          <a:pt x="194" y="206"/>
                        </a:lnTo>
                        <a:lnTo>
                          <a:pt x="179" y="216"/>
                        </a:lnTo>
                        <a:lnTo>
                          <a:pt x="163" y="225"/>
                        </a:lnTo>
                        <a:lnTo>
                          <a:pt x="145" y="233"/>
                        </a:lnTo>
                        <a:lnTo>
                          <a:pt x="128" y="239"/>
                        </a:lnTo>
                        <a:lnTo>
                          <a:pt x="115" y="243"/>
                        </a:lnTo>
                        <a:lnTo>
                          <a:pt x="106" y="246"/>
                        </a:lnTo>
                        <a:lnTo>
                          <a:pt x="103" y="246"/>
                        </a:lnTo>
                        <a:close/>
                      </a:path>
                    </a:pathLst>
                  </a:custGeom>
                  <a:solidFill>
                    <a:srgbClr val="333333"/>
                  </a:solidFill>
                  <a:ln w="0">
                    <a:solidFill>
                      <a:srgbClr val="333333"/>
                    </a:solidFill>
                    <a:round/>
                    <a:headEnd/>
                    <a:tailEnd/>
                  </a:ln>
                </p:spPr>
                <p:txBody>
                  <a:bodyPr/>
                  <a:lstStyle/>
                  <a:p>
                    <a:endParaRPr lang="en-US"/>
                  </a:p>
                </p:txBody>
              </p:sp>
              <p:sp>
                <p:nvSpPr>
                  <p:cNvPr id="228" name="Freeform 227"/>
                  <p:cNvSpPr>
                    <a:spLocks/>
                  </p:cNvSpPr>
                  <p:nvPr/>
                </p:nvSpPr>
                <p:spPr bwMode="auto">
                  <a:xfrm>
                    <a:off x="2618740" y="5252040"/>
                    <a:ext cx="575733" cy="570010"/>
                  </a:xfrm>
                  <a:custGeom>
                    <a:avLst/>
                    <a:gdLst>
                      <a:gd name="T0" fmla="*/ 92 w 200"/>
                      <a:gd name="T1" fmla="*/ 246 h 246"/>
                      <a:gd name="T2" fmla="*/ 65 w 200"/>
                      <a:gd name="T3" fmla="*/ 243 h 246"/>
                      <a:gd name="T4" fmla="*/ 45 w 200"/>
                      <a:gd name="T5" fmla="*/ 237 h 246"/>
                      <a:gd name="T6" fmla="*/ 28 w 200"/>
                      <a:gd name="T7" fmla="*/ 228 h 246"/>
                      <a:gd name="T8" fmla="*/ 16 w 200"/>
                      <a:gd name="T9" fmla="*/ 218 h 246"/>
                      <a:gd name="T10" fmla="*/ 9 w 200"/>
                      <a:gd name="T11" fmla="*/ 209 h 246"/>
                      <a:gd name="T12" fmla="*/ 3 w 200"/>
                      <a:gd name="T13" fmla="*/ 200 h 246"/>
                      <a:gd name="T14" fmla="*/ 0 w 200"/>
                      <a:gd name="T15" fmla="*/ 194 h 246"/>
                      <a:gd name="T16" fmla="*/ 0 w 200"/>
                      <a:gd name="T17" fmla="*/ 193 h 246"/>
                      <a:gd name="T18" fmla="*/ 0 w 200"/>
                      <a:gd name="T19" fmla="*/ 0 h 246"/>
                      <a:gd name="T20" fmla="*/ 200 w 200"/>
                      <a:gd name="T21" fmla="*/ 1 h 246"/>
                      <a:gd name="T22" fmla="*/ 200 w 200"/>
                      <a:gd name="T23" fmla="*/ 149 h 246"/>
                      <a:gd name="T24" fmla="*/ 195 w 200"/>
                      <a:gd name="T25" fmla="*/ 158 h 246"/>
                      <a:gd name="T26" fmla="*/ 191 w 200"/>
                      <a:gd name="T27" fmla="*/ 169 h 246"/>
                      <a:gd name="T28" fmla="*/ 186 w 200"/>
                      <a:gd name="T29" fmla="*/ 179 h 246"/>
                      <a:gd name="T30" fmla="*/ 183 w 200"/>
                      <a:gd name="T31" fmla="*/ 185 h 246"/>
                      <a:gd name="T32" fmla="*/ 182 w 200"/>
                      <a:gd name="T33" fmla="*/ 188 h 246"/>
                      <a:gd name="T34" fmla="*/ 173 w 200"/>
                      <a:gd name="T35" fmla="*/ 197 h 246"/>
                      <a:gd name="T36" fmla="*/ 159 w 200"/>
                      <a:gd name="T37" fmla="*/ 208 h 246"/>
                      <a:gd name="T38" fmla="*/ 145 w 200"/>
                      <a:gd name="T39" fmla="*/ 218 h 246"/>
                      <a:gd name="T40" fmla="*/ 130 w 200"/>
                      <a:gd name="T41" fmla="*/ 227 h 246"/>
                      <a:gd name="T42" fmla="*/ 116 w 200"/>
                      <a:gd name="T43" fmla="*/ 234 h 246"/>
                      <a:gd name="T44" fmla="*/ 104 w 200"/>
                      <a:gd name="T45" fmla="*/ 240 h 246"/>
                      <a:gd name="T46" fmla="*/ 95 w 200"/>
                      <a:gd name="T47" fmla="*/ 245 h 246"/>
                      <a:gd name="T48" fmla="*/ 92 w 200"/>
                      <a:gd name="T49" fmla="*/ 246 h 2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
                      <a:gd name="T76" fmla="*/ 0 h 246"/>
                      <a:gd name="T77" fmla="*/ 200 w 200"/>
                      <a:gd name="T78" fmla="*/ 246 h 2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 h="246">
                        <a:moveTo>
                          <a:pt x="92" y="246"/>
                        </a:moveTo>
                        <a:lnTo>
                          <a:pt x="65" y="243"/>
                        </a:lnTo>
                        <a:lnTo>
                          <a:pt x="45" y="237"/>
                        </a:lnTo>
                        <a:lnTo>
                          <a:pt x="28" y="228"/>
                        </a:lnTo>
                        <a:lnTo>
                          <a:pt x="16" y="218"/>
                        </a:lnTo>
                        <a:lnTo>
                          <a:pt x="9" y="209"/>
                        </a:lnTo>
                        <a:lnTo>
                          <a:pt x="3" y="200"/>
                        </a:lnTo>
                        <a:lnTo>
                          <a:pt x="0" y="194"/>
                        </a:lnTo>
                        <a:lnTo>
                          <a:pt x="0" y="193"/>
                        </a:lnTo>
                        <a:lnTo>
                          <a:pt x="0" y="0"/>
                        </a:lnTo>
                        <a:lnTo>
                          <a:pt x="200" y="1"/>
                        </a:lnTo>
                        <a:lnTo>
                          <a:pt x="200" y="149"/>
                        </a:lnTo>
                        <a:lnTo>
                          <a:pt x="195" y="158"/>
                        </a:lnTo>
                        <a:lnTo>
                          <a:pt x="191" y="169"/>
                        </a:lnTo>
                        <a:lnTo>
                          <a:pt x="186" y="179"/>
                        </a:lnTo>
                        <a:lnTo>
                          <a:pt x="183" y="185"/>
                        </a:lnTo>
                        <a:lnTo>
                          <a:pt x="182" y="188"/>
                        </a:lnTo>
                        <a:lnTo>
                          <a:pt x="173" y="197"/>
                        </a:lnTo>
                        <a:lnTo>
                          <a:pt x="159" y="208"/>
                        </a:lnTo>
                        <a:lnTo>
                          <a:pt x="145" y="218"/>
                        </a:lnTo>
                        <a:lnTo>
                          <a:pt x="130" y="227"/>
                        </a:lnTo>
                        <a:lnTo>
                          <a:pt x="116" y="234"/>
                        </a:lnTo>
                        <a:lnTo>
                          <a:pt x="104" y="240"/>
                        </a:lnTo>
                        <a:lnTo>
                          <a:pt x="95" y="245"/>
                        </a:lnTo>
                        <a:lnTo>
                          <a:pt x="92" y="246"/>
                        </a:lnTo>
                        <a:close/>
                      </a:path>
                    </a:pathLst>
                  </a:custGeom>
                  <a:solidFill>
                    <a:srgbClr val="4D4D4D"/>
                  </a:solidFill>
                  <a:ln w="0">
                    <a:solidFill>
                      <a:srgbClr val="4D4D4D"/>
                    </a:solidFill>
                    <a:round/>
                    <a:headEnd/>
                    <a:tailEnd/>
                  </a:ln>
                </p:spPr>
                <p:txBody>
                  <a:bodyPr/>
                  <a:lstStyle/>
                  <a:p>
                    <a:endParaRPr lang="en-US"/>
                  </a:p>
                </p:txBody>
              </p:sp>
              <p:sp>
                <p:nvSpPr>
                  <p:cNvPr id="229" name="Freeform 228"/>
                  <p:cNvSpPr>
                    <a:spLocks/>
                  </p:cNvSpPr>
                  <p:nvPr/>
                </p:nvSpPr>
                <p:spPr bwMode="auto">
                  <a:xfrm>
                    <a:off x="2656163" y="5254357"/>
                    <a:ext cx="506645" cy="565376"/>
                  </a:xfrm>
                  <a:custGeom>
                    <a:avLst/>
                    <a:gdLst>
                      <a:gd name="T0" fmla="*/ 85 w 176"/>
                      <a:gd name="T1" fmla="*/ 244 h 244"/>
                      <a:gd name="T2" fmla="*/ 61 w 176"/>
                      <a:gd name="T3" fmla="*/ 242 h 244"/>
                      <a:gd name="T4" fmla="*/ 42 w 176"/>
                      <a:gd name="T5" fmla="*/ 236 h 244"/>
                      <a:gd name="T6" fmla="*/ 27 w 176"/>
                      <a:gd name="T7" fmla="*/ 229 h 244"/>
                      <a:gd name="T8" fmla="*/ 17 w 176"/>
                      <a:gd name="T9" fmla="*/ 221 h 244"/>
                      <a:gd name="T10" fmla="*/ 9 w 176"/>
                      <a:gd name="T11" fmla="*/ 213 h 244"/>
                      <a:gd name="T12" fmla="*/ 3 w 176"/>
                      <a:gd name="T13" fmla="*/ 205 h 244"/>
                      <a:gd name="T14" fmla="*/ 2 w 176"/>
                      <a:gd name="T15" fmla="*/ 201 h 244"/>
                      <a:gd name="T16" fmla="*/ 0 w 176"/>
                      <a:gd name="T17" fmla="*/ 199 h 244"/>
                      <a:gd name="T18" fmla="*/ 0 w 176"/>
                      <a:gd name="T19" fmla="*/ 0 h 244"/>
                      <a:gd name="T20" fmla="*/ 176 w 176"/>
                      <a:gd name="T21" fmla="*/ 0 h 244"/>
                      <a:gd name="T22" fmla="*/ 176 w 176"/>
                      <a:gd name="T23" fmla="*/ 142 h 244"/>
                      <a:gd name="T24" fmla="*/ 173 w 176"/>
                      <a:gd name="T25" fmla="*/ 151 h 244"/>
                      <a:gd name="T26" fmla="*/ 169 w 176"/>
                      <a:gd name="T27" fmla="*/ 162 h 244"/>
                      <a:gd name="T28" fmla="*/ 166 w 176"/>
                      <a:gd name="T29" fmla="*/ 169 h 244"/>
                      <a:gd name="T30" fmla="*/ 163 w 176"/>
                      <a:gd name="T31" fmla="*/ 177 h 244"/>
                      <a:gd name="T32" fmla="*/ 161 w 176"/>
                      <a:gd name="T33" fmla="*/ 180 h 244"/>
                      <a:gd name="T34" fmla="*/ 154 w 176"/>
                      <a:gd name="T35" fmla="*/ 189 h 244"/>
                      <a:gd name="T36" fmla="*/ 142 w 176"/>
                      <a:gd name="T37" fmla="*/ 199 h 244"/>
                      <a:gd name="T38" fmla="*/ 130 w 176"/>
                      <a:gd name="T39" fmla="*/ 210 h 244"/>
                      <a:gd name="T40" fmla="*/ 117 w 176"/>
                      <a:gd name="T41" fmla="*/ 220 h 244"/>
                      <a:gd name="T42" fmla="*/ 105 w 176"/>
                      <a:gd name="T43" fmla="*/ 229 h 244"/>
                      <a:gd name="T44" fmla="*/ 94 w 176"/>
                      <a:gd name="T45" fmla="*/ 238 h 244"/>
                      <a:gd name="T46" fmla="*/ 88 w 176"/>
                      <a:gd name="T47" fmla="*/ 242 h 244"/>
                      <a:gd name="T48" fmla="*/ 85 w 176"/>
                      <a:gd name="T49" fmla="*/ 244 h 2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244"/>
                      <a:gd name="T77" fmla="*/ 176 w 176"/>
                      <a:gd name="T78" fmla="*/ 244 h 2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244">
                        <a:moveTo>
                          <a:pt x="85" y="244"/>
                        </a:moveTo>
                        <a:lnTo>
                          <a:pt x="61" y="242"/>
                        </a:lnTo>
                        <a:lnTo>
                          <a:pt x="42" y="236"/>
                        </a:lnTo>
                        <a:lnTo>
                          <a:pt x="27" y="229"/>
                        </a:lnTo>
                        <a:lnTo>
                          <a:pt x="17" y="221"/>
                        </a:lnTo>
                        <a:lnTo>
                          <a:pt x="9" y="213"/>
                        </a:lnTo>
                        <a:lnTo>
                          <a:pt x="3" y="205"/>
                        </a:lnTo>
                        <a:lnTo>
                          <a:pt x="2" y="201"/>
                        </a:lnTo>
                        <a:lnTo>
                          <a:pt x="0" y="199"/>
                        </a:lnTo>
                        <a:lnTo>
                          <a:pt x="0" y="0"/>
                        </a:lnTo>
                        <a:lnTo>
                          <a:pt x="176" y="0"/>
                        </a:lnTo>
                        <a:lnTo>
                          <a:pt x="176" y="142"/>
                        </a:lnTo>
                        <a:lnTo>
                          <a:pt x="173" y="151"/>
                        </a:lnTo>
                        <a:lnTo>
                          <a:pt x="169" y="162"/>
                        </a:lnTo>
                        <a:lnTo>
                          <a:pt x="166" y="169"/>
                        </a:lnTo>
                        <a:lnTo>
                          <a:pt x="163" y="177"/>
                        </a:lnTo>
                        <a:lnTo>
                          <a:pt x="161" y="180"/>
                        </a:lnTo>
                        <a:lnTo>
                          <a:pt x="154" y="189"/>
                        </a:lnTo>
                        <a:lnTo>
                          <a:pt x="142" y="199"/>
                        </a:lnTo>
                        <a:lnTo>
                          <a:pt x="130" y="210"/>
                        </a:lnTo>
                        <a:lnTo>
                          <a:pt x="117" y="220"/>
                        </a:lnTo>
                        <a:lnTo>
                          <a:pt x="105" y="229"/>
                        </a:lnTo>
                        <a:lnTo>
                          <a:pt x="94" y="238"/>
                        </a:lnTo>
                        <a:lnTo>
                          <a:pt x="88" y="242"/>
                        </a:lnTo>
                        <a:lnTo>
                          <a:pt x="85" y="244"/>
                        </a:lnTo>
                        <a:close/>
                      </a:path>
                    </a:pathLst>
                  </a:custGeom>
                  <a:solidFill>
                    <a:srgbClr val="666666"/>
                  </a:solidFill>
                  <a:ln w="0">
                    <a:solidFill>
                      <a:srgbClr val="666666"/>
                    </a:solidFill>
                    <a:round/>
                    <a:headEnd/>
                    <a:tailEnd/>
                  </a:ln>
                </p:spPr>
                <p:txBody>
                  <a:bodyPr/>
                  <a:lstStyle/>
                  <a:p>
                    <a:endParaRPr lang="en-US"/>
                  </a:p>
                </p:txBody>
              </p:sp>
              <p:sp>
                <p:nvSpPr>
                  <p:cNvPr id="230" name="Freeform 229"/>
                  <p:cNvSpPr>
                    <a:spLocks/>
                  </p:cNvSpPr>
                  <p:nvPr/>
                </p:nvSpPr>
                <p:spPr bwMode="auto">
                  <a:xfrm>
                    <a:off x="2699343" y="5254357"/>
                    <a:ext cx="437557" cy="565376"/>
                  </a:xfrm>
                  <a:custGeom>
                    <a:avLst/>
                    <a:gdLst>
                      <a:gd name="T0" fmla="*/ 76 w 152"/>
                      <a:gd name="T1" fmla="*/ 244 h 244"/>
                      <a:gd name="T2" fmla="*/ 52 w 152"/>
                      <a:gd name="T3" fmla="*/ 241 h 244"/>
                      <a:gd name="T4" fmla="*/ 33 w 152"/>
                      <a:gd name="T5" fmla="*/ 236 h 244"/>
                      <a:gd name="T6" fmla="*/ 20 w 152"/>
                      <a:gd name="T7" fmla="*/ 229 h 244"/>
                      <a:gd name="T8" fmla="*/ 9 w 152"/>
                      <a:gd name="T9" fmla="*/ 221 h 244"/>
                      <a:gd name="T10" fmla="*/ 3 w 152"/>
                      <a:gd name="T11" fmla="*/ 214 h 244"/>
                      <a:gd name="T12" fmla="*/ 0 w 152"/>
                      <a:gd name="T13" fmla="*/ 208 h 244"/>
                      <a:gd name="T14" fmla="*/ 0 w 152"/>
                      <a:gd name="T15" fmla="*/ 207 h 244"/>
                      <a:gd name="T16" fmla="*/ 0 w 152"/>
                      <a:gd name="T17" fmla="*/ 0 h 244"/>
                      <a:gd name="T18" fmla="*/ 152 w 152"/>
                      <a:gd name="T19" fmla="*/ 0 h 244"/>
                      <a:gd name="T20" fmla="*/ 152 w 152"/>
                      <a:gd name="T21" fmla="*/ 136 h 244"/>
                      <a:gd name="T22" fmla="*/ 148 w 152"/>
                      <a:gd name="T23" fmla="*/ 147 h 244"/>
                      <a:gd name="T24" fmla="*/ 143 w 152"/>
                      <a:gd name="T25" fmla="*/ 159 h 244"/>
                      <a:gd name="T26" fmla="*/ 140 w 152"/>
                      <a:gd name="T27" fmla="*/ 168 h 244"/>
                      <a:gd name="T28" fmla="*/ 139 w 152"/>
                      <a:gd name="T29" fmla="*/ 171 h 244"/>
                      <a:gd name="T30" fmla="*/ 133 w 152"/>
                      <a:gd name="T31" fmla="*/ 180 h 244"/>
                      <a:gd name="T32" fmla="*/ 124 w 152"/>
                      <a:gd name="T33" fmla="*/ 190 h 244"/>
                      <a:gd name="T34" fmla="*/ 114 w 152"/>
                      <a:gd name="T35" fmla="*/ 202 h 244"/>
                      <a:gd name="T36" fmla="*/ 102 w 152"/>
                      <a:gd name="T37" fmla="*/ 214 h 244"/>
                      <a:gd name="T38" fmla="*/ 93 w 152"/>
                      <a:gd name="T39" fmla="*/ 226 h 244"/>
                      <a:gd name="T40" fmla="*/ 84 w 152"/>
                      <a:gd name="T41" fmla="*/ 235 h 244"/>
                      <a:gd name="T42" fmla="*/ 78 w 152"/>
                      <a:gd name="T43" fmla="*/ 241 h 244"/>
                      <a:gd name="T44" fmla="*/ 76 w 152"/>
                      <a:gd name="T45" fmla="*/ 244 h 2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244"/>
                      <a:gd name="T71" fmla="*/ 152 w 152"/>
                      <a:gd name="T72" fmla="*/ 244 h 2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244">
                        <a:moveTo>
                          <a:pt x="76" y="244"/>
                        </a:moveTo>
                        <a:lnTo>
                          <a:pt x="52" y="241"/>
                        </a:lnTo>
                        <a:lnTo>
                          <a:pt x="33" y="236"/>
                        </a:lnTo>
                        <a:lnTo>
                          <a:pt x="20" y="229"/>
                        </a:lnTo>
                        <a:lnTo>
                          <a:pt x="9" y="221"/>
                        </a:lnTo>
                        <a:lnTo>
                          <a:pt x="3" y="214"/>
                        </a:lnTo>
                        <a:lnTo>
                          <a:pt x="0" y="208"/>
                        </a:lnTo>
                        <a:lnTo>
                          <a:pt x="0" y="207"/>
                        </a:lnTo>
                        <a:lnTo>
                          <a:pt x="0" y="0"/>
                        </a:lnTo>
                        <a:lnTo>
                          <a:pt x="152" y="0"/>
                        </a:lnTo>
                        <a:lnTo>
                          <a:pt x="152" y="136"/>
                        </a:lnTo>
                        <a:lnTo>
                          <a:pt x="148" y="147"/>
                        </a:lnTo>
                        <a:lnTo>
                          <a:pt x="143" y="159"/>
                        </a:lnTo>
                        <a:lnTo>
                          <a:pt x="140" y="168"/>
                        </a:lnTo>
                        <a:lnTo>
                          <a:pt x="139" y="171"/>
                        </a:lnTo>
                        <a:lnTo>
                          <a:pt x="133" y="180"/>
                        </a:lnTo>
                        <a:lnTo>
                          <a:pt x="124" y="190"/>
                        </a:lnTo>
                        <a:lnTo>
                          <a:pt x="114" y="202"/>
                        </a:lnTo>
                        <a:lnTo>
                          <a:pt x="102" y="214"/>
                        </a:lnTo>
                        <a:lnTo>
                          <a:pt x="93" y="226"/>
                        </a:lnTo>
                        <a:lnTo>
                          <a:pt x="84" y="235"/>
                        </a:lnTo>
                        <a:lnTo>
                          <a:pt x="78" y="241"/>
                        </a:lnTo>
                        <a:lnTo>
                          <a:pt x="76" y="244"/>
                        </a:lnTo>
                        <a:close/>
                      </a:path>
                    </a:pathLst>
                  </a:custGeom>
                  <a:solidFill>
                    <a:srgbClr val="808080"/>
                  </a:solidFill>
                  <a:ln w="0">
                    <a:solidFill>
                      <a:srgbClr val="808080"/>
                    </a:solidFill>
                    <a:round/>
                    <a:headEnd/>
                    <a:tailEnd/>
                  </a:ln>
                </p:spPr>
                <p:txBody>
                  <a:bodyPr/>
                  <a:lstStyle/>
                  <a:p>
                    <a:endParaRPr lang="en-US"/>
                  </a:p>
                </p:txBody>
              </p:sp>
              <p:sp>
                <p:nvSpPr>
                  <p:cNvPr id="231" name="Freeform 230"/>
                  <p:cNvSpPr>
                    <a:spLocks/>
                  </p:cNvSpPr>
                  <p:nvPr/>
                </p:nvSpPr>
                <p:spPr bwMode="auto">
                  <a:xfrm>
                    <a:off x="2739644" y="5254357"/>
                    <a:ext cx="368469" cy="560742"/>
                  </a:xfrm>
                  <a:custGeom>
                    <a:avLst/>
                    <a:gdLst>
                      <a:gd name="T0" fmla="*/ 67 w 128"/>
                      <a:gd name="T1" fmla="*/ 242 h 242"/>
                      <a:gd name="T2" fmla="*/ 43 w 128"/>
                      <a:gd name="T3" fmla="*/ 241 h 242"/>
                      <a:gd name="T4" fmla="*/ 25 w 128"/>
                      <a:gd name="T5" fmla="*/ 236 h 242"/>
                      <a:gd name="T6" fmla="*/ 13 w 128"/>
                      <a:gd name="T7" fmla="*/ 229 h 242"/>
                      <a:gd name="T8" fmla="*/ 6 w 128"/>
                      <a:gd name="T9" fmla="*/ 221 h 242"/>
                      <a:gd name="T10" fmla="*/ 1 w 128"/>
                      <a:gd name="T11" fmla="*/ 215 h 242"/>
                      <a:gd name="T12" fmla="*/ 0 w 128"/>
                      <a:gd name="T13" fmla="*/ 214 h 242"/>
                      <a:gd name="T14" fmla="*/ 0 w 128"/>
                      <a:gd name="T15" fmla="*/ 0 h 242"/>
                      <a:gd name="T16" fmla="*/ 128 w 128"/>
                      <a:gd name="T17" fmla="*/ 0 h 242"/>
                      <a:gd name="T18" fmla="*/ 128 w 128"/>
                      <a:gd name="T19" fmla="*/ 130 h 242"/>
                      <a:gd name="T20" fmla="*/ 125 w 128"/>
                      <a:gd name="T21" fmla="*/ 139 h 242"/>
                      <a:gd name="T22" fmla="*/ 122 w 128"/>
                      <a:gd name="T23" fmla="*/ 151 h 242"/>
                      <a:gd name="T24" fmla="*/ 119 w 128"/>
                      <a:gd name="T25" fmla="*/ 160 h 242"/>
                      <a:gd name="T26" fmla="*/ 117 w 128"/>
                      <a:gd name="T27" fmla="*/ 163 h 242"/>
                      <a:gd name="T28" fmla="*/ 113 w 128"/>
                      <a:gd name="T29" fmla="*/ 171 h 242"/>
                      <a:gd name="T30" fmla="*/ 106 w 128"/>
                      <a:gd name="T31" fmla="*/ 183 h 242"/>
                      <a:gd name="T32" fmla="*/ 97 w 128"/>
                      <a:gd name="T33" fmla="*/ 195 h 242"/>
                      <a:gd name="T34" fmla="*/ 88 w 128"/>
                      <a:gd name="T35" fmla="*/ 210 h 242"/>
                      <a:gd name="T36" fmla="*/ 80 w 128"/>
                      <a:gd name="T37" fmla="*/ 221 h 242"/>
                      <a:gd name="T38" fmla="*/ 73 w 128"/>
                      <a:gd name="T39" fmla="*/ 233 h 242"/>
                      <a:gd name="T40" fmla="*/ 68 w 128"/>
                      <a:gd name="T41" fmla="*/ 241 h 242"/>
                      <a:gd name="T42" fmla="*/ 67 w 128"/>
                      <a:gd name="T43" fmla="*/ 242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8"/>
                      <a:gd name="T67" fmla="*/ 0 h 242"/>
                      <a:gd name="T68" fmla="*/ 128 w 128"/>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8" h="242">
                        <a:moveTo>
                          <a:pt x="67" y="242"/>
                        </a:moveTo>
                        <a:lnTo>
                          <a:pt x="43" y="241"/>
                        </a:lnTo>
                        <a:lnTo>
                          <a:pt x="25" y="236"/>
                        </a:lnTo>
                        <a:lnTo>
                          <a:pt x="13" y="229"/>
                        </a:lnTo>
                        <a:lnTo>
                          <a:pt x="6" y="221"/>
                        </a:lnTo>
                        <a:lnTo>
                          <a:pt x="1" y="215"/>
                        </a:lnTo>
                        <a:lnTo>
                          <a:pt x="0" y="214"/>
                        </a:lnTo>
                        <a:lnTo>
                          <a:pt x="0" y="0"/>
                        </a:lnTo>
                        <a:lnTo>
                          <a:pt x="128" y="0"/>
                        </a:lnTo>
                        <a:lnTo>
                          <a:pt x="128" y="130"/>
                        </a:lnTo>
                        <a:lnTo>
                          <a:pt x="125" y="139"/>
                        </a:lnTo>
                        <a:lnTo>
                          <a:pt x="122" y="151"/>
                        </a:lnTo>
                        <a:lnTo>
                          <a:pt x="119" y="160"/>
                        </a:lnTo>
                        <a:lnTo>
                          <a:pt x="117" y="163"/>
                        </a:lnTo>
                        <a:lnTo>
                          <a:pt x="113" y="171"/>
                        </a:lnTo>
                        <a:lnTo>
                          <a:pt x="106" y="183"/>
                        </a:lnTo>
                        <a:lnTo>
                          <a:pt x="97" y="195"/>
                        </a:lnTo>
                        <a:lnTo>
                          <a:pt x="88" y="210"/>
                        </a:lnTo>
                        <a:lnTo>
                          <a:pt x="80" y="221"/>
                        </a:lnTo>
                        <a:lnTo>
                          <a:pt x="73" y="233"/>
                        </a:lnTo>
                        <a:lnTo>
                          <a:pt x="68" y="241"/>
                        </a:lnTo>
                        <a:lnTo>
                          <a:pt x="67" y="242"/>
                        </a:lnTo>
                        <a:close/>
                      </a:path>
                    </a:pathLst>
                  </a:custGeom>
                  <a:solidFill>
                    <a:srgbClr val="999999"/>
                  </a:solidFill>
                  <a:ln w="0">
                    <a:solidFill>
                      <a:srgbClr val="999999"/>
                    </a:solidFill>
                    <a:round/>
                    <a:headEnd/>
                    <a:tailEnd/>
                  </a:ln>
                </p:spPr>
                <p:txBody>
                  <a:bodyPr/>
                  <a:lstStyle/>
                  <a:p>
                    <a:endParaRPr lang="en-US"/>
                  </a:p>
                </p:txBody>
              </p:sp>
              <p:sp>
                <p:nvSpPr>
                  <p:cNvPr id="232" name="Freeform 231"/>
                  <p:cNvSpPr>
                    <a:spLocks/>
                  </p:cNvSpPr>
                  <p:nvPr/>
                </p:nvSpPr>
                <p:spPr bwMode="auto">
                  <a:xfrm>
                    <a:off x="2777067" y="5254357"/>
                    <a:ext cx="299381" cy="560742"/>
                  </a:xfrm>
                  <a:custGeom>
                    <a:avLst/>
                    <a:gdLst>
                      <a:gd name="T0" fmla="*/ 60 w 104"/>
                      <a:gd name="T1" fmla="*/ 242 h 242"/>
                      <a:gd name="T2" fmla="*/ 39 w 104"/>
                      <a:gd name="T3" fmla="*/ 241 h 242"/>
                      <a:gd name="T4" fmla="*/ 24 w 104"/>
                      <a:gd name="T5" fmla="*/ 238 h 242"/>
                      <a:gd name="T6" fmla="*/ 13 w 104"/>
                      <a:gd name="T7" fmla="*/ 232 h 242"/>
                      <a:gd name="T8" fmla="*/ 6 w 104"/>
                      <a:gd name="T9" fmla="*/ 227 h 242"/>
                      <a:gd name="T10" fmla="*/ 2 w 104"/>
                      <a:gd name="T11" fmla="*/ 223 h 242"/>
                      <a:gd name="T12" fmla="*/ 0 w 104"/>
                      <a:gd name="T13" fmla="*/ 221 h 242"/>
                      <a:gd name="T14" fmla="*/ 0 w 104"/>
                      <a:gd name="T15" fmla="*/ 0 h 242"/>
                      <a:gd name="T16" fmla="*/ 104 w 104"/>
                      <a:gd name="T17" fmla="*/ 0 h 242"/>
                      <a:gd name="T18" fmla="*/ 104 w 104"/>
                      <a:gd name="T19" fmla="*/ 126 h 242"/>
                      <a:gd name="T20" fmla="*/ 103 w 104"/>
                      <a:gd name="T21" fmla="*/ 133 h 242"/>
                      <a:gd name="T22" fmla="*/ 100 w 104"/>
                      <a:gd name="T23" fmla="*/ 144 h 242"/>
                      <a:gd name="T24" fmla="*/ 98 w 104"/>
                      <a:gd name="T25" fmla="*/ 153 h 242"/>
                      <a:gd name="T26" fmla="*/ 97 w 104"/>
                      <a:gd name="T27" fmla="*/ 156 h 242"/>
                      <a:gd name="T28" fmla="*/ 94 w 104"/>
                      <a:gd name="T29" fmla="*/ 163 h 242"/>
                      <a:gd name="T30" fmla="*/ 88 w 104"/>
                      <a:gd name="T31" fmla="*/ 174 h 242"/>
                      <a:gd name="T32" fmla="*/ 82 w 104"/>
                      <a:gd name="T33" fmla="*/ 189 h 242"/>
                      <a:gd name="T34" fmla="*/ 75 w 104"/>
                      <a:gd name="T35" fmla="*/ 204 h 242"/>
                      <a:gd name="T36" fmla="*/ 69 w 104"/>
                      <a:gd name="T37" fmla="*/ 218 h 242"/>
                      <a:gd name="T38" fmla="*/ 64 w 104"/>
                      <a:gd name="T39" fmla="*/ 230 h 242"/>
                      <a:gd name="T40" fmla="*/ 61 w 104"/>
                      <a:gd name="T41" fmla="*/ 239 h 242"/>
                      <a:gd name="T42" fmla="*/ 60 w 104"/>
                      <a:gd name="T43" fmla="*/ 242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242"/>
                      <a:gd name="T68" fmla="*/ 104 w 104"/>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242">
                        <a:moveTo>
                          <a:pt x="60" y="242"/>
                        </a:moveTo>
                        <a:lnTo>
                          <a:pt x="39" y="241"/>
                        </a:lnTo>
                        <a:lnTo>
                          <a:pt x="24" y="238"/>
                        </a:lnTo>
                        <a:lnTo>
                          <a:pt x="13" y="232"/>
                        </a:lnTo>
                        <a:lnTo>
                          <a:pt x="6" y="227"/>
                        </a:lnTo>
                        <a:lnTo>
                          <a:pt x="2" y="223"/>
                        </a:lnTo>
                        <a:lnTo>
                          <a:pt x="0" y="221"/>
                        </a:lnTo>
                        <a:lnTo>
                          <a:pt x="0" y="0"/>
                        </a:lnTo>
                        <a:lnTo>
                          <a:pt x="104" y="0"/>
                        </a:lnTo>
                        <a:lnTo>
                          <a:pt x="104" y="126"/>
                        </a:lnTo>
                        <a:lnTo>
                          <a:pt x="103" y="133"/>
                        </a:lnTo>
                        <a:lnTo>
                          <a:pt x="100" y="144"/>
                        </a:lnTo>
                        <a:lnTo>
                          <a:pt x="98" y="153"/>
                        </a:lnTo>
                        <a:lnTo>
                          <a:pt x="97" y="156"/>
                        </a:lnTo>
                        <a:lnTo>
                          <a:pt x="94" y="163"/>
                        </a:lnTo>
                        <a:lnTo>
                          <a:pt x="88" y="174"/>
                        </a:lnTo>
                        <a:lnTo>
                          <a:pt x="82" y="189"/>
                        </a:lnTo>
                        <a:lnTo>
                          <a:pt x="75" y="204"/>
                        </a:lnTo>
                        <a:lnTo>
                          <a:pt x="69" y="218"/>
                        </a:lnTo>
                        <a:lnTo>
                          <a:pt x="64" y="230"/>
                        </a:lnTo>
                        <a:lnTo>
                          <a:pt x="61" y="239"/>
                        </a:lnTo>
                        <a:lnTo>
                          <a:pt x="60" y="242"/>
                        </a:lnTo>
                        <a:close/>
                      </a:path>
                    </a:pathLst>
                  </a:custGeom>
                  <a:solidFill>
                    <a:srgbClr val="B2B2B2"/>
                  </a:solidFill>
                  <a:ln w="0">
                    <a:solidFill>
                      <a:srgbClr val="B2B2B2"/>
                    </a:solidFill>
                    <a:round/>
                    <a:headEnd/>
                    <a:tailEnd/>
                  </a:ln>
                </p:spPr>
                <p:txBody>
                  <a:bodyPr/>
                  <a:lstStyle/>
                  <a:p>
                    <a:endParaRPr lang="en-US"/>
                  </a:p>
                </p:txBody>
              </p:sp>
              <p:sp>
                <p:nvSpPr>
                  <p:cNvPr id="233" name="Freeform 232"/>
                  <p:cNvSpPr>
                    <a:spLocks/>
                  </p:cNvSpPr>
                  <p:nvPr/>
                </p:nvSpPr>
                <p:spPr bwMode="auto">
                  <a:xfrm>
                    <a:off x="2820247" y="5254357"/>
                    <a:ext cx="230293" cy="558425"/>
                  </a:xfrm>
                  <a:custGeom>
                    <a:avLst/>
                    <a:gdLst>
                      <a:gd name="T0" fmla="*/ 49 w 80"/>
                      <a:gd name="T1" fmla="*/ 241 h 241"/>
                      <a:gd name="T2" fmla="*/ 30 w 80"/>
                      <a:gd name="T3" fmla="*/ 241 h 241"/>
                      <a:gd name="T4" fmla="*/ 16 w 80"/>
                      <a:gd name="T5" fmla="*/ 238 h 241"/>
                      <a:gd name="T6" fmla="*/ 7 w 80"/>
                      <a:gd name="T7" fmla="*/ 233 h 241"/>
                      <a:gd name="T8" fmla="*/ 1 w 80"/>
                      <a:gd name="T9" fmla="*/ 230 h 241"/>
                      <a:gd name="T10" fmla="*/ 0 w 80"/>
                      <a:gd name="T11" fmla="*/ 229 h 241"/>
                      <a:gd name="T12" fmla="*/ 0 w 80"/>
                      <a:gd name="T13" fmla="*/ 2 h 241"/>
                      <a:gd name="T14" fmla="*/ 80 w 80"/>
                      <a:gd name="T15" fmla="*/ 0 h 241"/>
                      <a:gd name="T16" fmla="*/ 80 w 80"/>
                      <a:gd name="T17" fmla="*/ 120 h 241"/>
                      <a:gd name="T18" fmla="*/ 79 w 80"/>
                      <a:gd name="T19" fmla="*/ 126 h 241"/>
                      <a:gd name="T20" fmla="*/ 78 w 80"/>
                      <a:gd name="T21" fmla="*/ 136 h 241"/>
                      <a:gd name="T22" fmla="*/ 76 w 80"/>
                      <a:gd name="T23" fmla="*/ 144 h 241"/>
                      <a:gd name="T24" fmla="*/ 75 w 80"/>
                      <a:gd name="T25" fmla="*/ 148 h 241"/>
                      <a:gd name="T26" fmla="*/ 73 w 80"/>
                      <a:gd name="T27" fmla="*/ 154 h 241"/>
                      <a:gd name="T28" fmla="*/ 69 w 80"/>
                      <a:gd name="T29" fmla="*/ 166 h 241"/>
                      <a:gd name="T30" fmla="*/ 64 w 80"/>
                      <a:gd name="T31" fmla="*/ 181 h 241"/>
                      <a:gd name="T32" fmla="*/ 60 w 80"/>
                      <a:gd name="T33" fmla="*/ 198 h 241"/>
                      <a:gd name="T34" fmla="*/ 57 w 80"/>
                      <a:gd name="T35" fmla="*/ 214 h 241"/>
                      <a:gd name="T36" fmla="*/ 52 w 80"/>
                      <a:gd name="T37" fmla="*/ 227 h 241"/>
                      <a:gd name="T38" fmla="*/ 51 w 80"/>
                      <a:gd name="T39" fmla="*/ 238 h 241"/>
                      <a:gd name="T40" fmla="*/ 49 w 80"/>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1"/>
                      <a:gd name="T65" fmla="*/ 80 w 80"/>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1">
                        <a:moveTo>
                          <a:pt x="49" y="241"/>
                        </a:moveTo>
                        <a:lnTo>
                          <a:pt x="30" y="241"/>
                        </a:lnTo>
                        <a:lnTo>
                          <a:pt x="16" y="238"/>
                        </a:lnTo>
                        <a:lnTo>
                          <a:pt x="7" y="233"/>
                        </a:lnTo>
                        <a:lnTo>
                          <a:pt x="1" y="230"/>
                        </a:lnTo>
                        <a:lnTo>
                          <a:pt x="0" y="229"/>
                        </a:lnTo>
                        <a:lnTo>
                          <a:pt x="0" y="2"/>
                        </a:lnTo>
                        <a:lnTo>
                          <a:pt x="80" y="0"/>
                        </a:lnTo>
                        <a:lnTo>
                          <a:pt x="80" y="120"/>
                        </a:lnTo>
                        <a:lnTo>
                          <a:pt x="79" y="126"/>
                        </a:lnTo>
                        <a:lnTo>
                          <a:pt x="78" y="136"/>
                        </a:lnTo>
                        <a:lnTo>
                          <a:pt x="76" y="144"/>
                        </a:lnTo>
                        <a:lnTo>
                          <a:pt x="75" y="148"/>
                        </a:lnTo>
                        <a:lnTo>
                          <a:pt x="73" y="154"/>
                        </a:lnTo>
                        <a:lnTo>
                          <a:pt x="69" y="166"/>
                        </a:lnTo>
                        <a:lnTo>
                          <a:pt x="64" y="181"/>
                        </a:lnTo>
                        <a:lnTo>
                          <a:pt x="60" y="198"/>
                        </a:lnTo>
                        <a:lnTo>
                          <a:pt x="57" y="214"/>
                        </a:lnTo>
                        <a:lnTo>
                          <a:pt x="52" y="227"/>
                        </a:lnTo>
                        <a:lnTo>
                          <a:pt x="51" y="238"/>
                        </a:lnTo>
                        <a:lnTo>
                          <a:pt x="49" y="241"/>
                        </a:lnTo>
                        <a:close/>
                      </a:path>
                    </a:pathLst>
                  </a:custGeom>
                  <a:solidFill>
                    <a:srgbClr val="CCCCCC"/>
                  </a:solidFill>
                  <a:ln w="0">
                    <a:solidFill>
                      <a:srgbClr val="CCCCCC"/>
                    </a:solidFill>
                    <a:round/>
                    <a:headEnd/>
                    <a:tailEnd/>
                  </a:ln>
                </p:spPr>
                <p:txBody>
                  <a:bodyPr/>
                  <a:lstStyle/>
                  <a:p>
                    <a:endParaRPr lang="en-US"/>
                  </a:p>
                </p:txBody>
              </p:sp>
              <p:sp>
                <p:nvSpPr>
                  <p:cNvPr id="234" name="Freeform 233"/>
                  <p:cNvSpPr>
                    <a:spLocks/>
                  </p:cNvSpPr>
                  <p:nvPr/>
                </p:nvSpPr>
                <p:spPr bwMode="auto">
                  <a:xfrm>
                    <a:off x="2857669" y="5254357"/>
                    <a:ext cx="164084" cy="558425"/>
                  </a:xfrm>
                  <a:custGeom>
                    <a:avLst/>
                    <a:gdLst>
                      <a:gd name="T0" fmla="*/ 42 w 57"/>
                      <a:gd name="T1" fmla="*/ 241 h 241"/>
                      <a:gd name="T2" fmla="*/ 24 w 57"/>
                      <a:gd name="T3" fmla="*/ 241 h 241"/>
                      <a:gd name="T4" fmla="*/ 11 w 57"/>
                      <a:gd name="T5" fmla="*/ 239 h 241"/>
                      <a:gd name="T6" fmla="*/ 3 w 57"/>
                      <a:gd name="T7" fmla="*/ 238 h 241"/>
                      <a:gd name="T8" fmla="*/ 0 w 57"/>
                      <a:gd name="T9" fmla="*/ 236 h 241"/>
                      <a:gd name="T10" fmla="*/ 0 w 57"/>
                      <a:gd name="T11" fmla="*/ 2 h 241"/>
                      <a:gd name="T12" fmla="*/ 57 w 57"/>
                      <a:gd name="T13" fmla="*/ 0 h 241"/>
                      <a:gd name="T14" fmla="*/ 57 w 57"/>
                      <a:gd name="T15" fmla="*/ 114 h 241"/>
                      <a:gd name="T16" fmla="*/ 57 w 57"/>
                      <a:gd name="T17" fmla="*/ 120 h 241"/>
                      <a:gd name="T18" fmla="*/ 56 w 57"/>
                      <a:gd name="T19" fmla="*/ 129 h 241"/>
                      <a:gd name="T20" fmla="*/ 56 w 57"/>
                      <a:gd name="T21" fmla="*/ 136 h 241"/>
                      <a:gd name="T22" fmla="*/ 54 w 57"/>
                      <a:gd name="T23" fmla="*/ 141 h 241"/>
                      <a:gd name="T24" fmla="*/ 54 w 57"/>
                      <a:gd name="T25" fmla="*/ 145 h 241"/>
                      <a:gd name="T26" fmla="*/ 51 w 57"/>
                      <a:gd name="T27" fmla="*/ 157 h 241"/>
                      <a:gd name="T28" fmla="*/ 50 w 57"/>
                      <a:gd name="T29" fmla="*/ 174 h 241"/>
                      <a:gd name="T30" fmla="*/ 47 w 57"/>
                      <a:gd name="T31" fmla="*/ 192 h 241"/>
                      <a:gd name="T32" fmla="*/ 45 w 57"/>
                      <a:gd name="T33" fmla="*/ 210 h 241"/>
                      <a:gd name="T34" fmla="*/ 44 w 57"/>
                      <a:gd name="T35" fmla="*/ 226 h 241"/>
                      <a:gd name="T36" fmla="*/ 42 w 57"/>
                      <a:gd name="T37" fmla="*/ 236 h 241"/>
                      <a:gd name="T38" fmla="*/ 42 w 57"/>
                      <a:gd name="T39" fmla="*/ 241 h 2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241"/>
                      <a:gd name="T62" fmla="*/ 57 w 57"/>
                      <a:gd name="T63" fmla="*/ 241 h 2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241">
                        <a:moveTo>
                          <a:pt x="42" y="241"/>
                        </a:moveTo>
                        <a:lnTo>
                          <a:pt x="24" y="241"/>
                        </a:lnTo>
                        <a:lnTo>
                          <a:pt x="11" y="239"/>
                        </a:lnTo>
                        <a:lnTo>
                          <a:pt x="3" y="238"/>
                        </a:lnTo>
                        <a:lnTo>
                          <a:pt x="0" y="236"/>
                        </a:lnTo>
                        <a:lnTo>
                          <a:pt x="0" y="2"/>
                        </a:lnTo>
                        <a:lnTo>
                          <a:pt x="57" y="0"/>
                        </a:lnTo>
                        <a:lnTo>
                          <a:pt x="57" y="114"/>
                        </a:lnTo>
                        <a:lnTo>
                          <a:pt x="57" y="120"/>
                        </a:lnTo>
                        <a:lnTo>
                          <a:pt x="56" y="129"/>
                        </a:lnTo>
                        <a:lnTo>
                          <a:pt x="56" y="136"/>
                        </a:lnTo>
                        <a:lnTo>
                          <a:pt x="54" y="141"/>
                        </a:lnTo>
                        <a:lnTo>
                          <a:pt x="54" y="145"/>
                        </a:lnTo>
                        <a:lnTo>
                          <a:pt x="51" y="157"/>
                        </a:lnTo>
                        <a:lnTo>
                          <a:pt x="50" y="174"/>
                        </a:lnTo>
                        <a:lnTo>
                          <a:pt x="47" y="192"/>
                        </a:lnTo>
                        <a:lnTo>
                          <a:pt x="45" y="210"/>
                        </a:lnTo>
                        <a:lnTo>
                          <a:pt x="44" y="226"/>
                        </a:lnTo>
                        <a:lnTo>
                          <a:pt x="42" y="236"/>
                        </a:lnTo>
                        <a:lnTo>
                          <a:pt x="42" y="241"/>
                        </a:lnTo>
                        <a:close/>
                      </a:path>
                    </a:pathLst>
                  </a:custGeom>
                  <a:solidFill>
                    <a:srgbClr val="E5E5E5"/>
                  </a:solidFill>
                  <a:ln w="0">
                    <a:solidFill>
                      <a:srgbClr val="E5E5E5"/>
                    </a:solidFill>
                    <a:round/>
                    <a:headEnd/>
                    <a:tailEnd/>
                  </a:ln>
                </p:spPr>
                <p:txBody>
                  <a:bodyPr/>
                  <a:lstStyle/>
                  <a:p>
                    <a:endParaRPr lang="en-US"/>
                  </a:p>
                </p:txBody>
              </p:sp>
              <p:sp>
                <p:nvSpPr>
                  <p:cNvPr id="235" name="Freeform 234"/>
                  <p:cNvSpPr>
                    <a:spLocks/>
                  </p:cNvSpPr>
                  <p:nvPr/>
                </p:nvSpPr>
                <p:spPr bwMode="auto">
                  <a:xfrm>
                    <a:off x="2526623" y="5476801"/>
                    <a:ext cx="215900" cy="210858"/>
                  </a:xfrm>
                  <a:custGeom>
                    <a:avLst/>
                    <a:gdLst>
                      <a:gd name="T0" fmla="*/ 0 w 75"/>
                      <a:gd name="T1" fmla="*/ 46 h 91"/>
                      <a:gd name="T2" fmla="*/ 2 w 75"/>
                      <a:gd name="T3" fmla="*/ 64 h 91"/>
                      <a:gd name="T4" fmla="*/ 11 w 75"/>
                      <a:gd name="T5" fmla="*/ 79 h 91"/>
                      <a:gd name="T6" fmla="*/ 23 w 75"/>
                      <a:gd name="T7" fmla="*/ 88 h 91"/>
                      <a:gd name="T8" fmla="*/ 39 w 75"/>
                      <a:gd name="T9" fmla="*/ 91 h 91"/>
                      <a:gd name="T10" fmla="*/ 53 w 75"/>
                      <a:gd name="T11" fmla="*/ 88 h 91"/>
                      <a:gd name="T12" fmla="*/ 63 w 75"/>
                      <a:gd name="T13" fmla="*/ 82 h 91"/>
                      <a:gd name="T14" fmla="*/ 69 w 75"/>
                      <a:gd name="T15" fmla="*/ 76 h 91"/>
                      <a:gd name="T16" fmla="*/ 74 w 75"/>
                      <a:gd name="T17" fmla="*/ 67 h 91"/>
                      <a:gd name="T18" fmla="*/ 75 w 75"/>
                      <a:gd name="T19" fmla="*/ 60 h 91"/>
                      <a:gd name="T20" fmla="*/ 57 w 75"/>
                      <a:gd name="T21" fmla="*/ 60 h 91"/>
                      <a:gd name="T22" fmla="*/ 56 w 75"/>
                      <a:gd name="T23" fmla="*/ 64 h 91"/>
                      <a:gd name="T24" fmla="*/ 53 w 75"/>
                      <a:gd name="T25" fmla="*/ 69 h 91"/>
                      <a:gd name="T26" fmla="*/ 50 w 75"/>
                      <a:gd name="T27" fmla="*/ 73 h 91"/>
                      <a:gd name="T28" fmla="*/ 45 w 75"/>
                      <a:gd name="T29" fmla="*/ 75 h 91"/>
                      <a:gd name="T30" fmla="*/ 39 w 75"/>
                      <a:gd name="T31" fmla="*/ 75 h 91"/>
                      <a:gd name="T32" fmla="*/ 33 w 75"/>
                      <a:gd name="T33" fmla="*/ 75 h 91"/>
                      <a:gd name="T34" fmla="*/ 29 w 75"/>
                      <a:gd name="T35" fmla="*/ 72 h 91"/>
                      <a:gd name="T36" fmla="*/ 24 w 75"/>
                      <a:gd name="T37" fmla="*/ 69 h 91"/>
                      <a:gd name="T38" fmla="*/ 21 w 75"/>
                      <a:gd name="T39" fmla="*/ 64 h 91"/>
                      <a:gd name="T40" fmla="*/ 20 w 75"/>
                      <a:gd name="T41" fmla="*/ 58 h 91"/>
                      <a:gd name="T42" fmla="*/ 18 w 75"/>
                      <a:gd name="T43" fmla="*/ 54 h 91"/>
                      <a:gd name="T44" fmla="*/ 18 w 75"/>
                      <a:gd name="T45" fmla="*/ 46 h 91"/>
                      <a:gd name="T46" fmla="*/ 18 w 75"/>
                      <a:gd name="T47" fmla="*/ 37 h 91"/>
                      <a:gd name="T48" fmla="*/ 21 w 75"/>
                      <a:gd name="T49" fmla="*/ 30 h 91"/>
                      <a:gd name="T50" fmla="*/ 24 w 75"/>
                      <a:gd name="T51" fmla="*/ 24 h 91"/>
                      <a:gd name="T52" fmla="*/ 27 w 75"/>
                      <a:gd name="T53" fmla="*/ 19 h 91"/>
                      <a:gd name="T54" fmla="*/ 33 w 75"/>
                      <a:gd name="T55" fmla="*/ 16 h 91"/>
                      <a:gd name="T56" fmla="*/ 39 w 75"/>
                      <a:gd name="T57" fmla="*/ 16 h 91"/>
                      <a:gd name="T58" fmla="*/ 45 w 75"/>
                      <a:gd name="T59" fmla="*/ 16 h 91"/>
                      <a:gd name="T60" fmla="*/ 50 w 75"/>
                      <a:gd name="T61" fmla="*/ 18 h 91"/>
                      <a:gd name="T62" fmla="*/ 53 w 75"/>
                      <a:gd name="T63" fmla="*/ 21 h 91"/>
                      <a:gd name="T64" fmla="*/ 56 w 75"/>
                      <a:gd name="T65" fmla="*/ 25 h 91"/>
                      <a:gd name="T66" fmla="*/ 57 w 75"/>
                      <a:gd name="T67" fmla="*/ 31 h 91"/>
                      <a:gd name="T68" fmla="*/ 75 w 75"/>
                      <a:gd name="T69" fmla="*/ 31 h 91"/>
                      <a:gd name="T70" fmla="*/ 74 w 75"/>
                      <a:gd name="T71" fmla="*/ 22 h 91"/>
                      <a:gd name="T72" fmla="*/ 69 w 75"/>
                      <a:gd name="T73" fmla="*/ 15 h 91"/>
                      <a:gd name="T74" fmla="*/ 62 w 75"/>
                      <a:gd name="T75" fmla="*/ 7 h 91"/>
                      <a:gd name="T76" fmla="*/ 51 w 75"/>
                      <a:gd name="T77" fmla="*/ 1 h 91"/>
                      <a:gd name="T78" fmla="*/ 38 w 75"/>
                      <a:gd name="T79" fmla="*/ 0 h 91"/>
                      <a:gd name="T80" fmla="*/ 24 w 75"/>
                      <a:gd name="T81" fmla="*/ 3 h 91"/>
                      <a:gd name="T82" fmla="*/ 12 w 75"/>
                      <a:gd name="T83" fmla="*/ 10 h 91"/>
                      <a:gd name="T84" fmla="*/ 3 w 75"/>
                      <a:gd name="T85" fmla="*/ 25 h 91"/>
                      <a:gd name="T86" fmla="*/ 0 w 75"/>
                      <a:gd name="T87" fmla="*/ 46 h 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
                      <a:gd name="T133" fmla="*/ 0 h 91"/>
                      <a:gd name="T134" fmla="*/ 75 w 75"/>
                      <a:gd name="T135" fmla="*/ 91 h 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 h="91">
                        <a:moveTo>
                          <a:pt x="0" y="46"/>
                        </a:moveTo>
                        <a:lnTo>
                          <a:pt x="2" y="64"/>
                        </a:lnTo>
                        <a:lnTo>
                          <a:pt x="11" y="79"/>
                        </a:lnTo>
                        <a:lnTo>
                          <a:pt x="23" y="88"/>
                        </a:lnTo>
                        <a:lnTo>
                          <a:pt x="39" y="91"/>
                        </a:lnTo>
                        <a:lnTo>
                          <a:pt x="53" y="88"/>
                        </a:lnTo>
                        <a:lnTo>
                          <a:pt x="63" y="82"/>
                        </a:lnTo>
                        <a:lnTo>
                          <a:pt x="69" y="76"/>
                        </a:lnTo>
                        <a:lnTo>
                          <a:pt x="74" y="67"/>
                        </a:lnTo>
                        <a:lnTo>
                          <a:pt x="75" y="60"/>
                        </a:lnTo>
                        <a:lnTo>
                          <a:pt x="57" y="60"/>
                        </a:lnTo>
                        <a:lnTo>
                          <a:pt x="56" y="64"/>
                        </a:lnTo>
                        <a:lnTo>
                          <a:pt x="53" y="69"/>
                        </a:lnTo>
                        <a:lnTo>
                          <a:pt x="50" y="73"/>
                        </a:lnTo>
                        <a:lnTo>
                          <a:pt x="45" y="75"/>
                        </a:lnTo>
                        <a:lnTo>
                          <a:pt x="39" y="75"/>
                        </a:lnTo>
                        <a:lnTo>
                          <a:pt x="33" y="75"/>
                        </a:lnTo>
                        <a:lnTo>
                          <a:pt x="29" y="72"/>
                        </a:lnTo>
                        <a:lnTo>
                          <a:pt x="24" y="69"/>
                        </a:lnTo>
                        <a:lnTo>
                          <a:pt x="21" y="64"/>
                        </a:lnTo>
                        <a:lnTo>
                          <a:pt x="20" y="58"/>
                        </a:lnTo>
                        <a:lnTo>
                          <a:pt x="18" y="54"/>
                        </a:lnTo>
                        <a:lnTo>
                          <a:pt x="18" y="46"/>
                        </a:lnTo>
                        <a:lnTo>
                          <a:pt x="18" y="37"/>
                        </a:lnTo>
                        <a:lnTo>
                          <a:pt x="21" y="30"/>
                        </a:lnTo>
                        <a:lnTo>
                          <a:pt x="24" y="24"/>
                        </a:lnTo>
                        <a:lnTo>
                          <a:pt x="27" y="19"/>
                        </a:lnTo>
                        <a:lnTo>
                          <a:pt x="33" y="16"/>
                        </a:lnTo>
                        <a:lnTo>
                          <a:pt x="39" y="16"/>
                        </a:lnTo>
                        <a:lnTo>
                          <a:pt x="45" y="16"/>
                        </a:lnTo>
                        <a:lnTo>
                          <a:pt x="50" y="18"/>
                        </a:lnTo>
                        <a:lnTo>
                          <a:pt x="53" y="21"/>
                        </a:lnTo>
                        <a:lnTo>
                          <a:pt x="56" y="25"/>
                        </a:lnTo>
                        <a:lnTo>
                          <a:pt x="57" y="31"/>
                        </a:lnTo>
                        <a:lnTo>
                          <a:pt x="75" y="31"/>
                        </a:lnTo>
                        <a:lnTo>
                          <a:pt x="74" y="22"/>
                        </a:lnTo>
                        <a:lnTo>
                          <a:pt x="69" y="15"/>
                        </a:lnTo>
                        <a:lnTo>
                          <a:pt x="62" y="7"/>
                        </a:lnTo>
                        <a:lnTo>
                          <a:pt x="51" y="1"/>
                        </a:lnTo>
                        <a:lnTo>
                          <a:pt x="38" y="0"/>
                        </a:lnTo>
                        <a:lnTo>
                          <a:pt x="24" y="3"/>
                        </a:lnTo>
                        <a:lnTo>
                          <a:pt x="12" y="10"/>
                        </a:lnTo>
                        <a:lnTo>
                          <a:pt x="3" y="25"/>
                        </a:lnTo>
                        <a:lnTo>
                          <a:pt x="0" y="46"/>
                        </a:lnTo>
                        <a:close/>
                      </a:path>
                    </a:pathLst>
                  </a:custGeom>
                  <a:solidFill>
                    <a:srgbClr val="FFFFFF"/>
                  </a:solidFill>
                  <a:ln w="0">
                    <a:solidFill>
                      <a:srgbClr val="FFFFFF"/>
                    </a:solidFill>
                    <a:round/>
                    <a:headEnd/>
                    <a:tailEnd/>
                  </a:ln>
                </p:spPr>
                <p:txBody>
                  <a:bodyPr/>
                  <a:lstStyle/>
                  <a:p>
                    <a:endParaRPr lang="en-US"/>
                  </a:p>
                </p:txBody>
              </p:sp>
              <p:sp>
                <p:nvSpPr>
                  <p:cNvPr id="236" name="Freeform 235"/>
                  <p:cNvSpPr>
                    <a:spLocks/>
                  </p:cNvSpPr>
                  <p:nvPr/>
                </p:nvSpPr>
                <p:spPr bwMode="auto">
                  <a:xfrm>
                    <a:off x="2520865" y="5071305"/>
                    <a:ext cx="771483" cy="326713"/>
                  </a:xfrm>
                  <a:custGeom>
                    <a:avLst/>
                    <a:gdLst>
                      <a:gd name="T0" fmla="*/ 134 w 268"/>
                      <a:gd name="T1" fmla="*/ 141 h 141"/>
                      <a:gd name="T2" fmla="*/ 170 w 268"/>
                      <a:gd name="T3" fmla="*/ 139 h 141"/>
                      <a:gd name="T4" fmla="*/ 202 w 268"/>
                      <a:gd name="T5" fmla="*/ 132 h 141"/>
                      <a:gd name="T6" fmla="*/ 229 w 268"/>
                      <a:gd name="T7" fmla="*/ 121 h 141"/>
                      <a:gd name="T8" fmla="*/ 250 w 268"/>
                      <a:gd name="T9" fmla="*/ 106 h 141"/>
                      <a:gd name="T10" fmla="*/ 264 w 268"/>
                      <a:gd name="T11" fmla="*/ 90 h 141"/>
                      <a:gd name="T12" fmla="*/ 268 w 268"/>
                      <a:gd name="T13" fmla="*/ 70 h 141"/>
                      <a:gd name="T14" fmla="*/ 264 w 268"/>
                      <a:gd name="T15" fmla="*/ 53 h 141"/>
                      <a:gd name="T16" fmla="*/ 250 w 268"/>
                      <a:gd name="T17" fmla="*/ 35 h 141"/>
                      <a:gd name="T18" fmla="*/ 229 w 268"/>
                      <a:gd name="T19" fmla="*/ 21 h 141"/>
                      <a:gd name="T20" fmla="*/ 202 w 268"/>
                      <a:gd name="T21" fmla="*/ 9 h 141"/>
                      <a:gd name="T22" fmla="*/ 170 w 268"/>
                      <a:gd name="T23" fmla="*/ 3 h 141"/>
                      <a:gd name="T24" fmla="*/ 134 w 268"/>
                      <a:gd name="T25" fmla="*/ 0 h 141"/>
                      <a:gd name="T26" fmla="*/ 98 w 268"/>
                      <a:gd name="T27" fmla="*/ 3 h 141"/>
                      <a:gd name="T28" fmla="*/ 65 w 268"/>
                      <a:gd name="T29" fmla="*/ 9 h 141"/>
                      <a:gd name="T30" fmla="*/ 38 w 268"/>
                      <a:gd name="T31" fmla="*/ 21 h 141"/>
                      <a:gd name="T32" fmla="*/ 17 w 268"/>
                      <a:gd name="T33" fmla="*/ 35 h 141"/>
                      <a:gd name="T34" fmla="*/ 4 w 268"/>
                      <a:gd name="T35" fmla="*/ 53 h 141"/>
                      <a:gd name="T36" fmla="*/ 0 w 268"/>
                      <a:gd name="T37" fmla="*/ 70 h 141"/>
                      <a:gd name="T38" fmla="*/ 4 w 268"/>
                      <a:gd name="T39" fmla="*/ 90 h 141"/>
                      <a:gd name="T40" fmla="*/ 17 w 268"/>
                      <a:gd name="T41" fmla="*/ 106 h 141"/>
                      <a:gd name="T42" fmla="*/ 38 w 268"/>
                      <a:gd name="T43" fmla="*/ 121 h 141"/>
                      <a:gd name="T44" fmla="*/ 65 w 268"/>
                      <a:gd name="T45" fmla="*/ 132 h 141"/>
                      <a:gd name="T46" fmla="*/ 98 w 268"/>
                      <a:gd name="T47" fmla="*/ 139 h 141"/>
                      <a:gd name="T48" fmla="*/ 134 w 268"/>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8"/>
                      <a:gd name="T76" fmla="*/ 0 h 141"/>
                      <a:gd name="T77" fmla="*/ 268 w 268"/>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8" h="141">
                        <a:moveTo>
                          <a:pt x="134" y="141"/>
                        </a:moveTo>
                        <a:lnTo>
                          <a:pt x="170" y="139"/>
                        </a:lnTo>
                        <a:lnTo>
                          <a:pt x="202" y="132"/>
                        </a:lnTo>
                        <a:lnTo>
                          <a:pt x="229" y="121"/>
                        </a:lnTo>
                        <a:lnTo>
                          <a:pt x="250" y="106"/>
                        </a:lnTo>
                        <a:lnTo>
                          <a:pt x="264" y="90"/>
                        </a:lnTo>
                        <a:lnTo>
                          <a:pt x="268" y="70"/>
                        </a:lnTo>
                        <a:lnTo>
                          <a:pt x="264" y="53"/>
                        </a:lnTo>
                        <a:lnTo>
                          <a:pt x="250" y="35"/>
                        </a:lnTo>
                        <a:lnTo>
                          <a:pt x="229" y="21"/>
                        </a:lnTo>
                        <a:lnTo>
                          <a:pt x="202" y="9"/>
                        </a:lnTo>
                        <a:lnTo>
                          <a:pt x="170" y="3"/>
                        </a:lnTo>
                        <a:lnTo>
                          <a:pt x="134" y="0"/>
                        </a:lnTo>
                        <a:lnTo>
                          <a:pt x="98" y="3"/>
                        </a:lnTo>
                        <a:lnTo>
                          <a:pt x="65" y="9"/>
                        </a:lnTo>
                        <a:lnTo>
                          <a:pt x="38" y="21"/>
                        </a:lnTo>
                        <a:lnTo>
                          <a:pt x="17" y="35"/>
                        </a:lnTo>
                        <a:lnTo>
                          <a:pt x="4" y="53"/>
                        </a:lnTo>
                        <a:lnTo>
                          <a:pt x="0" y="70"/>
                        </a:lnTo>
                        <a:lnTo>
                          <a:pt x="4" y="90"/>
                        </a:lnTo>
                        <a:lnTo>
                          <a:pt x="17" y="106"/>
                        </a:lnTo>
                        <a:lnTo>
                          <a:pt x="38" y="121"/>
                        </a:lnTo>
                        <a:lnTo>
                          <a:pt x="65" y="132"/>
                        </a:lnTo>
                        <a:lnTo>
                          <a:pt x="98" y="139"/>
                        </a:lnTo>
                        <a:lnTo>
                          <a:pt x="134" y="141"/>
                        </a:lnTo>
                        <a:close/>
                      </a:path>
                    </a:pathLst>
                  </a:custGeom>
                  <a:solidFill>
                    <a:srgbClr val="BFBFBF"/>
                  </a:solidFill>
                  <a:ln w="0">
                    <a:solidFill>
                      <a:srgbClr val="BFBFBF"/>
                    </a:solidFill>
                    <a:round/>
                    <a:headEnd/>
                    <a:tailEnd/>
                  </a:ln>
                </p:spPr>
                <p:txBody>
                  <a:bodyPr/>
                  <a:lstStyle/>
                  <a:p>
                    <a:endParaRPr lang="en-US"/>
                  </a:p>
                </p:txBody>
              </p:sp>
              <p:sp>
                <p:nvSpPr>
                  <p:cNvPr id="237" name="Freeform 236"/>
                  <p:cNvSpPr>
                    <a:spLocks/>
                  </p:cNvSpPr>
                  <p:nvPr/>
                </p:nvSpPr>
                <p:spPr bwMode="auto">
                  <a:xfrm>
                    <a:off x="2520865" y="5071305"/>
                    <a:ext cx="771483" cy="326713"/>
                  </a:xfrm>
                  <a:custGeom>
                    <a:avLst/>
                    <a:gdLst>
                      <a:gd name="T0" fmla="*/ 134 w 268"/>
                      <a:gd name="T1" fmla="*/ 141 h 141"/>
                      <a:gd name="T2" fmla="*/ 170 w 268"/>
                      <a:gd name="T3" fmla="*/ 139 h 141"/>
                      <a:gd name="T4" fmla="*/ 202 w 268"/>
                      <a:gd name="T5" fmla="*/ 132 h 141"/>
                      <a:gd name="T6" fmla="*/ 229 w 268"/>
                      <a:gd name="T7" fmla="*/ 121 h 141"/>
                      <a:gd name="T8" fmla="*/ 250 w 268"/>
                      <a:gd name="T9" fmla="*/ 106 h 141"/>
                      <a:gd name="T10" fmla="*/ 264 w 268"/>
                      <a:gd name="T11" fmla="*/ 90 h 141"/>
                      <a:gd name="T12" fmla="*/ 268 w 268"/>
                      <a:gd name="T13" fmla="*/ 70 h 141"/>
                      <a:gd name="T14" fmla="*/ 264 w 268"/>
                      <a:gd name="T15" fmla="*/ 53 h 141"/>
                      <a:gd name="T16" fmla="*/ 250 w 268"/>
                      <a:gd name="T17" fmla="*/ 35 h 141"/>
                      <a:gd name="T18" fmla="*/ 229 w 268"/>
                      <a:gd name="T19" fmla="*/ 21 h 141"/>
                      <a:gd name="T20" fmla="*/ 202 w 268"/>
                      <a:gd name="T21" fmla="*/ 9 h 141"/>
                      <a:gd name="T22" fmla="*/ 170 w 268"/>
                      <a:gd name="T23" fmla="*/ 3 h 141"/>
                      <a:gd name="T24" fmla="*/ 134 w 268"/>
                      <a:gd name="T25" fmla="*/ 0 h 141"/>
                      <a:gd name="T26" fmla="*/ 98 w 268"/>
                      <a:gd name="T27" fmla="*/ 3 h 141"/>
                      <a:gd name="T28" fmla="*/ 65 w 268"/>
                      <a:gd name="T29" fmla="*/ 9 h 141"/>
                      <a:gd name="T30" fmla="*/ 38 w 268"/>
                      <a:gd name="T31" fmla="*/ 21 h 141"/>
                      <a:gd name="T32" fmla="*/ 17 w 268"/>
                      <a:gd name="T33" fmla="*/ 35 h 141"/>
                      <a:gd name="T34" fmla="*/ 4 w 268"/>
                      <a:gd name="T35" fmla="*/ 53 h 141"/>
                      <a:gd name="T36" fmla="*/ 0 w 268"/>
                      <a:gd name="T37" fmla="*/ 70 h 141"/>
                      <a:gd name="T38" fmla="*/ 4 w 268"/>
                      <a:gd name="T39" fmla="*/ 90 h 141"/>
                      <a:gd name="T40" fmla="*/ 17 w 268"/>
                      <a:gd name="T41" fmla="*/ 106 h 141"/>
                      <a:gd name="T42" fmla="*/ 38 w 268"/>
                      <a:gd name="T43" fmla="*/ 121 h 141"/>
                      <a:gd name="T44" fmla="*/ 65 w 268"/>
                      <a:gd name="T45" fmla="*/ 132 h 141"/>
                      <a:gd name="T46" fmla="*/ 98 w 268"/>
                      <a:gd name="T47" fmla="*/ 139 h 141"/>
                      <a:gd name="T48" fmla="*/ 134 w 268"/>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8"/>
                      <a:gd name="T76" fmla="*/ 0 h 141"/>
                      <a:gd name="T77" fmla="*/ 268 w 268"/>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8" h="141">
                        <a:moveTo>
                          <a:pt x="134" y="141"/>
                        </a:moveTo>
                        <a:lnTo>
                          <a:pt x="170" y="139"/>
                        </a:lnTo>
                        <a:lnTo>
                          <a:pt x="202" y="132"/>
                        </a:lnTo>
                        <a:lnTo>
                          <a:pt x="229" y="121"/>
                        </a:lnTo>
                        <a:lnTo>
                          <a:pt x="250" y="106"/>
                        </a:lnTo>
                        <a:lnTo>
                          <a:pt x="264" y="90"/>
                        </a:lnTo>
                        <a:lnTo>
                          <a:pt x="268" y="70"/>
                        </a:lnTo>
                        <a:lnTo>
                          <a:pt x="264" y="53"/>
                        </a:lnTo>
                        <a:lnTo>
                          <a:pt x="250" y="35"/>
                        </a:lnTo>
                        <a:lnTo>
                          <a:pt x="229" y="21"/>
                        </a:lnTo>
                        <a:lnTo>
                          <a:pt x="202" y="9"/>
                        </a:lnTo>
                        <a:lnTo>
                          <a:pt x="170" y="3"/>
                        </a:lnTo>
                        <a:lnTo>
                          <a:pt x="134" y="0"/>
                        </a:lnTo>
                        <a:lnTo>
                          <a:pt x="98" y="3"/>
                        </a:lnTo>
                        <a:lnTo>
                          <a:pt x="65" y="9"/>
                        </a:lnTo>
                        <a:lnTo>
                          <a:pt x="38" y="21"/>
                        </a:lnTo>
                        <a:lnTo>
                          <a:pt x="17" y="35"/>
                        </a:lnTo>
                        <a:lnTo>
                          <a:pt x="4" y="53"/>
                        </a:lnTo>
                        <a:lnTo>
                          <a:pt x="0" y="70"/>
                        </a:lnTo>
                        <a:lnTo>
                          <a:pt x="4" y="90"/>
                        </a:lnTo>
                        <a:lnTo>
                          <a:pt x="17" y="106"/>
                        </a:lnTo>
                        <a:lnTo>
                          <a:pt x="38" y="121"/>
                        </a:lnTo>
                        <a:lnTo>
                          <a:pt x="65" y="132"/>
                        </a:lnTo>
                        <a:lnTo>
                          <a:pt x="98" y="139"/>
                        </a:lnTo>
                        <a:lnTo>
                          <a:pt x="134" y="141"/>
                        </a:lnTo>
                      </a:path>
                    </a:pathLst>
                  </a:custGeom>
                  <a:noFill/>
                  <a:ln w="4763">
                    <a:solidFill>
                      <a:srgbClr val="000000"/>
                    </a:solidFill>
                    <a:round/>
                    <a:headEnd/>
                    <a:tailEnd/>
                  </a:ln>
                </p:spPr>
                <p:txBody>
                  <a:bodyPr/>
                  <a:lstStyle/>
                  <a:p>
                    <a:endParaRPr lang="en-US"/>
                  </a:p>
                </p:txBody>
              </p:sp>
              <p:sp>
                <p:nvSpPr>
                  <p:cNvPr id="238" name="Freeform 237"/>
                  <p:cNvSpPr>
                    <a:spLocks/>
                  </p:cNvSpPr>
                  <p:nvPr/>
                </p:nvSpPr>
                <p:spPr bwMode="auto">
                  <a:xfrm>
                    <a:off x="2592832" y="5041183"/>
                    <a:ext cx="630428" cy="303542"/>
                  </a:xfrm>
                  <a:custGeom>
                    <a:avLst/>
                    <a:gdLst>
                      <a:gd name="T0" fmla="*/ 109 w 219"/>
                      <a:gd name="T1" fmla="*/ 131 h 131"/>
                      <a:gd name="T2" fmla="*/ 139 w 219"/>
                      <a:gd name="T3" fmla="*/ 130 h 131"/>
                      <a:gd name="T4" fmla="*/ 164 w 219"/>
                      <a:gd name="T5" fmla="*/ 124 h 131"/>
                      <a:gd name="T6" fmla="*/ 186 w 219"/>
                      <a:gd name="T7" fmla="*/ 115 h 131"/>
                      <a:gd name="T8" fmla="*/ 204 w 219"/>
                      <a:gd name="T9" fmla="*/ 103 h 131"/>
                      <a:gd name="T10" fmla="*/ 215 w 219"/>
                      <a:gd name="T11" fmla="*/ 89 h 131"/>
                      <a:gd name="T12" fmla="*/ 219 w 219"/>
                      <a:gd name="T13" fmla="*/ 74 h 131"/>
                      <a:gd name="T14" fmla="*/ 215 w 219"/>
                      <a:gd name="T15" fmla="*/ 58 h 131"/>
                      <a:gd name="T16" fmla="*/ 204 w 219"/>
                      <a:gd name="T17" fmla="*/ 40 h 131"/>
                      <a:gd name="T18" fmla="*/ 186 w 219"/>
                      <a:gd name="T19" fmla="*/ 25 h 131"/>
                      <a:gd name="T20" fmla="*/ 164 w 219"/>
                      <a:gd name="T21" fmla="*/ 12 h 131"/>
                      <a:gd name="T22" fmla="*/ 139 w 219"/>
                      <a:gd name="T23" fmla="*/ 3 h 131"/>
                      <a:gd name="T24" fmla="*/ 109 w 219"/>
                      <a:gd name="T25" fmla="*/ 0 h 131"/>
                      <a:gd name="T26" fmla="*/ 80 w 219"/>
                      <a:gd name="T27" fmla="*/ 3 h 131"/>
                      <a:gd name="T28" fmla="*/ 54 w 219"/>
                      <a:gd name="T29" fmla="*/ 12 h 131"/>
                      <a:gd name="T30" fmla="*/ 33 w 219"/>
                      <a:gd name="T31" fmla="*/ 25 h 131"/>
                      <a:gd name="T32" fmla="*/ 15 w 219"/>
                      <a:gd name="T33" fmla="*/ 40 h 131"/>
                      <a:gd name="T34" fmla="*/ 4 w 219"/>
                      <a:gd name="T35" fmla="*/ 58 h 131"/>
                      <a:gd name="T36" fmla="*/ 0 w 219"/>
                      <a:gd name="T37" fmla="*/ 74 h 131"/>
                      <a:gd name="T38" fmla="*/ 4 w 219"/>
                      <a:gd name="T39" fmla="*/ 89 h 131"/>
                      <a:gd name="T40" fmla="*/ 15 w 219"/>
                      <a:gd name="T41" fmla="*/ 103 h 131"/>
                      <a:gd name="T42" fmla="*/ 33 w 219"/>
                      <a:gd name="T43" fmla="*/ 115 h 131"/>
                      <a:gd name="T44" fmla="*/ 54 w 219"/>
                      <a:gd name="T45" fmla="*/ 124 h 131"/>
                      <a:gd name="T46" fmla="*/ 80 w 219"/>
                      <a:gd name="T47" fmla="*/ 130 h 131"/>
                      <a:gd name="T48" fmla="*/ 109 w 219"/>
                      <a:gd name="T49" fmla="*/ 131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131"/>
                      <a:gd name="T77" fmla="*/ 219 w 219"/>
                      <a:gd name="T78" fmla="*/ 131 h 1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131">
                        <a:moveTo>
                          <a:pt x="109" y="131"/>
                        </a:moveTo>
                        <a:lnTo>
                          <a:pt x="139" y="130"/>
                        </a:lnTo>
                        <a:lnTo>
                          <a:pt x="164" y="124"/>
                        </a:lnTo>
                        <a:lnTo>
                          <a:pt x="186" y="115"/>
                        </a:lnTo>
                        <a:lnTo>
                          <a:pt x="204" y="103"/>
                        </a:lnTo>
                        <a:lnTo>
                          <a:pt x="215" y="89"/>
                        </a:lnTo>
                        <a:lnTo>
                          <a:pt x="219" y="74"/>
                        </a:lnTo>
                        <a:lnTo>
                          <a:pt x="215" y="58"/>
                        </a:lnTo>
                        <a:lnTo>
                          <a:pt x="204" y="40"/>
                        </a:lnTo>
                        <a:lnTo>
                          <a:pt x="186" y="25"/>
                        </a:lnTo>
                        <a:lnTo>
                          <a:pt x="164" y="12"/>
                        </a:lnTo>
                        <a:lnTo>
                          <a:pt x="139" y="3"/>
                        </a:lnTo>
                        <a:lnTo>
                          <a:pt x="109" y="0"/>
                        </a:lnTo>
                        <a:lnTo>
                          <a:pt x="80" y="3"/>
                        </a:lnTo>
                        <a:lnTo>
                          <a:pt x="54" y="12"/>
                        </a:lnTo>
                        <a:lnTo>
                          <a:pt x="33" y="25"/>
                        </a:lnTo>
                        <a:lnTo>
                          <a:pt x="15" y="40"/>
                        </a:lnTo>
                        <a:lnTo>
                          <a:pt x="4" y="58"/>
                        </a:lnTo>
                        <a:lnTo>
                          <a:pt x="0" y="74"/>
                        </a:lnTo>
                        <a:lnTo>
                          <a:pt x="4" y="89"/>
                        </a:lnTo>
                        <a:lnTo>
                          <a:pt x="15" y="103"/>
                        </a:lnTo>
                        <a:lnTo>
                          <a:pt x="33" y="115"/>
                        </a:lnTo>
                        <a:lnTo>
                          <a:pt x="54" y="124"/>
                        </a:lnTo>
                        <a:lnTo>
                          <a:pt x="80" y="130"/>
                        </a:lnTo>
                        <a:lnTo>
                          <a:pt x="109" y="131"/>
                        </a:lnTo>
                        <a:close/>
                      </a:path>
                    </a:pathLst>
                  </a:custGeom>
                  <a:solidFill>
                    <a:srgbClr val="404040"/>
                  </a:solidFill>
                  <a:ln w="0">
                    <a:solidFill>
                      <a:srgbClr val="404040"/>
                    </a:solidFill>
                    <a:round/>
                    <a:headEnd/>
                    <a:tailEnd/>
                  </a:ln>
                </p:spPr>
                <p:txBody>
                  <a:bodyPr/>
                  <a:lstStyle/>
                  <a:p>
                    <a:endParaRPr lang="en-US"/>
                  </a:p>
                </p:txBody>
              </p:sp>
              <p:sp>
                <p:nvSpPr>
                  <p:cNvPr id="239" name="Freeform 238"/>
                  <p:cNvSpPr>
                    <a:spLocks/>
                  </p:cNvSpPr>
                  <p:nvPr/>
                </p:nvSpPr>
                <p:spPr bwMode="auto">
                  <a:xfrm>
                    <a:off x="2621619" y="5041183"/>
                    <a:ext cx="572855" cy="275737"/>
                  </a:xfrm>
                  <a:custGeom>
                    <a:avLst/>
                    <a:gdLst>
                      <a:gd name="T0" fmla="*/ 99 w 199"/>
                      <a:gd name="T1" fmla="*/ 119 h 119"/>
                      <a:gd name="T2" fmla="*/ 130 w 199"/>
                      <a:gd name="T3" fmla="*/ 116 h 119"/>
                      <a:gd name="T4" fmla="*/ 157 w 199"/>
                      <a:gd name="T5" fmla="*/ 109 h 119"/>
                      <a:gd name="T6" fmla="*/ 179 w 199"/>
                      <a:gd name="T7" fmla="*/ 98 h 119"/>
                      <a:gd name="T8" fmla="*/ 193 w 199"/>
                      <a:gd name="T9" fmla="*/ 83 h 119"/>
                      <a:gd name="T10" fmla="*/ 199 w 199"/>
                      <a:gd name="T11" fmla="*/ 69 h 119"/>
                      <a:gd name="T12" fmla="*/ 194 w 199"/>
                      <a:gd name="T13" fmla="*/ 54 h 119"/>
                      <a:gd name="T14" fmla="*/ 184 w 199"/>
                      <a:gd name="T15" fmla="*/ 37 h 119"/>
                      <a:gd name="T16" fmla="*/ 169 w 199"/>
                      <a:gd name="T17" fmla="*/ 24 h 119"/>
                      <a:gd name="T18" fmla="*/ 149 w 199"/>
                      <a:gd name="T19" fmla="*/ 12 h 119"/>
                      <a:gd name="T20" fmla="*/ 126 w 199"/>
                      <a:gd name="T21" fmla="*/ 3 h 119"/>
                      <a:gd name="T22" fmla="*/ 99 w 199"/>
                      <a:gd name="T23" fmla="*/ 0 h 119"/>
                      <a:gd name="T24" fmla="*/ 73 w 199"/>
                      <a:gd name="T25" fmla="*/ 3 h 119"/>
                      <a:gd name="T26" fmla="*/ 50 w 199"/>
                      <a:gd name="T27" fmla="*/ 12 h 119"/>
                      <a:gd name="T28" fmla="*/ 30 w 199"/>
                      <a:gd name="T29" fmla="*/ 24 h 119"/>
                      <a:gd name="T30" fmla="*/ 14 w 199"/>
                      <a:gd name="T31" fmla="*/ 37 h 119"/>
                      <a:gd name="T32" fmla="*/ 5 w 199"/>
                      <a:gd name="T33" fmla="*/ 54 h 119"/>
                      <a:gd name="T34" fmla="*/ 0 w 199"/>
                      <a:gd name="T35" fmla="*/ 69 h 119"/>
                      <a:gd name="T36" fmla="*/ 6 w 199"/>
                      <a:gd name="T37" fmla="*/ 83 h 119"/>
                      <a:gd name="T38" fmla="*/ 20 w 199"/>
                      <a:gd name="T39" fmla="*/ 98 h 119"/>
                      <a:gd name="T40" fmla="*/ 41 w 199"/>
                      <a:gd name="T41" fmla="*/ 109 h 119"/>
                      <a:gd name="T42" fmla="*/ 69 w 199"/>
                      <a:gd name="T43" fmla="*/ 116 h 119"/>
                      <a:gd name="T44" fmla="*/ 99 w 199"/>
                      <a:gd name="T45" fmla="*/ 119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
                      <a:gd name="T70" fmla="*/ 0 h 119"/>
                      <a:gd name="T71" fmla="*/ 199 w 199"/>
                      <a:gd name="T72" fmla="*/ 119 h 1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 h="119">
                        <a:moveTo>
                          <a:pt x="99" y="119"/>
                        </a:moveTo>
                        <a:lnTo>
                          <a:pt x="130" y="116"/>
                        </a:lnTo>
                        <a:lnTo>
                          <a:pt x="157" y="109"/>
                        </a:lnTo>
                        <a:lnTo>
                          <a:pt x="179" y="98"/>
                        </a:lnTo>
                        <a:lnTo>
                          <a:pt x="193" y="83"/>
                        </a:lnTo>
                        <a:lnTo>
                          <a:pt x="199" y="69"/>
                        </a:lnTo>
                        <a:lnTo>
                          <a:pt x="194" y="54"/>
                        </a:lnTo>
                        <a:lnTo>
                          <a:pt x="184" y="37"/>
                        </a:lnTo>
                        <a:lnTo>
                          <a:pt x="169" y="24"/>
                        </a:lnTo>
                        <a:lnTo>
                          <a:pt x="149" y="12"/>
                        </a:lnTo>
                        <a:lnTo>
                          <a:pt x="126" y="3"/>
                        </a:lnTo>
                        <a:lnTo>
                          <a:pt x="99" y="0"/>
                        </a:lnTo>
                        <a:lnTo>
                          <a:pt x="73" y="3"/>
                        </a:lnTo>
                        <a:lnTo>
                          <a:pt x="50" y="12"/>
                        </a:lnTo>
                        <a:lnTo>
                          <a:pt x="30" y="24"/>
                        </a:lnTo>
                        <a:lnTo>
                          <a:pt x="14" y="37"/>
                        </a:lnTo>
                        <a:lnTo>
                          <a:pt x="5" y="54"/>
                        </a:lnTo>
                        <a:lnTo>
                          <a:pt x="0" y="69"/>
                        </a:lnTo>
                        <a:lnTo>
                          <a:pt x="6" y="83"/>
                        </a:lnTo>
                        <a:lnTo>
                          <a:pt x="20" y="98"/>
                        </a:lnTo>
                        <a:lnTo>
                          <a:pt x="41" y="109"/>
                        </a:lnTo>
                        <a:lnTo>
                          <a:pt x="69" y="116"/>
                        </a:lnTo>
                        <a:lnTo>
                          <a:pt x="99" y="119"/>
                        </a:lnTo>
                        <a:close/>
                      </a:path>
                    </a:pathLst>
                  </a:custGeom>
                  <a:solidFill>
                    <a:srgbClr val="585858"/>
                  </a:solidFill>
                  <a:ln w="0">
                    <a:solidFill>
                      <a:srgbClr val="585858"/>
                    </a:solidFill>
                    <a:round/>
                    <a:headEnd/>
                    <a:tailEnd/>
                  </a:ln>
                </p:spPr>
                <p:txBody>
                  <a:bodyPr/>
                  <a:lstStyle/>
                  <a:p>
                    <a:endParaRPr lang="en-US"/>
                  </a:p>
                </p:txBody>
              </p:sp>
              <p:sp>
                <p:nvSpPr>
                  <p:cNvPr id="240" name="Freeform 239"/>
                  <p:cNvSpPr>
                    <a:spLocks/>
                  </p:cNvSpPr>
                  <p:nvPr/>
                </p:nvSpPr>
                <p:spPr bwMode="auto">
                  <a:xfrm>
                    <a:off x="2656163" y="5043500"/>
                    <a:ext cx="503767" cy="245614"/>
                  </a:xfrm>
                  <a:custGeom>
                    <a:avLst/>
                    <a:gdLst>
                      <a:gd name="T0" fmla="*/ 88 w 175"/>
                      <a:gd name="T1" fmla="*/ 106 h 106"/>
                      <a:gd name="T2" fmla="*/ 115 w 175"/>
                      <a:gd name="T3" fmla="*/ 103 h 106"/>
                      <a:gd name="T4" fmla="*/ 139 w 175"/>
                      <a:gd name="T5" fmla="*/ 97 h 106"/>
                      <a:gd name="T6" fmla="*/ 158 w 175"/>
                      <a:gd name="T7" fmla="*/ 87 h 106"/>
                      <a:gd name="T8" fmla="*/ 170 w 175"/>
                      <a:gd name="T9" fmla="*/ 75 h 106"/>
                      <a:gd name="T10" fmla="*/ 175 w 175"/>
                      <a:gd name="T11" fmla="*/ 60 h 106"/>
                      <a:gd name="T12" fmla="*/ 170 w 175"/>
                      <a:gd name="T13" fmla="*/ 45 h 106"/>
                      <a:gd name="T14" fmla="*/ 158 w 175"/>
                      <a:gd name="T15" fmla="*/ 29 h 106"/>
                      <a:gd name="T16" fmla="*/ 139 w 175"/>
                      <a:gd name="T17" fmla="*/ 14 h 106"/>
                      <a:gd name="T18" fmla="*/ 115 w 175"/>
                      <a:gd name="T19" fmla="*/ 3 h 106"/>
                      <a:gd name="T20" fmla="*/ 88 w 175"/>
                      <a:gd name="T21" fmla="*/ 0 h 106"/>
                      <a:gd name="T22" fmla="*/ 60 w 175"/>
                      <a:gd name="T23" fmla="*/ 3 h 106"/>
                      <a:gd name="T24" fmla="*/ 36 w 175"/>
                      <a:gd name="T25" fmla="*/ 14 h 106"/>
                      <a:gd name="T26" fmla="*/ 17 w 175"/>
                      <a:gd name="T27" fmla="*/ 29 h 106"/>
                      <a:gd name="T28" fmla="*/ 5 w 175"/>
                      <a:gd name="T29" fmla="*/ 45 h 106"/>
                      <a:gd name="T30" fmla="*/ 0 w 175"/>
                      <a:gd name="T31" fmla="*/ 60 h 106"/>
                      <a:gd name="T32" fmla="*/ 5 w 175"/>
                      <a:gd name="T33" fmla="*/ 75 h 106"/>
                      <a:gd name="T34" fmla="*/ 17 w 175"/>
                      <a:gd name="T35" fmla="*/ 87 h 106"/>
                      <a:gd name="T36" fmla="*/ 36 w 175"/>
                      <a:gd name="T37" fmla="*/ 97 h 106"/>
                      <a:gd name="T38" fmla="*/ 60 w 175"/>
                      <a:gd name="T39" fmla="*/ 103 h 106"/>
                      <a:gd name="T40" fmla="*/ 88 w 175"/>
                      <a:gd name="T41" fmla="*/ 106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106"/>
                      <a:gd name="T65" fmla="*/ 175 w 175"/>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106">
                        <a:moveTo>
                          <a:pt x="88" y="106"/>
                        </a:moveTo>
                        <a:lnTo>
                          <a:pt x="115" y="103"/>
                        </a:lnTo>
                        <a:lnTo>
                          <a:pt x="139" y="97"/>
                        </a:lnTo>
                        <a:lnTo>
                          <a:pt x="158" y="87"/>
                        </a:lnTo>
                        <a:lnTo>
                          <a:pt x="170" y="75"/>
                        </a:lnTo>
                        <a:lnTo>
                          <a:pt x="175" y="60"/>
                        </a:lnTo>
                        <a:lnTo>
                          <a:pt x="170" y="45"/>
                        </a:lnTo>
                        <a:lnTo>
                          <a:pt x="158" y="29"/>
                        </a:lnTo>
                        <a:lnTo>
                          <a:pt x="139" y="14"/>
                        </a:lnTo>
                        <a:lnTo>
                          <a:pt x="115" y="3"/>
                        </a:lnTo>
                        <a:lnTo>
                          <a:pt x="88" y="0"/>
                        </a:lnTo>
                        <a:lnTo>
                          <a:pt x="60" y="3"/>
                        </a:lnTo>
                        <a:lnTo>
                          <a:pt x="36" y="14"/>
                        </a:lnTo>
                        <a:lnTo>
                          <a:pt x="17" y="29"/>
                        </a:lnTo>
                        <a:lnTo>
                          <a:pt x="5" y="45"/>
                        </a:lnTo>
                        <a:lnTo>
                          <a:pt x="0" y="60"/>
                        </a:lnTo>
                        <a:lnTo>
                          <a:pt x="5" y="75"/>
                        </a:lnTo>
                        <a:lnTo>
                          <a:pt x="17" y="87"/>
                        </a:lnTo>
                        <a:lnTo>
                          <a:pt x="36" y="97"/>
                        </a:lnTo>
                        <a:lnTo>
                          <a:pt x="60" y="103"/>
                        </a:lnTo>
                        <a:lnTo>
                          <a:pt x="88" y="106"/>
                        </a:lnTo>
                        <a:close/>
                      </a:path>
                    </a:pathLst>
                  </a:custGeom>
                  <a:solidFill>
                    <a:srgbClr val="707070"/>
                  </a:solidFill>
                  <a:ln w="0">
                    <a:solidFill>
                      <a:srgbClr val="707070"/>
                    </a:solidFill>
                    <a:round/>
                    <a:headEnd/>
                    <a:tailEnd/>
                  </a:ln>
                </p:spPr>
                <p:txBody>
                  <a:bodyPr/>
                  <a:lstStyle/>
                  <a:p>
                    <a:endParaRPr lang="en-US"/>
                  </a:p>
                </p:txBody>
              </p:sp>
              <p:sp>
                <p:nvSpPr>
                  <p:cNvPr id="241" name="Freeform 240"/>
                  <p:cNvSpPr>
                    <a:spLocks/>
                  </p:cNvSpPr>
                  <p:nvPr/>
                </p:nvSpPr>
                <p:spPr bwMode="auto">
                  <a:xfrm>
                    <a:off x="2687828" y="5043500"/>
                    <a:ext cx="440436" cy="217809"/>
                  </a:xfrm>
                  <a:custGeom>
                    <a:avLst/>
                    <a:gdLst>
                      <a:gd name="T0" fmla="*/ 77 w 153"/>
                      <a:gd name="T1" fmla="*/ 94 h 94"/>
                      <a:gd name="T2" fmla="*/ 101 w 153"/>
                      <a:gd name="T3" fmla="*/ 93 h 94"/>
                      <a:gd name="T4" fmla="*/ 122 w 153"/>
                      <a:gd name="T5" fmla="*/ 87 h 94"/>
                      <a:gd name="T6" fmla="*/ 138 w 153"/>
                      <a:gd name="T7" fmla="*/ 78 h 94"/>
                      <a:gd name="T8" fmla="*/ 150 w 153"/>
                      <a:gd name="T9" fmla="*/ 68 h 94"/>
                      <a:gd name="T10" fmla="*/ 153 w 153"/>
                      <a:gd name="T11" fmla="*/ 54 h 94"/>
                      <a:gd name="T12" fmla="*/ 150 w 153"/>
                      <a:gd name="T13" fmla="*/ 41 h 94"/>
                      <a:gd name="T14" fmla="*/ 138 w 153"/>
                      <a:gd name="T15" fmla="*/ 26 h 94"/>
                      <a:gd name="T16" fmla="*/ 122 w 153"/>
                      <a:gd name="T17" fmla="*/ 14 h 94"/>
                      <a:gd name="T18" fmla="*/ 101 w 153"/>
                      <a:gd name="T19" fmla="*/ 5 h 94"/>
                      <a:gd name="T20" fmla="*/ 77 w 153"/>
                      <a:gd name="T21" fmla="*/ 0 h 94"/>
                      <a:gd name="T22" fmla="*/ 52 w 153"/>
                      <a:gd name="T23" fmla="*/ 5 h 94"/>
                      <a:gd name="T24" fmla="*/ 31 w 153"/>
                      <a:gd name="T25" fmla="*/ 14 h 94"/>
                      <a:gd name="T26" fmla="*/ 15 w 153"/>
                      <a:gd name="T27" fmla="*/ 26 h 94"/>
                      <a:gd name="T28" fmla="*/ 3 w 153"/>
                      <a:gd name="T29" fmla="*/ 41 h 94"/>
                      <a:gd name="T30" fmla="*/ 0 w 153"/>
                      <a:gd name="T31" fmla="*/ 54 h 94"/>
                      <a:gd name="T32" fmla="*/ 3 w 153"/>
                      <a:gd name="T33" fmla="*/ 68 h 94"/>
                      <a:gd name="T34" fmla="*/ 15 w 153"/>
                      <a:gd name="T35" fmla="*/ 78 h 94"/>
                      <a:gd name="T36" fmla="*/ 31 w 153"/>
                      <a:gd name="T37" fmla="*/ 87 h 94"/>
                      <a:gd name="T38" fmla="*/ 52 w 153"/>
                      <a:gd name="T39" fmla="*/ 93 h 94"/>
                      <a:gd name="T40" fmla="*/ 77 w 153"/>
                      <a:gd name="T41" fmla="*/ 94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94"/>
                      <a:gd name="T65" fmla="*/ 153 w 153"/>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94">
                        <a:moveTo>
                          <a:pt x="77" y="94"/>
                        </a:moveTo>
                        <a:lnTo>
                          <a:pt x="101" y="93"/>
                        </a:lnTo>
                        <a:lnTo>
                          <a:pt x="122" y="87"/>
                        </a:lnTo>
                        <a:lnTo>
                          <a:pt x="138" y="78"/>
                        </a:lnTo>
                        <a:lnTo>
                          <a:pt x="150" y="68"/>
                        </a:lnTo>
                        <a:lnTo>
                          <a:pt x="153" y="54"/>
                        </a:lnTo>
                        <a:lnTo>
                          <a:pt x="150" y="41"/>
                        </a:lnTo>
                        <a:lnTo>
                          <a:pt x="138" y="26"/>
                        </a:lnTo>
                        <a:lnTo>
                          <a:pt x="122" y="14"/>
                        </a:lnTo>
                        <a:lnTo>
                          <a:pt x="101" y="5"/>
                        </a:lnTo>
                        <a:lnTo>
                          <a:pt x="77" y="0"/>
                        </a:lnTo>
                        <a:lnTo>
                          <a:pt x="52" y="5"/>
                        </a:lnTo>
                        <a:lnTo>
                          <a:pt x="31" y="14"/>
                        </a:lnTo>
                        <a:lnTo>
                          <a:pt x="15" y="26"/>
                        </a:lnTo>
                        <a:lnTo>
                          <a:pt x="3" y="41"/>
                        </a:lnTo>
                        <a:lnTo>
                          <a:pt x="0" y="54"/>
                        </a:lnTo>
                        <a:lnTo>
                          <a:pt x="3" y="68"/>
                        </a:lnTo>
                        <a:lnTo>
                          <a:pt x="15" y="78"/>
                        </a:lnTo>
                        <a:lnTo>
                          <a:pt x="31" y="87"/>
                        </a:lnTo>
                        <a:lnTo>
                          <a:pt x="52" y="93"/>
                        </a:lnTo>
                        <a:lnTo>
                          <a:pt x="77" y="94"/>
                        </a:lnTo>
                        <a:close/>
                      </a:path>
                    </a:pathLst>
                  </a:custGeom>
                  <a:solidFill>
                    <a:srgbClr val="878787"/>
                  </a:solidFill>
                  <a:ln w="0">
                    <a:solidFill>
                      <a:srgbClr val="878787"/>
                    </a:solidFill>
                    <a:round/>
                    <a:headEnd/>
                    <a:tailEnd/>
                  </a:ln>
                </p:spPr>
                <p:txBody>
                  <a:bodyPr/>
                  <a:lstStyle/>
                  <a:p>
                    <a:endParaRPr lang="en-US"/>
                  </a:p>
                </p:txBody>
              </p:sp>
              <p:sp>
                <p:nvSpPr>
                  <p:cNvPr id="242" name="Freeform 241"/>
                  <p:cNvSpPr>
                    <a:spLocks/>
                  </p:cNvSpPr>
                  <p:nvPr/>
                </p:nvSpPr>
                <p:spPr bwMode="auto">
                  <a:xfrm>
                    <a:off x="2716615" y="5048134"/>
                    <a:ext cx="382863" cy="185369"/>
                  </a:xfrm>
                  <a:custGeom>
                    <a:avLst/>
                    <a:gdLst>
                      <a:gd name="T0" fmla="*/ 67 w 133"/>
                      <a:gd name="T1" fmla="*/ 80 h 80"/>
                      <a:gd name="T2" fmla="*/ 88 w 133"/>
                      <a:gd name="T3" fmla="*/ 79 h 80"/>
                      <a:gd name="T4" fmla="*/ 106 w 133"/>
                      <a:gd name="T5" fmla="*/ 74 h 80"/>
                      <a:gd name="T6" fmla="*/ 121 w 133"/>
                      <a:gd name="T7" fmla="*/ 67 h 80"/>
                      <a:gd name="T8" fmla="*/ 130 w 133"/>
                      <a:gd name="T9" fmla="*/ 57 h 80"/>
                      <a:gd name="T10" fmla="*/ 133 w 133"/>
                      <a:gd name="T11" fmla="*/ 46 h 80"/>
                      <a:gd name="T12" fmla="*/ 130 w 133"/>
                      <a:gd name="T13" fmla="*/ 34 h 80"/>
                      <a:gd name="T14" fmla="*/ 121 w 133"/>
                      <a:gd name="T15" fmla="*/ 21 h 80"/>
                      <a:gd name="T16" fmla="*/ 106 w 133"/>
                      <a:gd name="T17" fmla="*/ 10 h 80"/>
                      <a:gd name="T18" fmla="*/ 88 w 133"/>
                      <a:gd name="T19" fmla="*/ 3 h 80"/>
                      <a:gd name="T20" fmla="*/ 67 w 133"/>
                      <a:gd name="T21" fmla="*/ 0 h 80"/>
                      <a:gd name="T22" fmla="*/ 46 w 133"/>
                      <a:gd name="T23" fmla="*/ 3 h 80"/>
                      <a:gd name="T24" fmla="*/ 27 w 133"/>
                      <a:gd name="T25" fmla="*/ 10 h 80"/>
                      <a:gd name="T26" fmla="*/ 14 w 133"/>
                      <a:gd name="T27" fmla="*/ 21 h 80"/>
                      <a:gd name="T28" fmla="*/ 3 w 133"/>
                      <a:gd name="T29" fmla="*/ 34 h 80"/>
                      <a:gd name="T30" fmla="*/ 0 w 133"/>
                      <a:gd name="T31" fmla="*/ 46 h 80"/>
                      <a:gd name="T32" fmla="*/ 3 w 133"/>
                      <a:gd name="T33" fmla="*/ 57 h 80"/>
                      <a:gd name="T34" fmla="*/ 14 w 133"/>
                      <a:gd name="T35" fmla="*/ 67 h 80"/>
                      <a:gd name="T36" fmla="*/ 27 w 133"/>
                      <a:gd name="T37" fmla="*/ 74 h 80"/>
                      <a:gd name="T38" fmla="*/ 46 w 133"/>
                      <a:gd name="T39" fmla="*/ 79 h 80"/>
                      <a:gd name="T40" fmla="*/ 67 w 133"/>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80"/>
                      <a:gd name="T65" fmla="*/ 133 w 133"/>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80">
                        <a:moveTo>
                          <a:pt x="67" y="80"/>
                        </a:moveTo>
                        <a:lnTo>
                          <a:pt x="88" y="79"/>
                        </a:lnTo>
                        <a:lnTo>
                          <a:pt x="106" y="74"/>
                        </a:lnTo>
                        <a:lnTo>
                          <a:pt x="121" y="67"/>
                        </a:lnTo>
                        <a:lnTo>
                          <a:pt x="130" y="57"/>
                        </a:lnTo>
                        <a:lnTo>
                          <a:pt x="133" y="46"/>
                        </a:lnTo>
                        <a:lnTo>
                          <a:pt x="130" y="34"/>
                        </a:lnTo>
                        <a:lnTo>
                          <a:pt x="121" y="21"/>
                        </a:lnTo>
                        <a:lnTo>
                          <a:pt x="106" y="10"/>
                        </a:lnTo>
                        <a:lnTo>
                          <a:pt x="88" y="3"/>
                        </a:lnTo>
                        <a:lnTo>
                          <a:pt x="67" y="0"/>
                        </a:lnTo>
                        <a:lnTo>
                          <a:pt x="46" y="3"/>
                        </a:lnTo>
                        <a:lnTo>
                          <a:pt x="27" y="10"/>
                        </a:lnTo>
                        <a:lnTo>
                          <a:pt x="14" y="21"/>
                        </a:lnTo>
                        <a:lnTo>
                          <a:pt x="3" y="34"/>
                        </a:lnTo>
                        <a:lnTo>
                          <a:pt x="0" y="46"/>
                        </a:lnTo>
                        <a:lnTo>
                          <a:pt x="3" y="57"/>
                        </a:lnTo>
                        <a:lnTo>
                          <a:pt x="14" y="67"/>
                        </a:lnTo>
                        <a:lnTo>
                          <a:pt x="27" y="74"/>
                        </a:lnTo>
                        <a:lnTo>
                          <a:pt x="46" y="79"/>
                        </a:lnTo>
                        <a:lnTo>
                          <a:pt x="67" y="80"/>
                        </a:lnTo>
                        <a:close/>
                      </a:path>
                    </a:pathLst>
                  </a:custGeom>
                  <a:solidFill>
                    <a:srgbClr val="9F9F9F"/>
                  </a:solidFill>
                  <a:ln w="0">
                    <a:solidFill>
                      <a:srgbClr val="9F9F9F"/>
                    </a:solidFill>
                    <a:round/>
                    <a:headEnd/>
                    <a:tailEnd/>
                  </a:ln>
                </p:spPr>
                <p:txBody>
                  <a:bodyPr/>
                  <a:lstStyle/>
                  <a:p>
                    <a:endParaRPr lang="en-US"/>
                  </a:p>
                </p:txBody>
              </p:sp>
              <p:sp>
                <p:nvSpPr>
                  <p:cNvPr id="243" name="Freeform 242"/>
                  <p:cNvSpPr>
                    <a:spLocks/>
                  </p:cNvSpPr>
                  <p:nvPr/>
                </p:nvSpPr>
                <p:spPr bwMode="auto">
                  <a:xfrm>
                    <a:off x="2748280" y="5050451"/>
                    <a:ext cx="319532" cy="157564"/>
                  </a:xfrm>
                  <a:custGeom>
                    <a:avLst/>
                    <a:gdLst>
                      <a:gd name="T0" fmla="*/ 56 w 111"/>
                      <a:gd name="T1" fmla="*/ 68 h 68"/>
                      <a:gd name="T2" fmla="*/ 77 w 111"/>
                      <a:gd name="T3" fmla="*/ 66 h 68"/>
                      <a:gd name="T4" fmla="*/ 95 w 111"/>
                      <a:gd name="T5" fmla="*/ 59 h 68"/>
                      <a:gd name="T6" fmla="*/ 107 w 111"/>
                      <a:gd name="T7" fmla="*/ 50 h 68"/>
                      <a:gd name="T8" fmla="*/ 111 w 111"/>
                      <a:gd name="T9" fmla="*/ 38 h 68"/>
                      <a:gd name="T10" fmla="*/ 107 w 111"/>
                      <a:gd name="T11" fmla="*/ 26 h 68"/>
                      <a:gd name="T12" fmla="*/ 95 w 111"/>
                      <a:gd name="T13" fmla="*/ 14 h 68"/>
                      <a:gd name="T14" fmla="*/ 77 w 111"/>
                      <a:gd name="T15" fmla="*/ 3 h 68"/>
                      <a:gd name="T16" fmla="*/ 56 w 111"/>
                      <a:gd name="T17" fmla="*/ 0 h 68"/>
                      <a:gd name="T18" fmla="*/ 34 w 111"/>
                      <a:gd name="T19" fmla="*/ 3 h 68"/>
                      <a:gd name="T20" fmla="*/ 16 w 111"/>
                      <a:gd name="T21" fmla="*/ 14 h 68"/>
                      <a:gd name="T22" fmla="*/ 4 w 111"/>
                      <a:gd name="T23" fmla="*/ 26 h 68"/>
                      <a:gd name="T24" fmla="*/ 0 w 111"/>
                      <a:gd name="T25" fmla="*/ 38 h 68"/>
                      <a:gd name="T26" fmla="*/ 4 w 111"/>
                      <a:gd name="T27" fmla="*/ 50 h 68"/>
                      <a:gd name="T28" fmla="*/ 16 w 111"/>
                      <a:gd name="T29" fmla="*/ 59 h 68"/>
                      <a:gd name="T30" fmla="*/ 34 w 111"/>
                      <a:gd name="T31" fmla="*/ 66 h 68"/>
                      <a:gd name="T32" fmla="*/ 56 w 111"/>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68"/>
                      <a:gd name="T53" fmla="*/ 111 w 111"/>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68">
                        <a:moveTo>
                          <a:pt x="56" y="68"/>
                        </a:moveTo>
                        <a:lnTo>
                          <a:pt x="77" y="66"/>
                        </a:lnTo>
                        <a:lnTo>
                          <a:pt x="95" y="59"/>
                        </a:lnTo>
                        <a:lnTo>
                          <a:pt x="107" y="50"/>
                        </a:lnTo>
                        <a:lnTo>
                          <a:pt x="111" y="38"/>
                        </a:lnTo>
                        <a:lnTo>
                          <a:pt x="107" y="26"/>
                        </a:lnTo>
                        <a:lnTo>
                          <a:pt x="95" y="14"/>
                        </a:lnTo>
                        <a:lnTo>
                          <a:pt x="77" y="3"/>
                        </a:lnTo>
                        <a:lnTo>
                          <a:pt x="56" y="0"/>
                        </a:lnTo>
                        <a:lnTo>
                          <a:pt x="34" y="3"/>
                        </a:lnTo>
                        <a:lnTo>
                          <a:pt x="16" y="14"/>
                        </a:lnTo>
                        <a:lnTo>
                          <a:pt x="4" y="26"/>
                        </a:lnTo>
                        <a:lnTo>
                          <a:pt x="0" y="38"/>
                        </a:lnTo>
                        <a:lnTo>
                          <a:pt x="4" y="50"/>
                        </a:lnTo>
                        <a:lnTo>
                          <a:pt x="16" y="59"/>
                        </a:lnTo>
                        <a:lnTo>
                          <a:pt x="34" y="66"/>
                        </a:lnTo>
                        <a:lnTo>
                          <a:pt x="56" y="68"/>
                        </a:lnTo>
                        <a:close/>
                      </a:path>
                    </a:pathLst>
                  </a:custGeom>
                  <a:solidFill>
                    <a:srgbClr val="B7B7B7"/>
                  </a:solidFill>
                  <a:ln w="0">
                    <a:solidFill>
                      <a:srgbClr val="B7B7B7"/>
                    </a:solidFill>
                    <a:round/>
                    <a:headEnd/>
                    <a:tailEnd/>
                  </a:ln>
                </p:spPr>
                <p:txBody>
                  <a:bodyPr/>
                  <a:lstStyle/>
                  <a:p>
                    <a:endParaRPr lang="en-US"/>
                  </a:p>
                </p:txBody>
              </p:sp>
              <p:sp>
                <p:nvSpPr>
                  <p:cNvPr id="244" name="Freeform 243"/>
                  <p:cNvSpPr>
                    <a:spLocks/>
                  </p:cNvSpPr>
                  <p:nvPr/>
                </p:nvSpPr>
                <p:spPr bwMode="auto">
                  <a:xfrm>
                    <a:off x="2777067" y="5050451"/>
                    <a:ext cx="261959" cy="129758"/>
                  </a:xfrm>
                  <a:custGeom>
                    <a:avLst/>
                    <a:gdLst>
                      <a:gd name="T0" fmla="*/ 46 w 91"/>
                      <a:gd name="T1" fmla="*/ 56 h 56"/>
                      <a:gd name="T2" fmla="*/ 64 w 91"/>
                      <a:gd name="T3" fmla="*/ 54 h 56"/>
                      <a:gd name="T4" fmla="*/ 78 w 91"/>
                      <a:gd name="T5" fmla="*/ 50 h 56"/>
                      <a:gd name="T6" fmla="*/ 88 w 91"/>
                      <a:gd name="T7" fmla="*/ 41 h 56"/>
                      <a:gd name="T8" fmla="*/ 91 w 91"/>
                      <a:gd name="T9" fmla="*/ 32 h 56"/>
                      <a:gd name="T10" fmla="*/ 88 w 91"/>
                      <a:gd name="T11" fmla="*/ 21 h 56"/>
                      <a:gd name="T12" fmla="*/ 78 w 91"/>
                      <a:gd name="T13" fmla="*/ 11 h 56"/>
                      <a:gd name="T14" fmla="*/ 64 w 91"/>
                      <a:gd name="T15" fmla="*/ 3 h 56"/>
                      <a:gd name="T16" fmla="*/ 46 w 91"/>
                      <a:gd name="T17" fmla="*/ 0 h 56"/>
                      <a:gd name="T18" fmla="*/ 28 w 91"/>
                      <a:gd name="T19" fmla="*/ 3 h 56"/>
                      <a:gd name="T20" fmla="*/ 13 w 91"/>
                      <a:gd name="T21" fmla="*/ 11 h 56"/>
                      <a:gd name="T22" fmla="*/ 4 w 91"/>
                      <a:gd name="T23" fmla="*/ 21 h 56"/>
                      <a:gd name="T24" fmla="*/ 0 w 91"/>
                      <a:gd name="T25" fmla="*/ 32 h 56"/>
                      <a:gd name="T26" fmla="*/ 4 w 91"/>
                      <a:gd name="T27" fmla="*/ 41 h 56"/>
                      <a:gd name="T28" fmla="*/ 13 w 91"/>
                      <a:gd name="T29" fmla="*/ 50 h 56"/>
                      <a:gd name="T30" fmla="*/ 28 w 91"/>
                      <a:gd name="T31" fmla="*/ 54 h 56"/>
                      <a:gd name="T32" fmla="*/ 46 w 91"/>
                      <a:gd name="T33" fmla="*/ 56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56"/>
                      <a:gd name="T53" fmla="*/ 91 w 91"/>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56">
                        <a:moveTo>
                          <a:pt x="46" y="56"/>
                        </a:moveTo>
                        <a:lnTo>
                          <a:pt x="64" y="54"/>
                        </a:lnTo>
                        <a:lnTo>
                          <a:pt x="78" y="50"/>
                        </a:lnTo>
                        <a:lnTo>
                          <a:pt x="88" y="41"/>
                        </a:lnTo>
                        <a:lnTo>
                          <a:pt x="91" y="32"/>
                        </a:lnTo>
                        <a:lnTo>
                          <a:pt x="88" y="21"/>
                        </a:lnTo>
                        <a:lnTo>
                          <a:pt x="78" y="11"/>
                        </a:lnTo>
                        <a:lnTo>
                          <a:pt x="64" y="3"/>
                        </a:lnTo>
                        <a:lnTo>
                          <a:pt x="46" y="0"/>
                        </a:lnTo>
                        <a:lnTo>
                          <a:pt x="28" y="3"/>
                        </a:lnTo>
                        <a:lnTo>
                          <a:pt x="13" y="11"/>
                        </a:lnTo>
                        <a:lnTo>
                          <a:pt x="4" y="21"/>
                        </a:lnTo>
                        <a:lnTo>
                          <a:pt x="0" y="32"/>
                        </a:lnTo>
                        <a:lnTo>
                          <a:pt x="4" y="41"/>
                        </a:lnTo>
                        <a:lnTo>
                          <a:pt x="13" y="50"/>
                        </a:lnTo>
                        <a:lnTo>
                          <a:pt x="28" y="54"/>
                        </a:lnTo>
                        <a:lnTo>
                          <a:pt x="46" y="56"/>
                        </a:lnTo>
                        <a:close/>
                      </a:path>
                    </a:pathLst>
                  </a:custGeom>
                  <a:solidFill>
                    <a:srgbClr val="CFCFCF"/>
                  </a:solidFill>
                  <a:ln w="0">
                    <a:solidFill>
                      <a:srgbClr val="CFCFCF"/>
                    </a:solidFill>
                    <a:round/>
                    <a:headEnd/>
                    <a:tailEnd/>
                  </a:ln>
                </p:spPr>
                <p:txBody>
                  <a:bodyPr/>
                  <a:lstStyle/>
                  <a:p>
                    <a:endParaRPr lang="en-US"/>
                  </a:p>
                </p:txBody>
              </p:sp>
              <p:sp>
                <p:nvSpPr>
                  <p:cNvPr id="245" name="Freeform 244"/>
                  <p:cNvSpPr>
                    <a:spLocks/>
                  </p:cNvSpPr>
                  <p:nvPr/>
                </p:nvSpPr>
                <p:spPr bwMode="auto">
                  <a:xfrm>
                    <a:off x="2811611" y="5055085"/>
                    <a:ext cx="198628" cy="97319"/>
                  </a:xfrm>
                  <a:custGeom>
                    <a:avLst/>
                    <a:gdLst>
                      <a:gd name="T0" fmla="*/ 34 w 69"/>
                      <a:gd name="T1" fmla="*/ 42 h 42"/>
                      <a:gd name="T2" fmla="*/ 52 w 69"/>
                      <a:gd name="T3" fmla="*/ 40 h 42"/>
                      <a:gd name="T4" fmla="*/ 64 w 69"/>
                      <a:gd name="T5" fmla="*/ 33 h 42"/>
                      <a:gd name="T6" fmla="*/ 69 w 69"/>
                      <a:gd name="T7" fmla="*/ 24 h 42"/>
                      <a:gd name="T8" fmla="*/ 67 w 69"/>
                      <a:gd name="T9" fmla="*/ 16 h 42"/>
                      <a:gd name="T10" fmla="*/ 58 w 69"/>
                      <a:gd name="T11" fmla="*/ 7 h 42"/>
                      <a:gd name="T12" fmla="*/ 48 w 69"/>
                      <a:gd name="T13" fmla="*/ 3 h 42"/>
                      <a:gd name="T14" fmla="*/ 34 w 69"/>
                      <a:gd name="T15" fmla="*/ 0 h 42"/>
                      <a:gd name="T16" fmla="*/ 21 w 69"/>
                      <a:gd name="T17" fmla="*/ 3 h 42"/>
                      <a:gd name="T18" fmla="*/ 9 w 69"/>
                      <a:gd name="T19" fmla="*/ 7 h 42"/>
                      <a:gd name="T20" fmla="*/ 1 w 69"/>
                      <a:gd name="T21" fmla="*/ 16 h 42"/>
                      <a:gd name="T22" fmla="*/ 0 w 69"/>
                      <a:gd name="T23" fmla="*/ 24 h 42"/>
                      <a:gd name="T24" fmla="*/ 4 w 69"/>
                      <a:gd name="T25" fmla="*/ 33 h 42"/>
                      <a:gd name="T26" fmla="*/ 16 w 69"/>
                      <a:gd name="T27" fmla="*/ 40 h 42"/>
                      <a:gd name="T28" fmla="*/ 34 w 69"/>
                      <a:gd name="T29" fmla="*/ 42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42"/>
                      <a:gd name="T47" fmla="*/ 69 w 69"/>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42">
                        <a:moveTo>
                          <a:pt x="34" y="42"/>
                        </a:moveTo>
                        <a:lnTo>
                          <a:pt x="52" y="40"/>
                        </a:lnTo>
                        <a:lnTo>
                          <a:pt x="64" y="33"/>
                        </a:lnTo>
                        <a:lnTo>
                          <a:pt x="69" y="24"/>
                        </a:lnTo>
                        <a:lnTo>
                          <a:pt x="67" y="16"/>
                        </a:lnTo>
                        <a:lnTo>
                          <a:pt x="58" y="7"/>
                        </a:lnTo>
                        <a:lnTo>
                          <a:pt x="48" y="3"/>
                        </a:lnTo>
                        <a:lnTo>
                          <a:pt x="34" y="0"/>
                        </a:lnTo>
                        <a:lnTo>
                          <a:pt x="21" y="3"/>
                        </a:lnTo>
                        <a:lnTo>
                          <a:pt x="9" y="7"/>
                        </a:lnTo>
                        <a:lnTo>
                          <a:pt x="1" y="16"/>
                        </a:lnTo>
                        <a:lnTo>
                          <a:pt x="0" y="24"/>
                        </a:lnTo>
                        <a:lnTo>
                          <a:pt x="4" y="33"/>
                        </a:lnTo>
                        <a:lnTo>
                          <a:pt x="16" y="40"/>
                        </a:lnTo>
                        <a:lnTo>
                          <a:pt x="34" y="42"/>
                        </a:lnTo>
                        <a:close/>
                      </a:path>
                    </a:pathLst>
                  </a:custGeom>
                  <a:solidFill>
                    <a:srgbClr val="E7E7E7"/>
                  </a:solidFill>
                  <a:ln w="0">
                    <a:solidFill>
                      <a:srgbClr val="E7E7E7"/>
                    </a:solidFill>
                    <a:round/>
                    <a:headEnd/>
                    <a:tailEnd/>
                  </a:ln>
                </p:spPr>
                <p:txBody>
                  <a:bodyPr/>
                  <a:lstStyle/>
                  <a:p>
                    <a:endParaRPr lang="en-US"/>
                  </a:p>
                </p:txBody>
              </p:sp>
              <p:sp>
                <p:nvSpPr>
                  <p:cNvPr id="246" name="Freeform 245"/>
                  <p:cNvSpPr>
                    <a:spLocks/>
                  </p:cNvSpPr>
                  <p:nvPr/>
                </p:nvSpPr>
                <p:spPr bwMode="auto">
                  <a:xfrm>
                    <a:off x="2840397" y="5057403"/>
                    <a:ext cx="138176" cy="67196"/>
                  </a:xfrm>
                  <a:custGeom>
                    <a:avLst/>
                    <a:gdLst>
                      <a:gd name="T0" fmla="*/ 24 w 48"/>
                      <a:gd name="T1" fmla="*/ 29 h 29"/>
                      <a:gd name="T2" fmla="*/ 36 w 48"/>
                      <a:gd name="T3" fmla="*/ 27 h 29"/>
                      <a:gd name="T4" fmla="*/ 45 w 48"/>
                      <a:gd name="T5" fmla="*/ 23 h 29"/>
                      <a:gd name="T6" fmla="*/ 48 w 48"/>
                      <a:gd name="T7" fmla="*/ 17 h 29"/>
                      <a:gd name="T8" fmla="*/ 45 w 48"/>
                      <a:gd name="T9" fmla="*/ 9 h 29"/>
                      <a:gd name="T10" fmla="*/ 36 w 48"/>
                      <a:gd name="T11" fmla="*/ 2 h 29"/>
                      <a:gd name="T12" fmla="*/ 24 w 48"/>
                      <a:gd name="T13" fmla="*/ 0 h 29"/>
                      <a:gd name="T14" fmla="*/ 12 w 48"/>
                      <a:gd name="T15" fmla="*/ 2 h 29"/>
                      <a:gd name="T16" fmla="*/ 3 w 48"/>
                      <a:gd name="T17" fmla="*/ 9 h 29"/>
                      <a:gd name="T18" fmla="*/ 0 w 48"/>
                      <a:gd name="T19" fmla="*/ 17 h 29"/>
                      <a:gd name="T20" fmla="*/ 3 w 48"/>
                      <a:gd name="T21" fmla="*/ 23 h 29"/>
                      <a:gd name="T22" fmla="*/ 12 w 48"/>
                      <a:gd name="T23" fmla="*/ 27 h 29"/>
                      <a:gd name="T24" fmla="*/ 24 w 48"/>
                      <a:gd name="T25" fmla="*/ 29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29"/>
                      <a:gd name="T41" fmla="*/ 48 w 48"/>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29">
                        <a:moveTo>
                          <a:pt x="24" y="29"/>
                        </a:moveTo>
                        <a:lnTo>
                          <a:pt x="36" y="27"/>
                        </a:lnTo>
                        <a:lnTo>
                          <a:pt x="45" y="23"/>
                        </a:lnTo>
                        <a:lnTo>
                          <a:pt x="48" y="17"/>
                        </a:lnTo>
                        <a:lnTo>
                          <a:pt x="45" y="9"/>
                        </a:lnTo>
                        <a:lnTo>
                          <a:pt x="36" y="2"/>
                        </a:lnTo>
                        <a:lnTo>
                          <a:pt x="24" y="0"/>
                        </a:lnTo>
                        <a:lnTo>
                          <a:pt x="12" y="2"/>
                        </a:lnTo>
                        <a:lnTo>
                          <a:pt x="3" y="9"/>
                        </a:lnTo>
                        <a:lnTo>
                          <a:pt x="0" y="17"/>
                        </a:lnTo>
                        <a:lnTo>
                          <a:pt x="3" y="23"/>
                        </a:lnTo>
                        <a:lnTo>
                          <a:pt x="12" y="27"/>
                        </a:lnTo>
                        <a:lnTo>
                          <a:pt x="24" y="29"/>
                        </a:lnTo>
                        <a:close/>
                      </a:path>
                    </a:pathLst>
                  </a:custGeom>
                  <a:solidFill>
                    <a:srgbClr val="FFFFFF"/>
                  </a:solidFill>
                  <a:ln w="0">
                    <a:solidFill>
                      <a:srgbClr val="FFFFFF"/>
                    </a:solidFill>
                    <a:round/>
                    <a:headEnd/>
                    <a:tailEnd/>
                  </a:ln>
                </p:spPr>
                <p:txBody>
                  <a:bodyPr/>
                  <a:lstStyle/>
                  <a:p>
                    <a:endParaRPr lang="en-US"/>
                  </a:p>
                </p:txBody>
              </p:sp>
              <p:sp>
                <p:nvSpPr>
                  <p:cNvPr id="247" name="Freeform 246"/>
                  <p:cNvSpPr>
                    <a:spLocks/>
                  </p:cNvSpPr>
                  <p:nvPr/>
                </p:nvSpPr>
                <p:spPr bwMode="auto">
                  <a:xfrm>
                    <a:off x="5264235" y="3847868"/>
                    <a:ext cx="143933" cy="120490"/>
                  </a:xfrm>
                  <a:custGeom>
                    <a:avLst/>
                    <a:gdLst>
                      <a:gd name="T0" fmla="*/ 36 w 50"/>
                      <a:gd name="T1" fmla="*/ 50 h 52"/>
                      <a:gd name="T2" fmla="*/ 46 w 50"/>
                      <a:gd name="T3" fmla="*/ 41 h 52"/>
                      <a:gd name="T4" fmla="*/ 50 w 50"/>
                      <a:gd name="T5" fmla="*/ 29 h 52"/>
                      <a:gd name="T6" fmla="*/ 47 w 50"/>
                      <a:gd name="T7" fmla="*/ 14 h 52"/>
                      <a:gd name="T8" fmla="*/ 39 w 50"/>
                      <a:gd name="T9" fmla="*/ 4 h 52"/>
                      <a:gd name="T10" fmla="*/ 27 w 50"/>
                      <a:gd name="T11" fmla="*/ 0 h 52"/>
                      <a:gd name="T12" fmla="*/ 13 w 50"/>
                      <a:gd name="T13" fmla="*/ 1 h 52"/>
                      <a:gd name="T14" fmla="*/ 4 w 50"/>
                      <a:gd name="T15" fmla="*/ 10 h 52"/>
                      <a:gd name="T16" fmla="*/ 0 w 50"/>
                      <a:gd name="T17" fmla="*/ 22 h 52"/>
                      <a:gd name="T18" fmla="*/ 3 w 50"/>
                      <a:gd name="T19" fmla="*/ 35 h 52"/>
                      <a:gd name="T20" fmla="*/ 10 w 50"/>
                      <a:gd name="T21" fmla="*/ 47 h 52"/>
                      <a:gd name="T22" fmla="*/ 24 w 50"/>
                      <a:gd name="T23" fmla="*/ 52 h 52"/>
                      <a:gd name="T24" fmla="*/ 36 w 50"/>
                      <a:gd name="T25" fmla="*/ 5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2"/>
                      <a:gd name="T41" fmla="*/ 50 w 5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2">
                        <a:moveTo>
                          <a:pt x="36" y="50"/>
                        </a:moveTo>
                        <a:lnTo>
                          <a:pt x="46" y="41"/>
                        </a:lnTo>
                        <a:lnTo>
                          <a:pt x="50" y="29"/>
                        </a:lnTo>
                        <a:lnTo>
                          <a:pt x="47" y="14"/>
                        </a:lnTo>
                        <a:lnTo>
                          <a:pt x="39" y="4"/>
                        </a:lnTo>
                        <a:lnTo>
                          <a:pt x="27" y="0"/>
                        </a:lnTo>
                        <a:lnTo>
                          <a:pt x="13" y="1"/>
                        </a:lnTo>
                        <a:lnTo>
                          <a:pt x="4" y="10"/>
                        </a:lnTo>
                        <a:lnTo>
                          <a:pt x="0" y="22"/>
                        </a:lnTo>
                        <a:lnTo>
                          <a:pt x="3" y="35"/>
                        </a:lnTo>
                        <a:lnTo>
                          <a:pt x="10" y="47"/>
                        </a:lnTo>
                        <a:lnTo>
                          <a:pt x="24" y="52"/>
                        </a:lnTo>
                        <a:lnTo>
                          <a:pt x="36" y="50"/>
                        </a:lnTo>
                        <a:close/>
                      </a:path>
                    </a:pathLst>
                  </a:custGeom>
                  <a:solidFill>
                    <a:srgbClr val="D90000"/>
                  </a:solidFill>
                  <a:ln w="0">
                    <a:solidFill>
                      <a:srgbClr val="D90000"/>
                    </a:solidFill>
                    <a:round/>
                    <a:headEnd/>
                    <a:tailEnd/>
                  </a:ln>
                </p:spPr>
                <p:txBody>
                  <a:bodyPr/>
                  <a:lstStyle/>
                  <a:p>
                    <a:endParaRPr lang="en-US"/>
                  </a:p>
                </p:txBody>
              </p:sp>
              <p:sp>
                <p:nvSpPr>
                  <p:cNvPr id="248" name="Freeform 247"/>
                  <p:cNvSpPr>
                    <a:spLocks/>
                  </p:cNvSpPr>
                  <p:nvPr/>
                </p:nvSpPr>
                <p:spPr bwMode="auto">
                  <a:xfrm>
                    <a:off x="5264235" y="3847868"/>
                    <a:ext cx="143933" cy="120490"/>
                  </a:xfrm>
                  <a:custGeom>
                    <a:avLst/>
                    <a:gdLst>
                      <a:gd name="T0" fmla="*/ 36 w 50"/>
                      <a:gd name="T1" fmla="*/ 50 h 52"/>
                      <a:gd name="T2" fmla="*/ 46 w 50"/>
                      <a:gd name="T3" fmla="*/ 41 h 52"/>
                      <a:gd name="T4" fmla="*/ 50 w 50"/>
                      <a:gd name="T5" fmla="*/ 29 h 52"/>
                      <a:gd name="T6" fmla="*/ 47 w 50"/>
                      <a:gd name="T7" fmla="*/ 14 h 52"/>
                      <a:gd name="T8" fmla="*/ 39 w 50"/>
                      <a:gd name="T9" fmla="*/ 4 h 52"/>
                      <a:gd name="T10" fmla="*/ 27 w 50"/>
                      <a:gd name="T11" fmla="*/ 0 h 52"/>
                      <a:gd name="T12" fmla="*/ 13 w 50"/>
                      <a:gd name="T13" fmla="*/ 1 h 52"/>
                      <a:gd name="T14" fmla="*/ 4 w 50"/>
                      <a:gd name="T15" fmla="*/ 10 h 52"/>
                      <a:gd name="T16" fmla="*/ 0 w 50"/>
                      <a:gd name="T17" fmla="*/ 22 h 52"/>
                      <a:gd name="T18" fmla="*/ 3 w 50"/>
                      <a:gd name="T19" fmla="*/ 35 h 52"/>
                      <a:gd name="T20" fmla="*/ 10 w 50"/>
                      <a:gd name="T21" fmla="*/ 47 h 52"/>
                      <a:gd name="T22" fmla="*/ 24 w 50"/>
                      <a:gd name="T23" fmla="*/ 52 h 52"/>
                      <a:gd name="T24" fmla="*/ 36 w 50"/>
                      <a:gd name="T25" fmla="*/ 5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2"/>
                      <a:gd name="T41" fmla="*/ 50 w 5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2">
                        <a:moveTo>
                          <a:pt x="36" y="50"/>
                        </a:moveTo>
                        <a:lnTo>
                          <a:pt x="46" y="41"/>
                        </a:lnTo>
                        <a:lnTo>
                          <a:pt x="50" y="29"/>
                        </a:lnTo>
                        <a:lnTo>
                          <a:pt x="47" y="14"/>
                        </a:lnTo>
                        <a:lnTo>
                          <a:pt x="39" y="4"/>
                        </a:lnTo>
                        <a:lnTo>
                          <a:pt x="27" y="0"/>
                        </a:lnTo>
                        <a:lnTo>
                          <a:pt x="13" y="1"/>
                        </a:lnTo>
                        <a:lnTo>
                          <a:pt x="4" y="10"/>
                        </a:lnTo>
                        <a:lnTo>
                          <a:pt x="0" y="22"/>
                        </a:lnTo>
                        <a:lnTo>
                          <a:pt x="3" y="35"/>
                        </a:lnTo>
                        <a:lnTo>
                          <a:pt x="10" y="47"/>
                        </a:lnTo>
                        <a:lnTo>
                          <a:pt x="24" y="52"/>
                        </a:lnTo>
                        <a:lnTo>
                          <a:pt x="36" y="50"/>
                        </a:lnTo>
                      </a:path>
                    </a:pathLst>
                  </a:custGeom>
                  <a:noFill/>
                  <a:ln w="7938">
                    <a:solidFill>
                      <a:srgbClr val="000000"/>
                    </a:solidFill>
                    <a:round/>
                    <a:headEnd/>
                    <a:tailEnd/>
                  </a:ln>
                </p:spPr>
                <p:txBody>
                  <a:bodyPr/>
                  <a:lstStyle/>
                  <a:p>
                    <a:endParaRPr lang="en-US"/>
                  </a:p>
                </p:txBody>
              </p:sp>
              <p:sp>
                <p:nvSpPr>
                  <p:cNvPr id="249" name="Line 250"/>
                  <p:cNvSpPr>
                    <a:spLocks noChangeShapeType="1"/>
                  </p:cNvSpPr>
                  <p:nvPr/>
                </p:nvSpPr>
                <p:spPr bwMode="auto">
                  <a:xfrm flipV="1">
                    <a:off x="4665472" y="2631383"/>
                    <a:ext cx="431800" cy="208540"/>
                  </a:xfrm>
                  <a:prstGeom prst="line">
                    <a:avLst/>
                  </a:prstGeom>
                  <a:noFill/>
                  <a:ln w="9525">
                    <a:solidFill>
                      <a:srgbClr val="FF0000"/>
                    </a:solidFill>
                    <a:round/>
                    <a:headEnd/>
                    <a:tailEnd/>
                  </a:ln>
                </p:spPr>
                <p:txBody>
                  <a:bodyPr/>
                  <a:lstStyle/>
                  <a:p>
                    <a:endParaRPr lang="en-US"/>
                  </a:p>
                </p:txBody>
              </p:sp>
              <p:sp>
                <p:nvSpPr>
                  <p:cNvPr id="250" name="Line 251"/>
                  <p:cNvSpPr>
                    <a:spLocks noChangeShapeType="1"/>
                  </p:cNvSpPr>
                  <p:nvPr/>
                </p:nvSpPr>
                <p:spPr bwMode="auto">
                  <a:xfrm flipV="1">
                    <a:off x="4861221" y="3935919"/>
                    <a:ext cx="428921" cy="208540"/>
                  </a:xfrm>
                  <a:prstGeom prst="line">
                    <a:avLst/>
                  </a:prstGeom>
                  <a:noFill/>
                  <a:ln w="9525">
                    <a:solidFill>
                      <a:srgbClr val="FF0000"/>
                    </a:solidFill>
                    <a:round/>
                    <a:headEnd/>
                    <a:tailEnd/>
                  </a:ln>
                </p:spPr>
                <p:txBody>
                  <a:bodyPr/>
                  <a:lstStyle/>
                  <a:p>
                    <a:endParaRPr lang="en-US"/>
                  </a:p>
                </p:txBody>
              </p:sp>
              <p:sp>
                <p:nvSpPr>
                  <p:cNvPr id="251" name="Freeform 250"/>
                  <p:cNvSpPr>
                    <a:spLocks/>
                  </p:cNvSpPr>
                  <p:nvPr/>
                </p:nvSpPr>
                <p:spPr bwMode="auto">
                  <a:xfrm>
                    <a:off x="1884680" y="2786629"/>
                    <a:ext cx="126661" cy="152930"/>
                  </a:xfrm>
                  <a:custGeom>
                    <a:avLst/>
                    <a:gdLst>
                      <a:gd name="T0" fmla="*/ 0 w 44"/>
                      <a:gd name="T1" fmla="*/ 66 h 66"/>
                      <a:gd name="T2" fmla="*/ 40 w 44"/>
                      <a:gd name="T3" fmla="*/ 66 h 66"/>
                      <a:gd name="T4" fmla="*/ 44 w 44"/>
                      <a:gd name="T5" fmla="*/ 47 h 66"/>
                      <a:gd name="T6" fmla="*/ 41 w 44"/>
                      <a:gd name="T7" fmla="*/ 47 h 66"/>
                      <a:gd name="T8" fmla="*/ 40 w 44"/>
                      <a:gd name="T9" fmla="*/ 50 h 66"/>
                      <a:gd name="T10" fmla="*/ 37 w 44"/>
                      <a:gd name="T11" fmla="*/ 53 h 66"/>
                      <a:gd name="T12" fmla="*/ 36 w 44"/>
                      <a:gd name="T13" fmla="*/ 53 h 66"/>
                      <a:gd name="T14" fmla="*/ 33 w 44"/>
                      <a:gd name="T15" fmla="*/ 54 h 66"/>
                      <a:gd name="T16" fmla="*/ 28 w 44"/>
                      <a:gd name="T17" fmla="*/ 54 h 66"/>
                      <a:gd name="T18" fmla="*/ 15 w 44"/>
                      <a:gd name="T19" fmla="*/ 54 h 66"/>
                      <a:gd name="T20" fmla="*/ 15 w 44"/>
                      <a:gd name="T21" fmla="*/ 53 h 66"/>
                      <a:gd name="T22" fmla="*/ 30 w 44"/>
                      <a:gd name="T23" fmla="*/ 39 h 66"/>
                      <a:gd name="T24" fmla="*/ 34 w 44"/>
                      <a:gd name="T25" fmla="*/ 33 h 66"/>
                      <a:gd name="T26" fmla="*/ 37 w 44"/>
                      <a:gd name="T27" fmla="*/ 29 h 66"/>
                      <a:gd name="T28" fmla="*/ 40 w 44"/>
                      <a:gd name="T29" fmla="*/ 23 h 66"/>
                      <a:gd name="T30" fmla="*/ 40 w 44"/>
                      <a:gd name="T31" fmla="*/ 18 h 66"/>
                      <a:gd name="T32" fmla="*/ 40 w 44"/>
                      <a:gd name="T33" fmla="*/ 12 h 66"/>
                      <a:gd name="T34" fmla="*/ 37 w 44"/>
                      <a:gd name="T35" fmla="*/ 8 h 66"/>
                      <a:gd name="T36" fmla="*/ 34 w 44"/>
                      <a:gd name="T37" fmla="*/ 5 h 66"/>
                      <a:gd name="T38" fmla="*/ 30 w 44"/>
                      <a:gd name="T39" fmla="*/ 2 h 66"/>
                      <a:gd name="T40" fmla="*/ 22 w 44"/>
                      <a:gd name="T41" fmla="*/ 0 h 66"/>
                      <a:gd name="T42" fmla="*/ 18 w 44"/>
                      <a:gd name="T43" fmla="*/ 0 h 66"/>
                      <a:gd name="T44" fmla="*/ 13 w 44"/>
                      <a:gd name="T45" fmla="*/ 2 h 66"/>
                      <a:gd name="T46" fmla="*/ 10 w 44"/>
                      <a:gd name="T47" fmla="*/ 5 h 66"/>
                      <a:gd name="T48" fmla="*/ 6 w 44"/>
                      <a:gd name="T49" fmla="*/ 9 h 66"/>
                      <a:gd name="T50" fmla="*/ 3 w 44"/>
                      <a:gd name="T51" fmla="*/ 14 h 66"/>
                      <a:gd name="T52" fmla="*/ 1 w 44"/>
                      <a:gd name="T53" fmla="*/ 20 h 66"/>
                      <a:gd name="T54" fmla="*/ 4 w 44"/>
                      <a:gd name="T55" fmla="*/ 20 h 66"/>
                      <a:gd name="T56" fmla="*/ 6 w 44"/>
                      <a:gd name="T57" fmla="*/ 17 h 66"/>
                      <a:gd name="T58" fmla="*/ 7 w 44"/>
                      <a:gd name="T59" fmla="*/ 15 h 66"/>
                      <a:gd name="T60" fmla="*/ 10 w 44"/>
                      <a:gd name="T61" fmla="*/ 12 h 66"/>
                      <a:gd name="T62" fmla="*/ 16 w 44"/>
                      <a:gd name="T63" fmla="*/ 11 h 66"/>
                      <a:gd name="T64" fmla="*/ 19 w 44"/>
                      <a:gd name="T65" fmla="*/ 12 h 66"/>
                      <a:gd name="T66" fmla="*/ 22 w 44"/>
                      <a:gd name="T67" fmla="*/ 12 h 66"/>
                      <a:gd name="T68" fmla="*/ 24 w 44"/>
                      <a:gd name="T69" fmla="*/ 15 h 66"/>
                      <a:gd name="T70" fmla="*/ 27 w 44"/>
                      <a:gd name="T71" fmla="*/ 20 h 66"/>
                      <a:gd name="T72" fmla="*/ 27 w 44"/>
                      <a:gd name="T73" fmla="*/ 24 h 66"/>
                      <a:gd name="T74" fmla="*/ 27 w 44"/>
                      <a:gd name="T75" fmla="*/ 29 h 66"/>
                      <a:gd name="T76" fmla="*/ 24 w 44"/>
                      <a:gd name="T77" fmla="*/ 35 h 66"/>
                      <a:gd name="T78" fmla="*/ 19 w 44"/>
                      <a:gd name="T79" fmla="*/ 41 h 66"/>
                      <a:gd name="T80" fmla="*/ 16 w 44"/>
                      <a:gd name="T81" fmla="*/ 45 h 66"/>
                      <a:gd name="T82" fmla="*/ 12 w 44"/>
                      <a:gd name="T83" fmla="*/ 50 h 66"/>
                      <a:gd name="T84" fmla="*/ 7 w 44"/>
                      <a:gd name="T85" fmla="*/ 57 h 66"/>
                      <a:gd name="T86" fmla="*/ 0 w 44"/>
                      <a:gd name="T87" fmla="*/ 65 h 66"/>
                      <a:gd name="T88" fmla="*/ 0 w 44"/>
                      <a:gd name="T89" fmla="*/ 66 h 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66"/>
                      <a:gd name="T137" fmla="*/ 44 w 44"/>
                      <a:gd name="T138" fmla="*/ 66 h 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66">
                        <a:moveTo>
                          <a:pt x="0" y="66"/>
                        </a:moveTo>
                        <a:lnTo>
                          <a:pt x="40" y="66"/>
                        </a:lnTo>
                        <a:lnTo>
                          <a:pt x="44" y="47"/>
                        </a:lnTo>
                        <a:lnTo>
                          <a:pt x="41" y="47"/>
                        </a:lnTo>
                        <a:lnTo>
                          <a:pt x="40" y="50"/>
                        </a:lnTo>
                        <a:lnTo>
                          <a:pt x="37" y="53"/>
                        </a:lnTo>
                        <a:lnTo>
                          <a:pt x="36" y="53"/>
                        </a:lnTo>
                        <a:lnTo>
                          <a:pt x="33" y="54"/>
                        </a:lnTo>
                        <a:lnTo>
                          <a:pt x="28" y="54"/>
                        </a:lnTo>
                        <a:lnTo>
                          <a:pt x="15" y="54"/>
                        </a:lnTo>
                        <a:lnTo>
                          <a:pt x="15" y="53"/>
                        </a:lnTo>
                        <a:lnTo>
                          <a:pt x="30" y="39"/>
                        </a:lnTo>
                        <a:lnTo>
                          <a:pt x="34" y="33"/>
                        </a:lnTo>
                        <a:lnTo>
                          <a:pt x="37" y="29"/>
                        </a:lnTo>
                        <a:lnTo>
                          <a:pt x="40" y="23"/>
                        </a:lnTo>
                        <a:lnTo>
                          <a:pt x="40" y="18"/>
                        </a:lnTo>
                        <a:lnTo>
                          <a:pt x="40" y="12"/>
                        </a:lnTo>
                        <a:lnTo>
                          <a:pt x="37" y="8"/>
                        </a:lnTo>
                        <a:lnTo>
                          <a:pt x="34" y="5"/>
                        </a:lnTo>
                        <a:lnTo>
                          <a:pt x="30" y="2"/>
                        </a:lnTo>
                        <a:lnTo>
                          <a:pt x="22" y="0"/>
                        </a:lnTo>
                        <a:lnTo>
                          <a:pt x="18" y="0"/>
                        </a:lnTo>
                        <a:lnTo>
                          <a:pt x="13" y="2"/>
                        </a:lnTo>
                        <a:lnTo>
                          <a:pt x="10" y="5"/>
                        </a:lnTo>
                        <a:lnTo>
                          <a:pt x="6" y="9"/>
                        </a:lnTo>
                        <a:lnTo>
                          <a:pt x="3" y="14"/>
                        </a:lnTo>
                        <a:lnTo>
                          <a:pt x="1" y="20"/>
                        </a:lnTo>
                        <a:lnTo>
                          <a:pt x="4" y="20"/>
                        </a:lnTo>
                        <a:lnTo>
                          <a:pt x="6" y="17"/>
                        </a:lnTo>
                        <a:lnTo>
                          <a:pt x="7" y="15"/>
                        </a:lnTo>
                        <a:lnTo>
                          <a:pt x="10" y="12"/>
                        </a:lnTo>
                        <a:lnTo>
                          <a:pt x="16" y="11"/>
                        </a:lnTo>
                        <a:lnTo>
                          <a:pt x="19" y="12"/>
                        </a:lnTo>
                        <a:lnTo>
                          <a:pt x="22" y="12"/>
                        </a:lnTo>
                        <a:lnTo>
                          <a:pt x="24" y="15"/>
                        </a:lnTo>
                        <a:lnTo>
                          <a:pt x="27" y="20"/>
                        </a:lnTo>
                        <a:lnTo>
                          <a:pt x="27" y="24"/>
                        </a:lnTo>
                        <a:lnTo>
                          <a:pt x="27" y="29"/>
                        </a:lnTo>
                        <a:lnTo>
                          <a:pt x="24" y="35"/>
                        </a:lnTo>
                        <a:lnTo>
                          <a:pt x="19" y="41"/>
                        </a:lnTo>
                        <a:lnTo>
                          <a:pt x="16" y="45"/>
                        </a:lnTo>
                        <a:lnTo>
                          <a:pt x="12" y="50"/>
                        </a:lnTo>
                        <a:lnTo>
                          <a:pt x="7" y="57"/>
                        </a:lnTo>
                        <a:lnTo>
                          <a:pt x="0" y="65"/>
                        </a:lnTo>
                        <a:lnTo>
                          <a:pt x="0" y="66"/>
                        </a:lnTo>
                        <a:close/>
                      </a:path>
                    </a:pathLst>
                  </a:custGeom>
                  <a:solidFill>
                    <a:srgbClr val="000000"/>
                  </a:solidFill>
                  <a:ln w="0">
                    <a:solidFill>
                      <a:srgbClr val="000000"/>
                    </a:solidFill>
                    <a:round/>
                    <a:headEnd/>
                    <a:tailEnd/>
                  </a:ln>
                </p:spPr>
                <p:txBody>
                  <a:bodyPr/>
                  <a:lstStyle/>
                  <a:p>
                    <a:endParaRPr lang="en-US"/>
                  </a:p>
                </p:txBody>
              </p:sp>
              <p:sp>
                <p:nvSpPr>
                  <p:cNvPr id="252" name="Freeform 251"/>
                  <p:cNvSpPr>
                    <a:spLocks noEditPoints="1"/>
                  </p:cNvSpPr>
                  <p:nvPr/>
                </p:nvSpPr>
                <p:spPr bwMode="auto">
                  <a:xfrm>
                    <a:off x="2025735" y="2786629"/>
                    <a:ext cx="123783" cy="157564"/>
                  </a:xfrm>
                  <a:custGeom>
                    <a:avLst/>
                    <a:gdLst>
                      <a:gd name="T0" fmla="*/ 15 w 43"/>
                      <a:gd name="T1" fmla="*/ 45 h 68"/>
                      <a:gd name="T2" fmla="*/ 15 w 43"/>
                      <a:gd name="T3" fmla="*/ 23 h 68"/>
                      <a:gd name="T4" fmla="*/ 15 w 43"/>
                      <a:gd name="T5" fmla="*/ 15 h 68"/>
                      <a:gd name="T6" fmla="*/ 15 w 43"/>
                      <a:gd name="T7" fmla="*/ 11 h 68"/>
                      <a:gd name="T8" fmla="*/ 16 w 43"/>
                      <a:gd name="T9" fmla="*/ 6 h 68"/>
                      <a:gd name="T10" fmla="*/ 18 w 43"/>
                      <a:gd name="T11" fmla="*/ 5 h 68"/>
                      <a:gd name="T12" fmla="*/ 19 w 43"/>
                      <a:gd name="T13" fmla="*/ 3 h 68"/>
                      <a:gd name="T14" fmla="*/ 21 w 43"/>
                      <a:gd name="T15" fmla="*/ 3 h 68"/>
                      <a:gd name="T16" fmla="*/ 24 w 43"/>
                      <a:gd name="T17" fmla="*/ 3 h 68"/>
                      <a:gd name="T18" fmla="*/ 27 w 43"/>
                      <a:gd name="T19" fmla="*/ 6 h 68"/>
                      <a:gd name="T20" fmla="*/ 27 w 43"/>
                      <a:gd name="T21" fmla="*/ 11 h 68"/>
                      <a:gd name="T22" fmla="*/ 28 w 43"/>
                      <a:gd name="T23" fmla="*/ 15 h 68"/>
                      <a:gd name="T24" fmla="*/ 28 w 43"/>
                      <a:gd name="T25" fmla="*/ 23 h 68"/>
                      <a:gd name="T26" fmla="*/ 28 w 43"/>
                      <a:gd name="T27" fmla="*/ 45 h 68"/>
                      <a:gd name="T28" fmla="*/ 28 w 43"/>
                      <a:gd name="T29" fmla="*/ 53 h 68"/>
                      <a:gd name="T30" fmla="*/ 27 w 43"/>
                      <a:gd name="T31" fmla="*/ 57 h 68"/>
                      <a:gd name="T32" fmla="*/ 25 w 43"/>
                      <a:gd name="T33" fmla="*/ 62 h 68"/>
                      <a:gd name="T34" fmla="*/ 24 w 43"/>
                      <a:gd name="T35" fmla="*/ 65 h 68"/>
                      <a:gd name="T36" fmla="*/ 21 w 43"/>
                      <a:gd name="T37" fmla="*/ 65 h 68"/>
                      <a:gd name="T38" fmla="*/ 18 w 43"/>
                      <a:gd name="T39" fmla="*/ 65 h 68"/>
                      <a:gd name="T40" fmla="*/ 16 w 43"/>
                      <a:gd name="T41" fmla="*/ 62 h 68"/>
                      <a:gd name="T42" fmla="*/ 15 w 43"/>
                      <a:gd name="T43" fmla="*/ 57 h 68"/>
                      <a:gd name="T44" fmla="*/ 15 w 43"/>
                      <a:gd name="T45" fmla="*/ 53 h 68"/>
                      <a:gd name="T46" fmla="*/ 15 w 43"/>
                      <a:gd name="T47" fmla="*/ 45 h 68"/>
                      <a:gd name="T48" fmla="*/ 0 w 43"/>
                      <a:gd name="T49" fmla="*/ 35 h 68"/>
                      <a:gd name="T50" fmla="*/ 0 w 43"/>
                      <a:gd name="T51" fmla="*/ 41 h 68"/>
                      <a:gd name="T52" fmla="*/ 0 w 43"/>
                      <a:gd name="T53" fmla="*/ 45 h 68"/>
                      <a:gd name="T54" fmla="*/ 1 w 43"/>
                      <a:gd name="T55" fmla="*/ 50 h 68"/>
                      <a:gd name="T56" fmla="*/ 4 w 43"/>
                      <a:gd name="T57" fmla="*/ 56 h 68"/>
                      <a:gd name="T58" fmla="*/ 7 w 43"/>
                      <a:gd name="T59" fmla="*/ 60 h 68"/>
                      <a:gd name="T60" fmla="*/ 10 w 43"/>
                      <a:gd name="T61" fmla="*/ 65 h 68"/>
                      <a:gd name="T62" fmla="*/ 16 w 43"/>
                      <a:gd name="T63" fmla="*/ 68 h 68"/>
                      <a:gd name="T64" fmla="*/ 21 w 43"/>
                      <a:gd name="T65" fmla="*/ 68 h 68"/>
                      <a:gd name="T66" fmla="*/ 27 w 43"/>
                      <a:gd name="T67" fmla="*/ 68 h 68"/>
                      <a:gd name="T68" fmla="*/ 31 w 43"/>
                      <a:gd name="T69" fmla="*/ 65 h 68"/>
                      <a:gd name="T70" fmla="*/ 36 w 43"/>
                      <a:gd name="T71" fmla="*/ 60 h 68"/>
                      <a:gd name="T72" fmla="*/ 42 w 43"/>
                      <a:gd name="T73" fmla="*/ 48 h 68"/>
                      <a:gd name="T74" fmla="*/ 43 w 43"/>
                      <a:gd name="T75" fmla="*/ 33 h 68"/>
                      <a:gd name="T76" fmla="*/ 42 w 43"/>
                      <a:gd name="T77" fmla="*/ 20 h 68"/>
                      <a:gd name="T78" fmla="*/ 37 w 43"/>
                      <a:gd name="T79" fmla="*/ 9 h 68"/>
                      <a:gd name="T80" fmla="*/ 33 w 43"/>
                      <a:gd name="T81" fmla="*/ 5 h 68"/>
                      <a:gd name="T82" fmla="*/ 27 w 43"/>
                      <a:gd name="T83" fmla="*/ 2 h 68"/>
                      <a:gd name="T84" fmla="*/ 21 w 43"/>
                      <a:gd name="T85" fmla="*/ 0 h 68"/>
                      <a:gd name="T86" fmla="*/ 16 w 43"/>
                      <a:gd name="T87" fmla="*/ 0 h 68"/>
                      <a:gd name="T88" fmla="*/ 12 w 43"/>
                      <a:gd name="T89" fmla="*/ 3 h 68"/>
                      <a:gd name="T90" fmla="*/ 7 w 43"/>
                      <a:gd name="T91" fmla="*/ 8 h 68"/>
                      <a:gd name="T92" fmla="*/ 1 w 43"/>
                      <a:gd name="T93" fmla="*/ 20 h 68"/>
                      <a:gd name="T94" fmla="*/ 0 w 43"/>
                      <a:gd name="T95" fmla="*/ 35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68"/>
                      <a:gd name="T146" fmla="*/ 43 w 43"/>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68">
                        <a:moveTo>
                          <a:pt x="15" y="45"/>
                        </a:moveTo>
                        <a:lnTo>
                          <a:pt x="15" y="23"/>
                        </a:lnTo>
                        <a:lnTo>
                          <a:pt x="15" y="15"/>
                        </a:lnTo>
                        <a:lnTo>
                          <a:pt x="15" y="11"/>
                        </a:lnTo>
                        <a:lnTo>
                          <a:pt x="16" y="6"/>
                        </a:lnTo>
                        <a:lnTo>
                          <a:pt x="18" y="5"/>
                        </a:lnTo>
                        <a:lnTo>
                          <a:pt x="19" y="3"/>
                        </a:lnTo>
                        <a:lnTo>
                          <a:pt x="21" y="3"/>
                        </a:lnTo>
                        <a:lnTo>
                          <a:pt x="24" y="3"/>
                        </a:lnTo>
                        <a:lnTo>
                          <a:pt x="27" y="6"/>
                        </a:lnTo>
                        <a:lnTo>
                          <a:pt x="27" y="11"/>
                        </a:lnTo>
                        <a:lnTo>
                          <a:pt x="28" y="15"/>
                        </a:lnTo>
                        <a:lnTo>
                          <a:pt x="28" y="23"/>
                        </a:lnTo>
                        <a:lnTo>
                          <a:pt x="28" y="45"/>
                        </a:lnTo>
                        <a:lnTo>
                          <a:pt x="28" y="53"/>
                        </a:lnTo>
                        <a:lnTo>
                          <a:pt x="27" y="57"/>
                        </a:lnTo>
                        <a:lnTo>
                          <a:pt x="25" y="62"/>
                        </a:lnTo>
                        <a:lnTo>
                          <a:pt x="24" y="65"/>
                        </a:lnTo>
                        <a:lnTo>
                          <a:pt x="21" y="65"/>
                        </a:lnTo>
                        <a:lnTo>
                          <a:pt x="18" y="65"/>
                        </a:lnTo>
                        <a:lnTo>
                          <a:pt x="16" y="62"/>
                        </a:lnTo>
                        <a:lnTo>
                          <a:pt x="15" y="57"/>
                        </a:lnTo>
                        <a:lnTo>
                          <a:pt x="15" y="53"/>
                        </a:lnTo>
                        <a:lnTo>
                          <a:pt x="15" y="45"/>
                        </a:lnTo>
                        <a:close/>
                        <a:moveTo>
                          <a:pt x="0" y="35"/>
                        </a:moveTo>
                        <a:lnTo>
                          <a:pt x="0" y="41"/>
                        </a:lnTo>
                        <a:lnTo>
                          <a:pt x="0" y="45"/>
                        </a:lnTo>
                        <a:lnTo>
                          <a:pt x="1" y="50"/>
                        </a:lnTo>
                        <a:lnTo>
                          <a:pt x="4" y="56"/>
                        </a:lnTo>
                        <a:lnTo>
                          <a:pt x="7" y="60"/>
                        </a:lnTo>
                        <a:lnTo>
                          <a:pt x="10" y="65"/>
                        </a:lnTo>
                        <a:lnTo>
                          <a:pt x="16" y="68"/>
                        </a:lnTo>
                        <a:lnTo>
                          <a:pt x="21" y="68"/>
                        </a:lnTo>
                        <a:lnTo>
                          <a:pt x="27" y="68"/>
                        </a:lnTo>
                        <a:lnTo>
                          <a:pt x="31" y="65"/>
                        </a:lnTo>
                        <a:lnTo>
                          <a:pt x="36" y="60"/>
                        </a:lnTo>
                        <a:lnTo>
                          <a:pt x="42" y="48"/>
                        </a:lnTo>
                        <a:lnTo>
                          <a:pt x="43" y="33"/>
                        </a:lnTo>
                        <a:lnTo>
                          <a:pt x="42" y="20"/>
                        </a:lnTo>
                        <a:lnTo>
                          <a:pt x="37" y="9"/>
                        </a:lnTo>
                        <a:lnTo>
                          <a:pt x="33" y="5"/>
                        </a:lnTo>
                        <a:lnTo>
                          <a:pt x="27" y="2"/>
                        </a:lnTo>
                        <a:lnTo>
                          <a:pt x="21" y="0"/>
                        </a:lnTo>
                        <a:lnTo>
                          <a:pt x="16" y="0"/>
                        </a:lnTo>
                        <a:lnTo>
                          <a:pt x="12" y="3"/>
                        </a:lnTo>
                        <a:lnTo>
                          <a:pt x="7" y="8"/>
                        </a:lnTo>
                        <a:lnTo>
                          <a:pt x="1" y="20"/>
                        </a:lnTo>
                        <a:lnTo>
                          <a:pt x="0" y="35"/>
                        </a:lnTo>
                        <a:close/>
                      </a:path>
                    </a:pathLst>
                  </a:custGeom>
                  <a:solidFill>
                    <a:srgbClr val="000000"/>
                  </a:solidFill>
                  <a:ln w="0">
                    <a:solidFill>
                      <a:srgbClr val="000000"/>
                    </a:solidFill>
                    <a:round/>
                    <a:headEnd/>
                    <a:tailEnd/>
                  </a:ln>
                </p:spPr>
                <p:txBody>
                  <a:bodyPr/>
                  <a:lstStyle/>
                  <a:p>
                    <a:endParaRPr lang="en-US"/>
                  </a:p>
                </p:txBody>
              </p:sp>
              <p:sp>
                <p:nvSpPr>
                  <p:cNvPr id="253" name="Freeform 252"/>
                  <p:cNvSpPr>
                    <a:spLocks/>
                  </p:cNvSpPr>
                  <p:nvPr/>
                </p:nvSpPr>
                <p:spPr bwMode="auto">
                  <a:xfrm>
                    <a:off x="2232999" y="2835289"/>
                    <a:ext cx="109389" cy="108904"/>
                  </a:xfrm>
                  <a:custGeom>
                    <a:avLst/>
                    <a:gdLst>
                      <a:gd name="T0" fmla="*/ 22 w 38"/>
                      <a:gd name="T1" fmla="*/ 0 h 47"/>
                      <a:gd name="T2" fmla="*/ 16 w 38"/>
                      <a:gd name="T3" fmla="*/ 0 h 47"/>
                      <a:gd name="T4" fmla="*/ 10 w 38"/>
                      <a:gd name="T5" fmla="*/ 3 h 47"/>
                      <a:gd name="T6" fmla="*/ 6 w 38"/>
                      <a:gd name="T7" fmla="*/ 6 h 47"/>
                      <a:gd name="T8" fmla="*/ 3 w 38"/>
                      <a:gd name="T9" fmla="*/ 12 h 47"/>
                      <a:gd name="T10" fmla="*/ 1 w 38"/>
                      <a:gd name="T11" fmla="*/ 18 h 47"/>
                      <a:gd name="T12" fmla="*/ 0 w 38"/>
                      <a:gd name="T13" fmla="*/ 24 h 47"/>
                      <a:gd name="T14" fmla="*/ 1 w 38"/>
                      <a:gd name="T15" fmla="*/ 30 h 47"/>
                      <a:gd name="T16" fmla="*/ 3 w 38"/>
                      <a:gd name="T17" fmla="*/ 36 h 47"/>
                      <a:gd name="T18" fmla="*/ 6 w 38"/>
                      <a:gd name="T19" fmla="*/ 41 h 47"/>
                      <a:gd name="T20" fmla="*/ 10 w 38"/>
                      <a:gd name="T21" fmla="*/ 44 h 47"/>
                      <a:gd name="T22" fmla="*/ 14 w 38"/>
                      <a:gd name="T23" fmla="*/ 47 h 47"/>
                      <a:gd name="T24" fmla="*/ 20 w 38"/>
                      <a:gd name="T25" fmla="*/ 47 h 47"/>
                      <a:gd name="T26" fmla="*/ 25 w 38"/>
                      <a:gd name="T27" fmla="*/ 47 h 47"/>
                      <a:gd name="T28" fmla="*/ 28 w 38"/>
                      <a:gd name="T29" fmla="*/ 45 h 47"/>
                      <a:gd name="T30" fmla="*/ 34 w 38"/>
                      <a:gd name="T31" fmla="*/ 42 h 47"/>
                      <a:gd name="T32" fmla="*/ 38 w 38"/>
                      <a:gd name="T33" fmla="*/ 36 h 47"/>
                      <a:gd name="T34" fmla="*/ 37 w 38"/>
                      <a:gd name="T35" fmla="*/ 35 h 47"/>
                      <a:gd name="T36" fmla="*/ 35 w 38"/>
                      <a:gd name="T37" fmla="*/ 38 h 47"/>
                      <a:gd name="T38" fmla="*/ 34 w 38"/>
                      <a:gd name="T39" fmla="*/ 39 h 47"/>
                      <a:gd name="T40" fmla="*/ 31 w 38"/>
                      <a:gd name="T41" fmla="*/ 41 h 47"/>
                      <a:gd name="T42" fmla="*/ 26 w 38"/>
                      <a:gd name="T43" fmla="*/ 41 h 47"/>
                      <a:gd name="T44" fmla="*/ 23 w 38"/>
                      <a:gd name="T45" fmla="*/ 39 h 47"/>
                      <a:gd name="T46" fmla="*/ 19 w 38"/>
                      <a:gd name="T47" fmla="*/ 38 h 47"/>
                      <a:gd name="T48" fmla="*/ 17 w 38"/>
                      <a:gd name="T49" fmla="*/ 35 h 47"/>
                      <a:gd name="T50" fmla="*/ 14 w 38"/>
                      <a:gd name="T51" fmla="*/ 30 h 47"/>
                      <a:gd name="T52" fmla="*/ 14 w 38"/>
                      <a:gd name="T53" fmla="*/ 24 h 47"/>
                      <a:gd name="T54" fmla="*/ 13 w 38"/>
                      <a:gd name="T55" fmla="*/ 20 h 47"/>
                      <a:gd name="T56" fmla="*/ 14 w 38"/>
                      <a:gd name="T57" fmla="*/ 14 h 47"/>
                      <a:gd name="T58" fmla="*/ 16 w 38"/>
                      <a:gd name="T59" fmla="*/ 8 h 47"/>
                      <a:gd name="T60" fmla="*/ 17 w 38"/>
                      <a:gd name="T61" fmla="*/ 5 h 47"/>
                      <a:gd name="T62" fmla="*/ 19 w 38"/>
                      <a:gd name="T63" fmla="*/ 3 h 47"/>
                      <a:gd name="T64" fmla="*/ 22 w 38"/>
                      <a:gd name="T65" fmla="*/ 3 h 47"/>
                      <a:gd name="T66" fmla="*/ 23 w 38"/>
                      <a:gd name="T67" fmla="*/ 3 h 47"/>
                      <a:gd name="T68" fmla="*/ 25 w 38"/>
                      <a:gd name="T69" fmla="*/ 3 h 47"/>
                      <a:gd name="T70" fmla="*/ 25 w 38"/>
                      <a:gd name="T71" fmla="*/ 5 h 47"/>
                      <a:gd name="T72" fmla="*/ 25 w 38"/>
                      <a:gd name="T73" fmla="*/ 8 h 47"/>
                      <a:gd name="T74" fmla="*/ 25 w 38"/>
                      <a:gd name="T75" fmla="*/ 8 h 47"/>
                      <a:gd name="T76" fmla="*/ 25 w 38"/>
                      <a:gd name="T77" fmla="*/ 9 h 47"/>
                      <a:gd name="T78" fmla="*/ 25 w 38"/>
                      <a:gd name="T79" fmla="*/ 9 h 47"/>
                      <a:gd name="T80" fmla="*/ 25 w 38"/>
                      <a:gd name="T81" fmla="*/ 11 h 47"/>
                      <a:gd name="T82" fmla="*/ 26 w 38"/>
                      <a:gd name="T83" fmla="*/ 14 h 47"/>
                      <a:gd name="T84" fmla="*/ 28 w 38"/>
                      <a:gd name="T85" fmla="*/ 15 h 47"/>
                      <a:gd name="T86" fmla="*/ 29 w 38"/>
                      <a:gd name="T87" fmla="*/ 17 h 47"/>
                      <a:gd name="T88" fmla="*/ 31 w 38"/>
                      <a:gd name="T89" fmla="*/ 17 h 47"/>
                      <a:gd name="T90" fmla="*/ 34 w 38"/>
                      <a:gd name="T91" fmla="*/ 17 h 47"/>
                      <a:gd name="T92" fmla="*/ 35 w 38"/>
                      <a:gd name="T93" fmla="*/ 15 h 47"/>
                      <a:gd name="T94" fmla="*/ 37 w 38"/>
                      <a:gd name="T95" fmla="*/ 12 h 47"/>
                      <a:gd name="T96" fmla="*/ 38 w 38"/>
                      <a:gd name="T97" fmla="*/ 11 h 47"/>
                      <a:gd name="T98" fmla="*/ 37 w 38"/>
                      <a:gd name="T99" fmla="*/ 8 h 47"/>
                      <a:gd name="T100" fmla="*/ 35 w 38"/>
                      <a:gd name="T101" fmla="*/ 5 h 47"/>
                      <a:gd name="T102" fmla="*/ 34 w 38"/>
                      <a:gd name="T103" fmla="*/ 3 h 47"/>
                      <a:gd name="T104" fmla="*/ 28 w 38"/>
                      <a:gd name="T105" fmla="*/ 0 h 47"/>
                      <a:gd name="T106" fmla="*/ 22 w 38"/>
                      <a:gd name="T107" fmla="*/ 0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
                      <a:gd name="T163" fmla="*/ 0 h 47"/>
                      <a:gd name="T164" fmla="*/ 38 w 38"/>
                      <a:gd name="T165" fmla="*/ 47 h 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 h="47">
                        <a:moveTo>
                          <a:pt x="22" y="0"/>
                        </a:moveTo>
                        <a:lnTo>
                          <a:pt x="16" y="0"/>
                        </a:lnTo>
                        <a:lnTo>
                          <a:pt x="10" y="3"/>
                        </a:lnTo>
                        <a:lnTo>
                          <a:pt x="6" y="6"/>
                        </a:lnTo>
                        <a:lnTo>
                          <a:pt x="3" y="12"/>
                        </a:lnTo>
                        <a:lnTo>
                          <a:pt x="1" y="18"/>
                        </a:lnTo>
                        <a:lnTo>
                          <a:pt x="0" y="24"/>
                        </a:lnTo>
                        <a:lnTo>
                          <a:pt x="1" y="30"/>
                        </a:lnTo>
                        <a:lnTo>
                          <a:pt x="3" y="36"/>
                        </a:lnTo>
                        <a:lnTo>
                          <a:pt x="6" y="41"/>
                        </a:lnTo>
                        <a:lnTo>
                          <a:pt x="10" y="44"/>
                        </a:lnTo>
                        <a:lnTo>
                          <a:pt x="14" y="47"/>
                        </a:lnTo>
                        <a:lnTo>
                          <a:pt x="20" y="47"/>
                        </a:lnTo>
                        <a:lnTo>
                          <a:pt x="25" y="47"/>
                        </a:lnTo>
                        <a:lnTo>
                          <a:pt x="28" y="45"/>
                        </a:lnTo>
                        <a:lnTo>
                          <a:pt x="34" y="42"/>
                        </a:lnTo>
                        <a:lnTo>
                          <a:pt x="38" y="36"/>
                        </a:lnTo>
                        <a:lnTo>
                          <a:pt x="37" y="35"/>
                        </a:lnTo>
                        <a:lnTo>
                          <a:pt x="35" y="38"/>
                        </a:lnTo>
                        <a:lnTo>
                          <a:pt x="34" y="39"/>
                        </a:lnTo>
                        <a:lnTo>
                          <a:pt x="31" y="41"/>
                        </a:lnTo>
                        <a:lnTo>
                          <a:pt x="26" y="41"/>
                        </a:lnTo>
                        <a:lnTo>
                          <a:pt x="23" y="39"/>
                        </a:lnTo>
                        <a:lnTo>
                          <a:pt x="19" y="38"/>
                        </a:lnTo>
                        <a:lnTo>
                          <a:pt x="17" y="35"/>
                        </a:lnTo>
                        <a:lnTo>
                          <a:pt x="14" y="30"/>
                        </a:lnTo>
                        <a:lnTo>
                          <a:pt x="14" y="24"/>
                        </a:lnTo>
                        <a:lnTo>
                          <a:pt x="13" y="20"/>
                        </a:lnTo>
                        <a:lnTo>
                          <a:pt x="14" y="14"/>
                        </a:lnTo>
                        <a:lnTo>
                          <a:pt x="16" y="8"/>
                        </a:lnTo>
                        <a:lnTo>
                          <a:pt x="17" y="5"/>
                        </a:lnTo>
                        <a:lnTo>
                          <a:pt x="19" y="3"/>
                        </a:lnTo>
                        <a:lnTo>
                          <a:pt x="22" y="3"/>
                        </a:lnTo>
                        <a:lnTo>
                          <a:pt x="23" y="3"/>
                        </a:lnTo>
                        <a:lnTo>
                          <a:pt x="25" y="3"/>
                        </a:lnTo>
                        <a:lnTo>
                          <a:pt x="25" y="5"/>
                        </a:lnTo>
                        <a:lnTo>
                          <a:pt x="25" y="8"/>
                        </a:lnTo>
                        <a:lnTo>
                          <a:pt x="25" y="9"/>
                        </a:lnTo>
                        <a:lnTo>
                          <a:pt x="25" y="11"/>
                        </a:lnTo>
                        <a:lnTo>
                          <a:pt x="26" y="14"/>
                        </a:lnTo>
                        <a:lnTo>
                          <a:pt x="28" y="15"/>
                        </a:lnTo>
                        <a:lnTo>
                          <a:pt x="29" y="17"/>
                        </a:lnTo>
                        <a:lnTo>
                          <a:pt x="31" y="17"/>
                        </a:lnTo>
                        <a:lnTo>
                          <a:pt x="34" y="17"/>
                        </a:lnTo>
                        <a:lnTo>
                          <a:pt x="35" y="15"/>
                        </a:lnTo>
                        <a:lnTo>
                          <a:pt x="37" y="12"/>
                        </a:lnTo>
                        <a:lnTo>
                          <a:pt x="38" y="11"/>
                        </a:lnTo>
                        <a:lnTo>
                          <a:pt x="37" y="8"/>
                        </a:lnTo>
                        <a:lnTo>
                          <a:pt x="35" y="5"/>
                        </a:lnTo>
                        <a:lnTo>
                          <a:pt x="34" y="3"/>
                        </a:lnTo>
                        <a:lnTo>
                          <a:pt x="28" y="0"/>
                        </a:lnTo>
                        <a:lnTo>
                          <a:pt x="22" y="0"/>
                        </a:lnTo>
                        <a:close/>
                      </a:path>
                    </a:pathLst>
                  </a:custGeom>
                  <a:solidFill>
                    <a:srgbClr val="000000"/>
                  </a:solidFill>
                  <a:ln w="0">
                    <a:solidFill>
                      <a:srgbClr val="000000"/>
                    </a:solidFill>
                    <a:round/>
                    <a:headEnd/>
                    <a:tailEnd/>
                  </a:ln>
                </p:spPr>
                <p:txBody>
                  <a:bodyPr/>
                  <a:lstStyle/>
                  <a:p>
                    <a:endParaRPr lang="en-US"/>
                  </a:p>
                </p:txBody>
              </p:sp>
              <p:sp>
                <p:nvSpPr>
                  <p:cNvPr id="254" name="Freeform 253"/>
                  <p:cNvSpPr>
                    <a:spLocks/>
                  </p:cNvSpPr>
                  <p:nvPr/>
                </p:nvSpPr>
                <p:spPr bwMode="auto">
                  <a:xfrm>
                    <a:off x="2356781" y="2835289"/>
                    <a:ext cx="112268" cy="104270"/>
                  </a:xfrm>
                  <a:custGeom>
                    <a:avLst/>
                    <a:gdLst>
                      <a:gd name="T0" fmla="*/ 0 w 39"/>
                      <a:gd name="T1" fmla="*/ 45 h 45"/>
                      <a:gd name="T2" fmla="*/ 25 w 39"/>
                      <a:gd name="T3" fmla="*/ 45 h 45"/>
                      <a:gd name="T4" fmla="*/ 25 w 39"/>
                      <a:gd name="T5" fmla="*/ 44 h 45"/>
                      <a:gd name="T6" fmla="*/ 22 w 39"/>
                      <a:gd name="T7" fmla="*/ 42 h 45"/>
                      <a:gd name="T8" fmla="*/ 19 w 39"/>
                      <a:gd name="T9" fmla="*/ 42 h 45"/>
                      <a:gd name="T10" fmla="*/ 18 w 39"/>
                      <a:gd name="T11" fmla="*/ 39 h 45"/>
                      <a:gd name="T12" fmla="*/ 18 w 39"/>
                      <a:gd name="T13" fmla="*/ 36 h 45"/>
                      <a:gd name="T14" fmla="*/ 18 w 39"/>
                      <a:gd name="T15" fmla="*/ 17 h 45"/>
                      <a:gd name="T16" fmla="*/ 19 w 39"/>
                      <a:gd name="T17" fmla="*/ 14 h 45"/>
                      <a:gd name="T18" fmla="*/ 21 w 39"/>
                      <a:gd name="T19" fmla="*/ 11 h 45"/>
                      <a:gd name="T20" fmla="*/ 22 w 39"/>
                      <a:gd name="T21" fmla="*/ 9 h 45"/>
                      <a:gd name="T22" fmla="*/ 24 w 39"/>
                      <a:gd name="T23" fmla="*/ 8 h 45"/>
                      <a:gd name="T24" fmla="*/ 25 w 39"/>
                      <a:gd name="T25" fmla="*/ 9 h 45"/>
                      <a:gd name="T26" fmla="*/ 27 w 39"/>
                      <a:gd name="T27" fmla="*/ 11 h 45"/>
                      <a:gd name="T28" fmla="*/ 30 w 39"/>
                      <a:gd name="T29" fmla="*/ 14 h 45"/>
                      <a:gd name="T30" fmla="*/ 33 w 39"/>
                      <a:gd name="T31" fmla="*/ 14 h 45"/>
                      <a:gd name="T32" fmla="*/ 36 w 39"/>
                      <a:gd name="T33" fmla="*/ 14 h 45"/>
                      <a:gd name="T34" fmla="*/ 37 w 39"/>
                      <a:gd name="T35" fmla="*/ 12 h 45"/>
                      <a:gd name="T36" fmla="*/ 39 w 39"/>
                      <a:gd name="T37" fmla="*/ 9 h 45"/>
                      <a:gd name="T38" fmla="*/ 39 w 39"/>
                      <a:gd name="T39" fmla="*/ 8 h 45"/>
                      <a:gd name="T40" fmla="*/ 39 w 39"/>
                      <a:gd name="T41" fmla="*/ 5 h 45"/>
                      <a:gd name="T42" fmla="*/ 36 w 39"/>
                      <a:gd name="T43" fmla="*/ 2 h 45"/>
                      <a:gd name="T44" fmla="*/ 34 w 39"/>
                      <a:gd name="T45" fmla="*/ 0 h 45"/>
                      <a:gd name="T46" fmla="*/ 31 w 39"/>
                      <a:gd name="T47" fmla="*/ 0 h 45"/>
                      <a:gd name="T48" fmla="*/ 27 w 39"/>
                      <a:gd name="T49" fmla="*/ 0 h 45"/>
                      <a:gd name="T50" fmla="*/ 24 w 39"/>
                      <a:gd name="T51" fmla="*/ 2 h 45"/>
                      <a:gd name="T52" fmla="*/ 21 w 39"/>
                      <a:gd name="T53" fmla="*/ 5 h 45"/>
                      <a:gd name="T54" fmla="*/ 18 w 39"/>
                      <a:gd name="T55" fmla="*/ 9 h 45"/>
                      <a:gd name="T56" fmla="*/ 18 w 39"/>
                      <a:gd name="T57" fmla="*/ 0 h 45"/>
                      <a:gd name="T58" fmla="*/ 0 w 39"/>
                      <a:gd name="T59" fmla="*/ 0 h 45"/>
                      <a:gd name="T60" fmla="*/ 0 w 39"/>
                      <a:gd name="T61" fmla="*/ 3 h 45"/>
                      <a:gd name="T62" fmla="*/ 1 w 39"/>
                      <a:gd name="T63" fmla="*/ 3 h 45"/>
                      <a:gd name="T64" fmla="*/ 3 w 39"/>
                      <a:gd name="T65" fmla="*/ 5 h 45"/>
                      <a:gd name="T66" fmla="*/ 4 w 39"/>
                      <a:gd name="T67" fmla="*/ 6 h 45"/>
                      <a:gd name="T68" fmla="*/ 4 w 39"/>
                      <a:gd name="T69" fmla="*/ 9 h 45"/>
                      <a:gd name="T70" fmla="*/ 4 w 39"/>
                      <a:gd name="T71" fmla="*/ 35 h 45"/>
                      <a:gd name="T72" fmla="*/ 4 w 39"/>
                      <a:gd name="T73" fmla="*/ 38 h 45"/>
                      <a:gd name="T74" fmla="*/ 4 w 39"/>
                      <a:gd name="T75" fmla="*/ 41 h 45"/>
                      <a:gd name="T76" fmla="*/ 3 w 39"/>
                      <a:gd name="T77" fmla="*/ 42 h 45"/>
                      <a:gd name="T78" fmla="*/ 1 w 39"/>
                      <a:gd name="T79" fmla="*/ 42 h 45"/>
                      <a:gd name="T80" fmla="*/ 0 w 39"/>
                      <a:gd name="T81" fmla="*/ 44 h 45"/>
                      <a:gd name="T82" fmla="*/ 0 w 39"/>
                      <a:gd name="T83" fmla="*/ 45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
                      <a:gd name="T127" fmla="*/ 0 h 45"/>
                      <a:gd name="T128" fmla="*/ 39 w 39"/>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 h="45">
                        <a:moveTo>
                          <a:pt x="0" y="45"/>
                        </a:moveTo>
                        <a:lnTo>
                          <a:pt x="25" y="45"/>
                        </a:lnTo>
                        <a:lnTo>
                          <a:pt x="25" y="44"/>
                        </a:lnTo>
                        <a:lnTo>
                          <a:pt x="22" y="42"/>
                        </a:lnTo>
                        <a:lnTo>
                          <a:pt x="19" y="42"/>
                        </a:lnTo>
                        <a:lnTo>
                          <a:pt x="18" y="39"/>
                        </a:lnTo>
                        <a:lnTo>
                          <a:pt x="18" y="36"/>
                        </a:lnTo>
                        <a:lnTo>
                          <a:pt x="18" y="17"/>
                        </a:lnTo>
                        <a:lnTo>
                          <a:pt x="19" y="14"/>
                        </a:lnTo>
                        <a:lnTo>
                          <a:pt x="21" y="11"/>
                        </a:lnTo>
                        <a:lnTo>
                          <a:pt x="22" y="9"/>
                        </a:lnTo>
                        <a:lnTo>
                          <a:pt x="24" y="8"/>
                        </a:lnTo>
                        <a:lnTo>
                          <a:pt x="25" y="9"/>
                        </a:lnTo>
                        <a:lnTo>
                          <a:pt x="27" y="11"/>
                        </a:lnTo>
                        <a:lnTo>
                          <a:pt x="30" y="14"/>
                        </a:lnTo>
                        <a:lnTo>
                          <a:pt x="33" y="14"/>
                        </a:lnTo>
                        <a:lnTo>
                          <a:pt x="36" y="14"/>
                        </a:lnTo>
                        <a:lnTo>
                          <a:pt x="37" y="12"/>
                        </a:lnTo>
                        <a:lnTo>
                          <a:pt x="39" y="9"/>
                        </a:lnTo>
                        <a:lnTo>
                          <a:pt x="39" y="8"/>
                        </a:lnTo>
                        <a:lnTo>
                          <a:pt x="39" y="5"/>
                        </a:lnTo>
                        <a:lnTo>
                          <a:pt x="36" y="2"/>
                        </a:lnTo>
                        <a:lnTo>
                          <a:pt x="34" y="0"/>
                        </a:lnTo>
                        <a:lnTo>
                          <a:pt x="31" y="0"/>
                        </a:lnTo>
                        <a:lnTo>
                          <a:pt x="27" y="0"/>
                        </a:lnTo>
                        <a:lnTo>
                          <a:pt x="24" y="2"/>
                        </a:lnTo>
                        <a:lnTo>
                          <a:pt x="21" y="5"/>
                        </a:lnTo>
                        <a:lnTo>
                          <a:pt x="18" y="9"/>
                        </a:lnTo>
                        <a:lnTo>
                          <a:pt x="18" y="0"/>
                        </a:lnTo>
                        <a:lnTo>
                          <a:pt x="0" y="0"/>
                        </a:lnTo>
                        <a:lnTo>
                          <a:pt x="0" y="3"/>
                        </a:lnTo>
                        <a:lnTo>
                          <a:pt x="1" y="3"/>
                        </a:lnTo>
                        <a:lnTo>
                          <a:pt x="3" y="5"/>
                        </a:lnTo>
                        <a:lnTo>
                          <a:pt x="4" y="6"/>
                        </a:lnTo>
                        <a:lnTo>
                          <a:pt x="4" y="9"/>
                        </a:lnTo>
                        <a:lnTo>
                          <a:pt x="4" y="35"/>
                        </a:lnTo>
                        <a:lnTo>
                          <a:pt x="4" y="38"/>
                        </a:lnTo>
                        <a:lnTo>
                          <a:pt x="4" y="41"/>
                        </a:lnTo>
                        <a:lnTo>
                          <a:pt x="3" y="42"/>
                        </a:lnTo>
                        <a:lnTo>
                          <a:pt x="1" y="42"/>
                        </a:lnTo>
                        <a:lnTo>
                          <a:pt x="0" y="44"/>
                        </a:lnTo>
                        <a:lnTo>
                          <a:pt x="0" y="45"/>
                        </a:lnTo>
                        <a:close/>
                      </a:path>
                    </a:pathLst>
                  </a:custGeom>
                  <a:solidFill>
                    <a:srgbClr val="000000"/>
                  </a:solidFill>
                  <a:ln w="0">
                    <a:solidFill>
                      <a:srgbClr val="000000"/>
                    </a:solidFill>
                    <a:round/>
                    <a:headEnd/>
                    <a:tailEnd/>
                  </a:ln>
                </p:spPr>
                <p:txBody>
                  <a:bodyPr/>
                  <a:lstStyle/>
                  <a:p>
                    <a:endParaRPr lang="en-US"/>
                  </a:p>
                </p:txBody>
              </p:sp>
              <p:sp>
                <p:nvSpPr>
                  <p:cNvPr id="255" name="Freeform 254"/>
                  <p:cNvSpPr>
                    <a:spLocks/>
                  </p:cNvSpPr>
                  <p:nvPr/>
                </p:nvSpPr>
                <p:spPr bwMode="auto">
                  <a:xfrm>
                    <a:off x="2471928" y="2835289"/>
                    <a:ext cx="132419" cy="152930"/>
                  </a:xfrm>
                  <a:custGeom>
                    <a:avLst/>
                    <a:gdLst>
                      <a:gd name="T0" fmla="*/ 2 w 46"/>
                      <a:gd name="T1" fmla="*/ 60 h 66"/>
                      <a:gd name="T2" fmla="*/ 6 w 46"/>
                      <a:gd name="T3" fmla="*/ 65 h 66"/>
                      <a:gd name="T4" fmla="*/ 14 w 46"/>
                      <a:gd name="T5" fmla="*/ 65 h 66"/>
                      <a:gd name="T6" fmla="*/ 19 w 46"/>
                      <a:gd name="T7" fmla="*/ 62 h 66"/>
                      <a:gd name="T8" fmla="*/ 24 w 46"/>
                      <a:gd name="T9" fmla="*/ 54 h 66"/>
                      <a:gd name="T10" fmla="*/ 42 w 46"/>
                      <a:gd name="T11" fmla="*/ 9 h 66"/>
                      <a:gd name="T12" fmla="*/ 43 w 46"/>
                      <a:gd name="T13" fmla="*/ 5 h 66"/>
                      <a:gd name="T14" fmla="*/ 46 w 46"/>
                      <a:gd name="T15" fmla="*/ 3 h 66"/>
                      <a:gd name="T16" fmla="*/ 33 w 46"/>
                      <a:gd name="T17" fmla="*/ 0 h 66"/>
                      <a:gd name="T18" fmla="*/ 34 w 46"/>
                      <a:gd name="T19" fmla="*/ 3 h 66"/>
                      <a:gd name="T20" fmla="*/ 37 w 46"/>
                      <a:gd name="T21" fmla="*/ 5 h 66"/>
                      <a:gd name="T22" fmla="*/ 37 w 46"/>
                      <a:gd name="T23" fmla="*/ 8 h 66"/>
                      <a:gd name="T24" fmla="*/ 37 w 46"/>
                      <a:gd name="T25" fmla="*/ 9 h 66"/>
                      <a:gd name="T26" fmla="*/ 30 w 46"/>
                      <a:gd name="T27" fmla="*/ 27 h 66"/>
                      <a:gd name="T28" fmla="*/ 22 w 46"/>
                      <a:gd name="T29" fmla="*/ 9 h 66"/>
                      <a:gd name="T30" fmla="*/ 21 w 46"/>
                      <a:gd name="T31" fmla="*/ 6 h 66"/>
                      <a:gd name="T32" fmla="*/ 21 w 46"/>
                      <a:gd name="T33" fmla="*/ 6 h 66"/>
                      <a:gd name="T34" fmla="*/ 22 w 46"/>
                      <a:gd name="T35" fmla="*/ 3 h 66"/>
                      <a:gd name="T36" fmla="*/ 27 w 46"/>
                      <a:gd name="T37" fmla="*/ 3 h 66"/>
                      <a:gd name="T38" fmla="*/ 2 w 46"/>
                      <a:gd name="T39" fmla="*/ 0 h 66"/>
                      <a:gd name="T40" fmla="*/ 3 w 46"/>
                      <a:gd name="T41" fmla="*/ 3 h 66"/>
                      <a:gd name="T42" fmla="*/ 6 w 46"/>
                      <a:gd name="T43" fmla="*/ 5 h 66"/>
                      <a:gd name="T44" fmla="*/ 8 w 46"/>
                      <a:gd name="T45" fmla="*/ 9 h 66"/>
                      <a:gd name="T46" fmla="*/ 11 w 46"/>
                      <a:gd name="T47" fmla="*/ 15 h 66"/>
                      <a:gd name="T48" fmla="*/ 22 w 46"/>
                      <a:gd name="T49" fmla="*/ 47 h 66"/>
                      <a:gd name="T50" fmla="*/ 19 w 46"/>
                      <a:gd name="T51" fmla="*/ 56 h 66"/>
                      <a:gd name="T52" fmla="*/ 15 w 46"/>
                      <a:gd name="T53" fmla="*/ 60 h 66"/>
                      <a:gd name="T54" fmla="*/ 14 w 46"/>
                      <a:gd name="T55" fmla="*/ 60 h 66"/>
                      <a:gd name="T56" fmla="*/ 14 w 46"/>
                      <a:gd name="T57" fmla="*/ 59 h 66"/>
                      <a:gd name="T58" fmla="*/ 12 w 46"/>
                      <a:gd name="T59" fmla="*/ 54 h 66"/>
                      <a:gd name="T60" fmla="*/ 9 w 46"/>
                      <a:gd name="T61" fmla="*/ 53 h 66"/>
                      <a:gd name="T62" fmla="*/ 5 w 46"/>
                      <a:gd name="T63" fmla="*/ 53 h 66"/>
                      <a:gd name="T64" fmla="*/ 2 w 46"/>
                      <a:gd name="T65" fmla="*/ 56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66"/>
                      <a:gd name="T101" fmla="*/ 46 w 46"/>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66">
                        <a:moveTo>
                          <a:pt x="0" y="59"/>
                        </a:moveTo>
                        <a:lnTo>
                          <a:pt x="2" y="60"/>
                        </a:lnTo>
                        <a:lnTo>
                          <a:pt x="3" y="63"/>
                        </a:lnTo>
                        <a:lnTo>
                          <a:pt x="6" y="65"/>
                        </a:lnTo>
                        <a:lnTo>
                          <a:pt x="11" y="66"/>
                        </a:lnTo>
                        <a:lnTo>
                          <a:pt x="14" y="65"/>
                        </a:lnTo>
                        <a:lnTo>
                          <a:pt x="17" y="65"/>
                        </a:lnTo>
                        <a:lnTo>
                          <a:pt x="19" y="62"/>
                        </a:lnTo>
                        <a:lnTo>
                          <a:pt x="22" y="59"/>
                        </a:lnTo>
                        <a:lnTo>
                          <a:pt x="24" y="54"/>
                        </a:lnTo>
                        <a:lnTo>
                          <a:pt x="27" y="47"/>
                        </a:lnTo>
                        <a:lnTo>
                          <a:pt x="42" y="9"/>
                        </a:lnTo>
                        <a:lnTo>
                          <a:pt x="43" y="6"/>
                        </a:lnTo>
                        <a:lnTo>
                          <a:pt x="43" y="5"/>
                        </a:lnTo>
                        <a:lnTo>
                          <a:pt x="45" y="3"/>
                        </a:lnTo>
                        <a:lnTo>
                          <a:pt x="46" y="3"/>
                        </a:lnTo>
                        <a:lnTo>
                          <a:pt x="46" y="0"/>
                        </a:lnTo>
                        <a:lnTo>
                          <a:pt x="33" y="0"/>
                        </a:lnTo>
                        <a:lnTo>
                          <a:pt x="33" y="3"/>
                        </a:lnTo>
                        <a:lnTo>
                          <a:pt x="34" y="3"/>
                        </a:lnTo>
                        <a:lnTo>
                          <a:pt x="36" y="3"/>
                        </a:lnTo>
                        <a:lnTo>
                          <a:pt x="37" y="5"/>
                        </a:lnTo>
                        <a:lnTo>
                          <a:pt x="37" y="6"/>
                        </a:lnTo>
                        <a:lnTo>
                          <a:pt x="37" y="8"/>
                        </a:lnTo>
                        <a:lnTo>
                          <a:pt x="37" y="9"/>
                        </a:lnTo>
                        <a:lnTo>
                          <a:pt x="36" y="11"/>
                        </a:lnTo>
                        <a:lnTo>
                          <a:pt x="30" y="27"/>
                        </a:lnTo>
                        <a:lnTo>
                          <a:pt x="22" y="9"/>
                        </a:lnTo>
                        <a:lnTo>
                          <a:pt x="21" y="8"/>
                        </a:lnTo>
                        <a:lnTo>
                          <a:pt x="21" y="6"/>
                        </a:lnTo>
                        <a:lnTo>
                          <a:pt x="21" y="5"/>
                        </a:lnTo>
                        <a:lnTo>
                          <a:pt x="22" y="3"/>
                        </a:lnTo>
                        <a:lnTo>
                          <a:pt x="24" y="3"/>
                        </a:lnTo>
                        <a:lnTo>
                          <a:pt x="27" y="3"/>
                        </a:lnTo>
                        <a:lnTo>
                          <a:pt x="27" y="0"/>
                        </a:lnTo>
                        <a:lnTo>
                          <a:pt x="2" y="0"/>
                        </a:lnTo>
                        <a:lnTo>
                          <a:pt x="2" y="3"/>
                        </a:lnTo>
                        <a:lnTo>
                          <a:pt x="3" y="3"/>
                        </a:lnTo>
                        <a:lnTo>
                          <a:pt x="5" y="5"/>
                        </a:lnTo>
                        <a:lnTo>
                          <a:pt x="6" y="5"/>
                        </a:lnTo>
                        <a:lnTo>
                          <a:pt x="8" y="8"/>
                        </a:lnTo>
                        <a:lnTo>
                          <a:pt x="8" y="9"/>
                        </a:lnTo>
                        <a:lnTo>
                          <a:pt x="9" y="12"/>
                        </a:lnTo>
                        <a:lnTo>
                          <a:pt x="11" y="15"/>
                        </a:lnTo>
                        <a:lnTo>
                          <a:pt x="12" y="18"/>
                        </a:lnTo>
                        <a:lnTo>
                          <a:pt x="22" y="47"/>
                        </a:lnTo>
                        <a:lnTo>
                          <a:pt x="21" y="53"/>
                        </a:lnTo>
                        <a:lnTo>
                          <a:pt x="19" y="56"/>
                        </a:lnTo>
                        <a:lnTo>
                          <a:pt x="17" y="59"/>
                        </a:lnTo>
                        <a:lnTo>
                          <a:pt x="15" y="60"/>
                        </a:lnTo>
                        <a:lnTo>
                          <a:pt x="14" y="60"/>
                        </a:lnTo>
                        <a:lnTo>
                          <a:pt x="14" y="59"/>
                        </a:lnTo>
                        <a:lnTo>
                          <a:pt x="14" y="56"/>
                        </a:lnTo>
                        <a:lnTo>
                          <a:pt x="12" y="54"/>
                        </a:lnTo>
                        <a:lnTo>
                          <a:pt x="12" y="53"/>
                        </a:lnTo>
                        <a:lnTo>
                          <a:pt x="9" y="53"/>
                        </a:lnTo>
                        <a:lnTo>
                          <a:pt x="8" y="51"/>
                        </a:lnTo>
                        <a:lnTo>
                          <a:pt x="5" y="53"/>
                        </a:lnTo>
                        <a:lnTo>
                          <a:pt x="3" y="53"/>
                        </a:lnTo>
                        <a:lnTo>
                          <a:pt x="2" y="56"/>
                        </a:lnTo>
                        <a:lnTo>
                          <a:pt x="0" y="59"/>
                        </a:lnTo>
                        <a:close/>
                      </a:path>
                    </a:pathLst>
                  </a:custGeom>
                  <a:solidFill>
                    <a:srgbClr val="000000"/>
                  </a:solidFill>
                  <a:ln w="0">
                    <a:solidFill>
                      <a:srgbClr val="000000"/>
                    </a:solidFill>
                    <a:round/>
                    <a:headEnd/>
                    <a:tailEnd/>
                  </a:ln>
                </p:spPr>
                <p:txBody>
                  <a:bodyPr/>
                  <a:lstStyle/>
                  <a:p>
                    <a:endParaRPr lang="en-US"/>
                  </a:p>
                </p:txBody>
              </p:sp>
              <p:sp>
                <p:nvSpPr>
                  <p:cNvPr id="256" name="Freeform 255"/>
                  <p:cNvSpPr>
                    <a:spLocks noEditPoints="1"/>
                  </p:cNvSpPr>
                  <p:nvPr/>
                </p:nvSpPr>
                <p:spPr bwMode="auto">
                  <a:xfrm>
                    <a:off x="2618740" y="2835289"/>
                    <a:ext cx="123783" cy="108904"/>
                  </a:xfrm>
                  <a:custGeom>
                    <a:avLst/>
                    <a:gdLst>
                      <a:gd name="T0" fmla="*/ 0 w 43"/>
                      <a:gd name="T1" fmla="*/ 24 h 47"/>
                      <a:gd name="T2" fmla="*/ 1 w 43"/>
                      <a:gd name="T3" fmla="*/ 30 h 47"/>
                      <a:gd name="T4" fmla="*/ 3 w 43"/>
                      <a:gd name="T5" fmla="*/ 35 h 47"/>
                      <a:gd name="T6" fmla="*/ 6 w 43"/>
                      <a:gd name="T7" fmla="*/ 41 h 47"/>
                      <a:gd name="T8" fmla="*/ 10 w 43"/>
                      <a:gd name="T9" fmla="*/ 44 h 47"/>
                      <a:gd name="T10" fmla="*/ 16 w 43"/>
                      <a:gd name="T11" fmla="*/ 47 h 47"/>
                      <a:gd name="T12" fmla="*/ 22 w 43"/>
                      <a:gd name="T13" fmla="*/ 47 h 47"/>
                      <a:gd name="T14" fmla="*/ 28 w 43"/>
                      <a:gd name="T15" fmla="*/ 47 h 47"/>
                      <a:gd name="T16" fmla="*/ 33 w 43"/>
                      <a:gd name="T17" fmla="*/ 44 h 47"/>
                      <a:gd name="T18" fmla="*/ 37 w 43"/>
                      <a:gd name="T19" fmla="*/ 41 h 47"/>
                      <a:gd name="T20" fmla="*/ 42 w 43"/>
                      <a:gd name="T21" fmla="*/ 35 h 47"/>
                      <a:gd name="T22" fmla="*/ 43 w 43"/>
                      <a:gd name="T23" fmla="*/ 30 h 47"/>
                      <a:gd name="T24" fmla="*/ 43 w 43"/>
                      <a:gd name="T25" fmla="*/ 24 h 47"/>
                      <a:gd name="T26" fmla="*/ 43 w 43"/>
                      <a:gd name="T27" fmla="*/ 17 h 47"/>
                      <a:gd name="T28" fmla="*/ 42 w 43"/>
                      <a:gd name="T29" fmla="*/ 12 h 47"/>
                      <a:gd name="T30" fmla="*/ 37 w 43"/>
                      <a:gd name="T31" fmla="*/ 6 h 47"/>
                      <a:gd name="T32" fmla="*/ 33 w 43"/>
                      <a:gd name="T33" fmla="*/ 3 h 47"/>
                      <a:gd name="T34" fmla="*/ 28 w 43"/>
                      <a:gd name="T35" fmla="*/ 0 h 47"/>
                      <a:gd name="T36" fmla="*/ 22 w 43"/>
                      <a:gd name="T37" fmla="*/ 0 h 47"/>
                      <a:gd name="T38" fmla="*/ 16 w 43"/>
                      <a:gd name="T39" fmla="*/ 0 h 47"/>
                      <a:gd name="T40" fmla="*/ 10 w 43"/>
                      <a:gd name="T41" fmla="*/ 3 h 47"/>
                      <a:gd name="T42" fmla="*/ 6 w 43"/>
                      <a:gd name="T43" fmla="*/ 6 h 47"/>
                      <a:gd name="T44" fmla="*/ 3 w 43"/>
                      <a:gd name="T45" fmla="*/ 11 h 47"/>
                      <a:gd name="T46" fmla="*/ 1 w 43"/>
                      <a:gd name="T47" fmla="*/ 17 h 47"/>
                      <a:gd name="T48" fmla="*/ 0 w 43"/>
                      <a:gd name="T49" fmla="*/ 24 h 47"/>
                      <a:gd name="T50" fmla="*/ 15 w 43"/>
                      <a:gd name="T51" fmla="*/ 24 h 47"/>
                      <a:gd name="T52" fmla="*/ 15 w 43"/>
                      <a:gd name="T53" fmla="*/ 17 h 47"/>
                      <a:gd name="T54" fmla="*/ 15 w 43"/>
                      <a:gd name="T55" fmla="*/ 12 h 47"/>
                      <a:gd name="T56" fmla="*/ 15 w 43"/>
                      <a:gd name="T57" fmla="*/ 9 h 47"/>
                      <a:gd name="T58" fmla="*/ 16 w 43"/>
                      <a:gd name="T59" fmla="*/ 6 h 47"/>
                      <a:gd name="T60" fmla="*/ 19 w 43"/>
                      <a:gd name="T61" fmla="*/ 3 h 47"/>
                      <a:gd name="T62" fmla="*/ 22 w 43"/>
                      <a:gd name="T63" fmla="*/ 3 h 47"/>
                      <a:gd name="T64" fmla="*/ 25 w 43"/>
                      <a:gd name="T65" fmla="*/ 3 h 47"/>
                      <a:gd name="T66" fmla="*/ 27 w 43"/>
                      <a:gd name="T67" fmla="*/ 5 h 47"/>
                      <a:gd name="T68" fmla="*/ 28 w 43"/>
                      <a:gd name="T69" fmla="*/ 8 h 47"/>
                      <a:gd name="T70" fmla="*/ 28 w 43"/>
                      <a:gd name="T71" fmla="*/ 12 h 47"/>
                      <a:gd name="T72" fmla="*/ 30 w 43"/>
                      <a:gd name="T73" fmla="*/ 17 h 47"/>
                      <a:gd name="T74" fmla="*/ 30 w 43"/>
                      <a:gd name="T75" fmla="*/ 24 h 47"/>
                      <a:gd name="T76" fmla="*/ 30 w 43"/>
                      <a:gd name="T77" fmla="*/ 30 h 47"/>
                      <a:gd name="T78" fmla="*/ 28 w 43"/>
                      <a:gd name="T79" fmla="*/ 35 h 47"/>
                      <a:gd name="T80" fmla="*/ 28 w 43"/>
                      <a:gd name="T81" fmla="*/ 39 h 47"/>
                      <a:gd name="T82" fmla="*/ 27 w 43"/>
                      <a:gd name="T83" fmla="*/ 42 h 47"/>
                      <a:gd name="T84" fmla="*/ 25 w 43"/>
                      <a:gd name="T85" fmla="*/ 44 h 47"/>
                      <a:gd name="T86" fmla="*/ 22 w 43"/>
                      <a:gd name="T87" fmla="*/ 44 h 47"/>
                      <a:gd name="T88" fmla="*/ 19 w 43"/>
                      <a:gd name="T89" fmla="*/ 44 h 47"/>
                      <a:gd name="T90" fmla="*/ 16 w 43"/>
                      <a:gd name="T91" fmla="*/ 41 h 47"/>
                      <a:gd name="T92" fmla="*/ 15 w 43"/>
                      <a:gd name="T93" fmla="*/ 38 h 47"/>
                      <a:gd name="T94" fmla="*/ 15 w 43"/>
                      <a:gd name="T95" fmla="*/ 35 h 47"/>
                      <a:gd name="T96" fmla="*/ 15 w 43"/>
                      <a:gd name="T97" fmla="*/ 30 h 47"/>
                      <a:gd name="T98" fmla="*/ 15 w 43"/>
                      <a:gd name="T99" fmla="*/ 24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
                      <a:gd name="T151" fmla="*/ 0 h 47"/>
                      <a:gd name="T152" fmla="*/ 43 w 43"/>
                      <a:gd name="T153" fmla="*/ 47 h 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 h="47">
                        <a:moveTo>
                          <a:pt x="0" y="24"/>
                        </a:moveTo>
                        <a:lnTo>
                          <a:pt x="1" y="30"/>
                        </a:lnTo>
                        <a:lnTo>
                          <a:pt x="3" y="35"/>
                        </a:lnTo>
                        <a:lnTo>
                          <a:pt x="6" y="41"/>
                        </a:lnTo>
                        <a:lnTo>
                          <a:pt x="10" y="44"/>
                        </a:lnTo>
                        <a:lnTo>
                          <a:pt x="16" y="47"/>
                        </a:lnTo>
                        <a:lnTo>
                          <a:pt x="22" y="47"/>
                        </a:lnTo>
                        <a:lnTo>
                          <a:pt x="28" y="47"/>
                        </a:lnTo>
                        <a:lnTo>
                          <a:pt x="33" y="44"/>
                        </a:lnTo>
                        <a:lnTo>
                          <a:pt x="37" y="41"/>
                        </a:lnTo>
                        <a:lnTo>
                          <a:pt x="42" y="35"/>
                        </a:lnTo>
                        <a:lnTo>
                          <a:pt x="43" y="30"/>
                        </a:lnTo>
                        <a:lnTo>
                          <a:pt x="43" y="24"/>
                        </a:lnTo>
                        <a:lnTo>
                          <a:pt x="43" y="17"/>
                        </a:lnTo>
                        <a:lnTo>
                          <a:pt x="42" y="12"/>
                        </a:lnTo>
                        <a:lnTo>
                          <a:pt x="37" y="6"/>
                        </a:lnTo>
                        <a:lnTo>
                          <a:pt x="33" y="3"/>
                        </a:lnTo>
                        <a:lnTo>
                          <a:pt x="28" y="0"/>
                        </a:lnTo>
                        <a:lnTo>
                          <a:pt x="22" y="0"/>
                        </a:lnTo>
                        <a:lnTo>
                          <a:pt x="16" y="0"/>
                        </a:lnTo>
                        <a:lnTo>
                          <a:pt x="10" y="3"/>
                        </a:lnTo>
                        <a:lnTo>
                          <a:pt x="6" y="6"/>
                        </a:lnTo>
                        <a:lnTo>
                          <a:pt x="3" y="11"/>
                        </a:lnTo>
                        <a:lnTo>
                          <a:pt x="1" y="17"/>
                        </a:lnTo>
                        <a:lnTo>
                          <a:pt x="0" y="24"/>
                        </a:lnTo>
                        <a:close/>
                        <a:moveTo>
                          <a:pt x="15" y="24"/>
                        </a:moveTo>
                        <a:lnTo>
                          <a:pt x="15" y="17"/>
                        </a:lnTo>
                        <a:lnTo>
                          <a:pt x="15" y="12"/>
                        </a:lnTo>
                        <a:lnTo>
                          <a:pt x="15" y="9"/>
                        </a:lnTo>
                        <a:lnTo>
                          <a:pt x="16" y="6"/>
                        </a:lnTo>
                        <a:lnTo>
                          <a:pt x="19" y="3"/>
                        </a:lnTo>
                        <a:lnTo>
                          <a:pt x="22" y="3"/>
                        </a:lnTo>
                        <a:lnTo>
                          <a:pt x="25" y="3"/>
                        </a:lnTo>
                        <a:lnTo>
                          <a:pt x="27" y="5"/>
                        </a:lnTo>
                        <a:lnTo>
                          <a:pt x="28" y="8"/>
                        </a:lnTo>
                        <a:lnTo>
                          <a:pt x="28" y="12"/>
                        </a:lnTo>
                        <a:lnTo>
                          <a:pt x="30" y="17"/>
                        </a:lnTo>
                        <a:lnTo>
                          <a:pt x="30" y="24"/>
                        </a:lnTo>
                        <a:lnTo>
                          <a:pt x="30" y="30"/>
                        </a:lnTo>
                        <a:lnTo>
                          <a:pt x="28" y="35"/>
                        </a:lnTo>
                        <a:lnTo>
                          <a:pt x="28" y="39"/>
                        </a:lnTo>
                        <a:lnTo>
                          <a:pt x="27" y="42"/>
                        </a:lnTo>
                        <a:lnTo>
                          <a:pt x="25" y="44"/>
                        </a:lnTo>
                        <a:lnTo>
                          <a:pt x="22" y="44"/>
                        </a:lnTo>
                        <a:lnTo>
                          <a:pt x="19" y="44"/>
                        </a:lnTo>
                        <a:lnTo>
                          <a:pt x="16" y="41"/>
                        </a:lnTo>
                        <a:lnTo>
                          <a:pt x="15" y="38"/>
                        </a:lnTo>
                        <a:lnTo>
                          <a:pt x="15" y="35"/>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257" name="Freeform 256"/>
                  <p:cNvSpPr>
                    <a:spLocks/>
                  </p:cNvSpPr>
                  <p:nvPr/>
                </p:nvSpPr>
                <p:spPr bwMode="auto">
                  <a:xfrm>
                    <a:off x="2756916" y="2835289"/>
                    <a:ext cx="221657" cy="104270"/>
                  </a:xfrm>
                  <a:custGeom>
                    <a:avLst/>
                    <a:gdLst>
                      <a:gd name="T0" fmla="*/ 23 w 77"/>
                      <a:gd name="T1" fmla="*/ 45 h 45"/>
                      <a:gd name="T2" fmla="*/ 20 w 77"/>
                      <a:gd name="T3" fmla="*/ 42 h 45"/>
                      <a:gd name="T4" fmla="*/ 19 w 77"/>
                      <a:gd name="T5" fmla="*/ 41 h 45"/>
                      <a:gd name="T6" fmla="*/ 19 w 77"/>
                      <a:gd name="T7" fmla="*/ 12 h 45"/>
                      <a:gd name="T8" fmla="*/ 20 w 77"/>
                      <a:gd name="T9" fmla="*/ 9 h 45"/>
                      <a:gd name="T10" fmla="*/ 26 w 77"/>
                      <a:gd name="T11" fmla="*/ 6 h 45"/>
                      <a:gd name="T12" fmla="*/ 31 w 77"/>
                      <a:gd name="T13" fmla="*/ 8 h 45"/>
                      <a:gd name="T14" fmla="*/ 32 w 77"/>
                      <a:gd name="T15" fmla="*/ 14 h 45"/>
                      <a:gd name="T16" fmla="*/ 31 w 77"/>
                      <a:gd name="T17" fmla="*/ 41 h 45"/>
                      <a:gd name="T18" fmla="*/ 29 w 77"/>
                      <a:gd name="T19" fmla="*/ 42 h 45"/>
                      <a:gd name="T20" fmla="*/ 26 w 77"/>
                      <a:gd name="T21" fmla="*/ 45 h 45"/>
                      <a:gd name="T22" fmla="*/ 50 w 77"/>
                      <a:gd name="T23" fmla="*/ 44 h 45"/>
                      <a:gd name="T24" fmla="*/ 46 w 77"/>
                      <a:gd name="T25" fmla="*/ 42 h 45"/>
                      <a:gd name="T26" fmla="*/ 46 w 77"/>
                      <a:gd name="T27" fmla="*/ 38 h 45"/>
                      <a:gd name="T28" fmla="*/ 46 w 77"/>
                      <a:gd name="T29" fmla="*/ 11 h 45"/>
                      <a:gd name="T30" fmla="*/ 50 w 77"/>
                      <a:gd name="T31" fmla="*/ 6 h 45"/>
                      <a:gd name="T32" fmla="*/ 56 w 77"/>
                      <a:gd name="T33" fmla="*/ 6 h 45"/>
                      <a:gd name="T34" fmla="*/ 58 w 77"/>
                      <a:gd name="T35" fmla="*/ 11 h 45"/>
                      <a:gd name="T36" fmla="*/ 59 w 77"/>
                      <a:gd name="T37" fmla="*/ 38 h 45"/>
                      <a:gd name="T38" fmla="*/ 58 w 77"/>
                      <a:gd name="T39" fmla="*/ 42 h 45"/>
                      <a:gd name="T40" fmla="*/ 53 w 77"/>
                      <a:gd name="T41" fmla="*/ 44 h 45"/>
                      <a:gd name="T42" fmla="*/ 77 w 77"/>
                      <a:gd name="T43" fmla="*/ 45 h 45"/>
                      <a:gd name="T44" fmla="*/ 74 w 77"/>
                      <a:gd name="T45" fmla="*/ 42 h 45"/>
                      <a:gd name="T46" fmla="*/ 73 w 77"/>
                      <a:gd name="T47" fmla="*/ 41 h 45"/>
                      <a:gd name="T48" fmla="*/ 71 w 77"/>
                      <a:gd name="T49" fmla="*/ 14 h 45"/>
                      <a:gd name="T50" fmla="*/ 70 w 77"/>
                      <a:gd name="T51" fmla="*/ 6 h 45"/>
                      <a:gd name="T52" fmla="*/ 64 w 77"/>
                      <a:gd name="T53" fmla="*/ 0 h 45"/>
                      <a:gd name="T54" fmla="*/ 55 w 77"/>
                      <a:gd name="T55" fmla="*/ 0 h 45"/>
                      <a:gd name="T56" fmla="*/ 47 w 77"/>
                      <a:gd name="T57" fmla="*/ 5 h 45"/>
                      <a:gd name="T58" fmla="*/ 44 w 77"/>
                      <a:gd name="T59" fmla="*/ 8 h 45"/>
                      <a:gd name="T60" fmla="*/ 41 w 77"/>
                      <a:gd name="T61" fmla="*/ 3 h 45"/>
                      <a:gd name="T62" fmla="*/ 32 w 77"/>
                      <a:gd name="T63" fmla="*/ 0 h 45"/>
                      <a:gd name="T64" fmla="*/ 22 w 77"/>
                      <a:gd name="T65" fmla="*/ 3 h 45"/>
                      <a:gd name="T66" fmla="*/ 17 w 77"/>
                      <a:gd name="T67" fmla="*/ 8 h 45"/>
                      <a:gd name="T68" fmla="*/ 0 w 77"/>
                      <a:gd name="T69" fmla="*/ 0 h 45"/>
                      <a:gd name="T70" fmla="*/ 3 w 77"/>
                      <a:gd name="T71" fmla="*/ 3 h 45"/>
                      <a:gd name="T72" fmla="*/ 4 w 77"/>
                      <a:gd name="T73" fmla="*/ 6 h 45"/>
                      <a:gd name="T74" fmla="*/ 6 w 77"/>
                      <a:gd name="T75" fmla="*/ 38 h 45"/>
                      <a:gd name="T76" fmla="*/ 4 w 77"/>
                      <a:gd name="T77" fmla="*/ 42 h 45"/>
                      <a:gd name="T78" fmla="*/ 0 w 77"/>
                      <a:gd name="T79" fmla="*/ 44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7"/>
                      <a:gd name="T121" fmla="*/ 0 h 45"/>
                      <a:gd name="T122" fmla="*/ 77 w 77"/>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7" h="45">
                        <a:moveTo>
                          <a:pt x="0" y="45"/>
                        </a:moveTo>
                        <a:lnTo>
                          <a:pt x="23" y="45"/>
                        </a:lnTo>
                        <a:lnTo>
                          <a:pt x="23" y="44"/>
                        </a:lnTo>
                        <a:lnTo>
                          <a:pt x="20" y="42"/>
                        </a:lnTo>
                        <a:lnTo>
                          <a:pt x="19" y="42"/>
                        </a:lnTo>
                        <a:lnTo>
                          <a:pt x="19" y="41"/>
                        </a:lnTo>
                        <a:lnTo>
                          <a:pt x="19" y="38"/>
                        </a:lnTo>
                        <a:lnTo>
                          <a:pt x="19" y="12"/>
                        </a:lnTo>
                        <a:lnTo>
                          <a:pt x="19" y="11"/>
                        </a:lnTo>
                        <a:lnTo>
                          <a:pt x="20" y="9"/>
                        </a:lnTo>
                        <a:lnTo>
                          <a:pt x="23" y="6"/>
                        </a:lnTo>
                        <a:lnTo>
                          <a:pt x="26" y="6"/>
                        </a:lnTo>
                        <a:lnTo>
                          <a:pt x="29" y="6"/>
                        </a:lnTo>
                        <a:lnTo>
                          <a:pt x="31" y="8"/>
                        </a:lnTo>
                        <a:lnTo>
                          <a:pt x="31" y="11"/>
                        </a:lnTo>
                        <a:lnTo>
                          <a:pt x="32" y="14"/>
                        </a:lnTo>
                        <a:lnTo>
                          <a:pt x="32" y="38"/>
                        </a:lnTo>
                        <a:lnTo>
                          <a:pt x="31" y="41"/>
                        </a:lnTo>
                        <a:lnTo>
                          <a:pt x="31" y="42"/>
                        </a:lnTo>
                        <a:lnTo>
                          <a:pt x="29" y="42"/>
                        </a:lnTo>
                        <a:lnTo>
                          <a:pt x="26" y="44"/>
                        </a:lnTo>
                        <a:lnTo>
                          <a:pt x="26" y="45"/>
                        </a:lnTo>
                        <a:lnTo>
                          <a:pt x="50" y="45"/>
                        </a:lnTo>
                        <a:lnTo>
                          <a:pt x="50" y="44"/>
                        </a:lnTo>
                        <a:lnTo>
                          <a:pt x="47" y="42"/>
                        </a:lnTo>
                        <a:lnTo>
                          <a:pt x="46" y="42"/>
                        </a:lnTo>
                        <a:lnTo>
                          <a:pt x="46" y="41"/>
                        </a:lnTo>
                        <a:lnTo>
                          <a:pt x="46" y="38"/>
                        </a:lnTo>
                        <a:lnTo>
                          <a:pt x="46" y="12"/>
                        </a:lnTo>
                        <a:lnTo>
                          <a:pt x="46" y="11"/>
                        </a:lnTo>
                        <a:lnTo>
                          <a:pt x="47" y="9"/>
                        </a:lnTo>
                        <a:lnTo>
                          <a:pt x="50" y="6"/>
                        </a:lnTo>
                        <a:lnTo>
                          <a:pt x="53" y="6"/>
                        </a:lnTo>
                        <a:lnTo>
                          <a:pt x="56" y="6"/>
                        </a:lnTo>
                        <a:lnTo>
                          <a:pt x="58" y="8"/>
                        </a:lnTo>
                        <a:lnTo>
                          <a:pt x="58" y="11"/>
                        </a:lnTo>
                        <a:lnTo>
                          <a:pt x="59" y="14"/>
                        </a:lnTo>
                        <a:lnTo>
                          <a:pt x="59" y="38"/>
                        </a:lnTo>
                        <a:lnTo>
                          <a:pt x="58" y="41"/>
                        </a:lnTo>
                        <a:lnTo>
                          <a:pt x="58" y="42"/>
                        </a:lnTo>
                        <a:lnTo>
                          <a:pt x="56" y="42"/>
                        </a:lnTo>
                        <a:lnTo>
                          <a:pt x="53" y="44"/>
                        </a:lnTo>
                        <a:lnTo>
                          <a:pt x="53" y="45"/>
                        </a:lnTo>
                        <a:lnTo>
                          <a:pt x="77" y="45"/>
                        </a:lnTo>
                        <a:lnTo>
                          <a:pt x="77" y="44"/>
                        </a:lnTo>
                        <a:lnTo>
                          <a:pt x="74" y="42"/>
                        </a:lnTo>
                        <a:lnTo>
                          <a:pt x="73" y="42"/>
                        </a:lnTo>
                        <a:lnTo>
                          <a:pt x="73" y="41"/>
                        </a:lnTo>
                        <a:lnTo>
                          <a:pt x="71" y="38"/>
                        </a:lnTo>
                        <a:lnTo>
                          <a:pt x="71" y="14"/>
                        </a:lnTo>
                        <a:lnTo>
                          <a:pt x="71" y="9"/>
                        </a:lnTo>
                        <a:lnTo>
                          <a:pt x="70" y="6"/>
                        </a:lnTo>
                        <a:lnTo>
                          <a:pt x="68" y="3"/>
                        </a:lnTo>
                        <a:lnTo>
                          <a:pt x="64" y="0"/>
                        </a:lnTo>
                        <a:lnTo>
                          <a:pt x="59" y="0"/>
                        </a:lnTo>
                        <a:lnTo>
                          <a:pt x="55" y="0"/>
                        </a:lnTo>
                        <a:lnTo>
                          <a:pt x="50" y="3"/>
                        </a:lnTo>
                        <a:lnTo>
                          <a:pt x="47" y="5"/>
                        </a:lnTo>
                        <a:lnTo>
                          <a:pt x="46" y="8"/>
                        </a:lnTo>
                        <a:lnTo>
                          <a:pt x="44" y="8"/>
                        </a:lnTo>
                        <a:lnTo>
                          <a:pt x="43" y="5"/>
                        </a:lnTo>
                        <a:lnTo>
                          <a:pt x="41" y="3"/>
                        </a:lnTo>
                        <a:lnTo>
                          <a:pt x="37" y="0"/>
                        </a:lnTo>
                        <a:lnTo>
                          <a:pt x="32" y="0"/>
                        </a:lnTo>
                        <a:lnTo>
                          <a:pt x="26" y="0"/>
                        </a:lnTo>
                        <a:lnTo>
                          <a:pt x="22" y="3"/>
                        </a:lnTo>
                        <a:lnTo>
                          <a:pt x="20" y="5"/>
                        </a:lnTo>
                        <a:lnTo>
                          <a:pt x="17" y="8"/>
                        </a:lnTo>
                        <a:lnTo>
                          <a:pt x="17" y="0"/>
                        </a:lnTo>
                        <a:lnTo>
                          <a:pt x="0" y="0"/>
                        </a:lnTo>
                        <a:lnTo>
                          <a:pt x="0" y="3"/>
                        </a:lnTo>
                        <a:lnTo>
                          <a:pt x="3" y="3"/>
                        </a:lnTo>
                        <a:lnTo>
                          <a:pt x="4" y="5"/>
                        </a:lnTo>
                        <a:lnTo>
                          <a:pt x="4" y="6"/>
                        </a:lnTo>
                        <a:lnTo>
                          <a:pt x="6" y="9"/>
                        </a:lnTo>
                        <a:lnTo>
                          <a:pt x="6" y="38"/>
                        </a:lnTo>
                        <a:lnTo>
                          <a:pt x="4" y="41"/>
                        </a:lnTo>
                        <a:lnTo>
                          <a:pt x="4" y="42"/>
                        </a:lnTo>
                        <a:lnTo>
                          <a:pt x="3" y="42"/>
                        </a:lnTo>
                        <a:lnTo>
                          <a:pt x="0" y="44"/>
                        </a:lnTo>
                        <a:lnTo>
                          <a:pt x="0" y="45"/>
                        </a:lnTo>
                        <a:close/>
                      </a:path>
                    </a:pathLst>
                  </a:custGeom>
                  <a:solidFill>
                    <a:srgbClr val="000000"/>
                  </a:solidFill>
                  <a:ln w="0">
                    <a:solidFill>
                      <a:srgbClr val="000000"/>
                    </a:solidFill>
                    <a:round/>
                    <a:headEnd/>
                    <a:tailEnd/>
                  </a:ln>
                </p:spPr>
                <p:txBody>
                  <a:bodyPr/>
                  <a:lstStyle/>
                  <a:p>
                    <a:endParaRPr lang="en-US"/>
                  </a:p>
                </p:txBody>
              </p:sp>
              <p:sp>
                <p:nvSpPr>
                  <p:cNvPr id="258" name="Freeform 257"/>
                  <p:cNvSpPr>
                    <a:spLocks noEditPoints="1"/>
                  </p:cNvSpPr>
                  <p:nvPr/>
                </p:nvSpPr>
                <p:spPr bwMode="auto">
                  <a:xfrm>
                    <a:off x="2987209" y="2835289"/>
                    <a:ext cx="129540" cy="108904"/>
                  </a:xfrm>
                  <a:custGeom>
                    <a:avLst/>
                    <a:gdLst>
                      <a:gd name="T0" fmla="*/ 0 w 45"/>
                      <a:gd name="T1" fmla="*/ 24 h 47"/>
                      <a:gd name="T2" fmla="*/ 2 w 45"/>
                      <a:gd name="T3" fmla="*/ 30 h 47"/>
                      <a:gd name="T4" fmla="*/ 3 w 45"/>
                      <a:gd name="T5" fmla="*/ 35 h 47"/>
                      <a:gd name="T6" fmla="*/ 8 w 45"/>
                      <a:gd name="T7" fmla="*/ 41 h 47"/>
                      <a:gd name="T8" fmla="*/ 12 w 45"/>
                      <a:gd name="T9" fmla="*/ 44 h 47"/>
                      <a:gd name="T10" fmla="*/ 17 w 45"/>
                      <a:gd name="T11" fmla="*/ 47 h 47"/>
                      <a:gd name="T12" fmla="*/ 22 w 45"/>
                      <a:gd name="T13" fmla="*/ 47 h 47"/>
                      <a:gd name="T14" fmla="*/ 28 w 45"/>
                      <a:gd name="T15" fmla="*/ 47 h 47"/>
                      <a:gd name="T16" fmla="*/ 34 w 45"/>
                      <a:gd name="T17" fmla="*/ 44 h 47"/>
                      <a:gd name="T18" fmla="*/ 39 w 45"/>
                      <a:gd name="T19" fmla="*/ 41 h 47"/>
                      <a:gd name="T20" fmla="*/ 42 w 45"/>
                      <a:gd name="T21" fmla="*/ 35 h 47"/>
                      <a:gd name="T22" fmla="*/ 43 w 45"/>
                      <a:gd name="T23" fmla="*/ 30 h 47"/>
                      <a:gd name="T24" fmla="*/ 45 w 45"/>
                      <a:gd name="T25" fmla="*/ 24 h 47"/>
                      <a:gd name="T26" fmla="*/ 43 w 45"/>
                      <a:gd name="T27" fmla="*/ 17 h 47"/>
                      <a:gd name="T28" fmla="*/ 42 w 45"/>
                      <a:gd name="T29" fmla="*/ 12 h 47"/>
                      <a:gd name="T30" fmla="*/ 39 w 45"/>
                      <a:gd name="T31" fmla="*/ 6 h 47"/>
                      <a:gd name="T32" fmla="*/ 34 w 45"/>
                      <a:gd name="T33" fmla="*/ 3 h 47"/>
                      <a:gd name="T34" fmla="*/ 28 w 45"/>
                      <a:gd name="T35" fmla="*/ 0 h 47"/>
                      <a:gd name="T36" fmla="*/ 22 w 45"/>
                      <a:gd name="T37" fmla="*/ 0 h 47"/>
                      <a:gd name="T38" fmla="*/ 17 w 45"/>
                      <a:gd name="T39" fmla="*/ 0 h 47"/>
                      <a:gd name="T40" fmla="*/ 12 w 45"/>
                      <a:gd name="T41" fmla="*/ 3 h 47"/>
                      <a:gd name="T42" fmla="*/ 8 w 45"/>
                      <a:gd name="T43" fmla="*/ 6 h 47"/>
                      <a:gd name="T44" fmla="*/ 3 w 45"/>
                      <a:gd name="T45" fmla="*/ 11 h 47"/>
                      <a:gd name="T46" fmla="*/ 2 w 45"/>
                      <a:gd name="T47" fmla="*/ 17 h 47"/>
                      <a:gd name="T48" fmla="*/ 0 w 45"/>
                      <a:gd name="T49" fmla="*/ 24 h 47"/>
                      <a:gd name="T50" fmla="*/ 15 w 45"/>
                      <a:gd name="T51" fmla="*/ 24 h 47"/>
                      <a:gd name="T52" fmla="*/ 15 w 45"/>
                      <a:gd name="T53" fmla="*/ 17 h 47"/>
                      <a:gd name="T54" fmla="*/ 15 w 45"/>
                      <a:gd name="T55" fmla="*/ 12 h 47"/>
                      <a:gd name="T56" fmla="*/ 17 w 45"/>
                      <a:gd name="T57" fmla="*/ 9 h 47"/>
                      <a:gd name="T58" fmla="*/ 18 w 45"/>
                      <a:gd name="T59" fmla="*/ 6 h 47"/>
                      <a:gd name="T60" fmla="*/ 20 w 45"/>
                      <a:gd name="T61" fmla="*/ 3 h 47"/>
                      <a:gd name="T62" fmla="*/ 22 w 45"/>
                      <a:gd name="T63" fmla="*/ 3 h 47"/>
                      <a:gd name="T64" fmla="*/ 25 w 45"/>
                      <a:gd name="T65" fmla="*/ 3 h 47"/>
                      <a:gd name="T66" fmla="*/ 27 w 45"/>
                      <a:gd name="T67" fmla="*/ 5 h 47"/>
                      <a:gd name="T68" fmla="*/ 28 w 45"/>
                      <a:gd name="T69" fmla="*/ 8 h 47"/>
                      <a:gd name="T70" fmla="*/ 30 w 45"/>
                      <a:gd name="T71" fmla="*/ 12 h 47"/>
                      <a:gd name="T72" fmla="*/ 30 w 45"/>
                      <a:gd name="T73" fmla="*/ 17 h 47"/>
                      <a:gd name="T74" fmla="*/ 30 w 45"/>
                      <a:gd name="T75" fmla="*/ 24 h 47"/>
                      <a:gd name="T76" fmla="*/ 30 w 45"/>
                      <a:gd name="T77" fmla="*/ 30 h 47"/>
                      <a:gd name="T78" fmla="*/ 30 w 45"/>
                      <a:gd name="T79" fmla="*/ 35 h 47"/>
                      <a:gd name="T80" fmla="*/ 28 w 45"/>
                      <a:gd name="T81" fmla="*/ 39 h 47"/>
                      <a:gd name="T82" fmla="*/ 27 w 45"/>
                      <a:gd name="T83" fmla="*/ 42 h 47"/>
                      <a:gd name="T84" fmla="*/ 25 w 45"/>
                      <a:gd name="T85" fmla="*/ 44 h 47"/>
                      <a:gd name="T86" fmla="*/ 22 w 45"/>
                      <a:gd name="T87" fmla="*/ 44 h 47"/>
                      <a:gd name="T88" fmla="*/ 20 w 45"/>
                      <a:gd name="T89" fmla="*/ 44 h 47"/>
                      <a:gd name="T90" fmla="*/ 18 w 45"/>
                      <a:gd name="T91" fmla="*/ 41 h 47"/>
                      <a:gd name="T92" fmla="*/ 17 w 45"/>
                      <a:gd name="T93" fmla="*/ 38 h 47"/>
                      <a:gd name="T94" fmla="*/ 15 w 45"/>
                      <a:gd name="T95" fmla="*/ 35 h 47"/>
                      <a:gd name="T96" fmla="*/ 15 w 45"/>
                      <a:gd name="T97" fmla="*/ 30 h 47"/>
                      <a:gd name="T98" fmla="*/ 15 w 45"/>
                      <a:gd name="T99" fmla="*/ 24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
                      <a:gd name="T151" fmla="*/ 0 h 47"/>
                      <a:gd name="T152" fmla="*/ 45 w 45"/>
                      <a:gd name="T153" fmla="*/ 47 h 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 h="47">
                        <a:moveTo>
                          <a:pt x="0" y="24"/>
                        </a:moveTo>
                        <a:lnTo>
                          <a:pt x="2" y="30"/>
                        </a:lnTo>
                        <a:lnTo>
                          <a:pt x="3" y="35"/>
                        </a:lnTo>
                        <a:lnTo>
                          <a:pt x="8" y="41"/>
                        </a:lnTo>
                        <a:lnTo>
                          <a:pt x="12" y="44"/>
                        </a:lnTo>
                        <a:lnTo>
                          <a:pt x="17" y="47"/>
                        </a:lnTo>
                        <a:lnTo>
                          <a:pt x="22" y="47"/>
                        </a:lnTo>
                        <a:lnTo>
                          <a:pt x="28" y="47"/>
                        </a:lnTo>
                        <a:lnTo>
                          <a:pt x="34" y="44"/>
                        </a:lnTo>
                        <a:lnTo>
                          <a:pt x="39" y="41"/>
                        </a:lnTo>
                        <a:lnTo>
                          <a:pt x="42" y="35"/>
                        </a:lnTo>
                        <a:lnTo>
                          <a:pt x="43" y="30"/>
                        </a:lnTo>
                        <a:lnTo>
                          <a:pt x="45" y="24"/>
                        </a:lnTo>
                        <a:lnTo>
                          <a:pt x="43" y="17"/>
                        </a:lnTo>
                        <a:lnTo>
                          <a:pt x="42" y="12"/>
                        </a:lnTo>
                        <a:lnTo>
                          <a:pt x="39" y="6"/>
                        </a:lnTo>
                        <a:lnTo>
                          <a:pt x="34" y="3"/>
                        </a:lnTo>
                        <a:lnTo>
                          <a:pt x="28" y="0"/>
                        </a:lnTo>
                        <a:lnTo>
                          <a:pt x="22" y="0"/>
                        </a:lnTo>
                        <a:lnTo>
                          <a:pt x="17" y="0"/>
                        </a:lnTo>
                        <a:lnTo>
                          <a:pt x="12" y="3"/>
                        </a:lnTo>
                        <a:lnTo>
                          <a:pt x="8" y="6"/>
                        </a:lnTo>
                        <a:lnTo>
                          <a:pt x="3" y="11"/>
                        </a:lnTo>
                        <a:lnTo>
                          <a:pt x="2" y="17"/>
                        </a:lnTo>
                        <a:lnTo>
                          <a:pt x="0" y="24"/>
                        </a:lnTo>
                        <a:close/>
                        <a:moveTo>
                          <a:pt x="15" y="24"/>
                        </a:moveTo>
                        <a:lnTo>
                          <a:pt x="15" y="17"/>
                        </a:lnTo>
                        <a:lnTo>
                          <a:pt x="15" y="12"/>
                        </a:lnTo>
                        <a:lnTo>
                          <a:pt x="17" y="9"/>
                        </a:lnTo>
                        <a:lnTo>
                          <a:pt x="18" y="6"/>
                        </a:lnTo>
                        <a:lnTo>
                          <a:pt x="20" y="3"/>
                        </a:lnTo>
                        <a:lnTo>
                          <a:pt x="22" y="3"/>
                        </a:lnTo>
                        <a:lnTo>
                          <a:pt x="25" y="3"/>
                        </a:lnTo>
                        <a:lnTo>
                          <a:pt x="27" y="5"/>
                        </a:lnTo>
                        <a:lnTo>
                          <a:pt x="28" y="8"/>
                        </a:lnTo>
                        <a:lnTo>
                          <a:pt x="30" y="12"/>
                        </a:lnTo>
                        <a:lnTo>
                          <a:pt x="30" y="17"/>
                        </a:lnTo>
                        <a:lnTo>
                          <a:pt x="30" y="24"/>
                        </a:lnTo>
                        <a:lnTo>
                          <a:pt x="30" y="30"/>
                        </a:lnTo>
                        <a:lnTo>
                          <a:pt x="30" y="35"/>
                        </a:lnTo>
                        <a:lnTo>
                          <a:pt x="28" y="39"/>
                        </a:lnTo>
                        <a:lnTo>
                          <a:pt x="27" y="42"/>
                        </a:lnTo>
                        <a:lnTo>
                          <a:pt x="25" y="44"/>
                        </a:lnTo>
                        <a:lnTo>
                          <a:pt x="22" y="44"/>
                        </a:lnTo>
                        <a:lnTo>
                          <a:pt x="20" y="44"/>
                        </a:lnTo>
                        <a:lnTo>
                          <a:pt x="18" y="41"/>
                        </a:lnTo>
                        <a:lnTo>
                          <a:pt x="17" y="38"/>
                        </a:lnTo>
                        <a:lnTo>
                          <a:pt x="15" y="35"/>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259" name="Freeform 258"/>
                  <p:cNvSpPr>
                    <a:spLocks noEditPoints="1"/>
                  </p:cNvSpPr>
                  <p:nvPr/>
                </p:nvSpPr>
                <p:spPr bwMode="auto">
                  <a:xfrm>
                    <a:off x="3128264" y="2791264"/>
                    <a:ext cx="143933" cy="152930"/>
                  </a:xfrm>
                  <a:custGeom>
                    <a:avLst/>
                    <a:gdLst>
                      <a:gd name="T0" fmla="*/ 23 w 50"/>
                      <a:gd name="T1" fmla="*/ 61 h 66"/>
                      <a:gd name="T2" fmla="*/ 20 w 50"/>
                      <a:gd name="T3" fmla="*/ 60 h 66"/>
                      <a:gd name="T4" fmla="*/ 17 w 50"/>
                      <a:gd name="T5" fmla="*/ 58 h 66"/>
                      <a:gd name="T6" fmla="*/ 15 w 50"/>
                      <a:gd name="T7" fmla="*/ 54 h 66"/>
                      <a:gd name="T8" fmla="*/ 15 w 50"/>
                      <a:gd name="T9" fmla="*/ 49 h 66"/>
                      <a:gd name="T10" fmla="*/ 15 w 50"/>
                      <a:gd name="T11" fmla="*/ 42 h 66"/>
                      <a:gd name="T12" fmla="*/ 15 w 50"/>
                      <a:gd name="T13" fmla="*/ 36 h 66"/>
                      <a:gd name="T14" fmla="*/ 15 w 50"/>
                      <a:gd name="T15" fmla="*/ 31 h 66"/>
                      <a:gd name="T16" fmla="*/ 17 w 50"/>
                      <a:gd name="T17" fmla="*/ 28 h 66"/>
                      <a:gd name="T18" fmla="*/ 20 w 50"/>
                      <a:gd name="T19" fmla="*/ 25 h 66"/>
                      <a:gd name="T20" fmla="*/ 23 w 50"/>
                      <a:gd name="T21" fmla="*/ 24 h 66"/>
                      <a:gd name="T22" fmla="*/ 26 w 50"/>
                      <a:gd name="T23" fmla="*/ 25 h 66"/>
                      <a:gd name="T24" fmla="*/ 29 w 50"/>
                      <a:gd name="T25" fmla="*/ 27 h 66"/>
                      <a:gd name="T26" fmla="*/ 30 w 50"/>
                      <a:gd name="T27" fmla="*/ 28 h 66"/>
                      <a:gd name="T28" fmla="*/ 30 w 50"/>
                      <a:gd name="T29" fmla="*/ 30 h 66"/>
                      <a:gd name="T30" fmla="*/ 30 w 50"/>
                      <a:gd name="T31" fmla="*/ 54 h 66"/>
                      <a:gd name="T32" fmla="*/ 30 w 50"/>
                      <a:gd name="T33" fmla="*/ 55 h 66"/>
                      <a:gd name="T34" fmla="*/ 27 w 50"/>
                      <a:gd name="T35" fmla="*/ 58 h 66"/>
                      <a:gd name="T36" fmla="*/ 26 w 50"/>
                      <a:gd name="T37" fmla="*/ 60 h 66"/>
                      <a:gd name="T38" fmla="*/ 23 w 50"/>
                      <a:gd name="T39" fmla="*/ 61 h 66"/>
                      <a:gd name="T40" fmla="*/ 0 w 50"/>
                      <a:gd name="T41" fmla="*/ 43 h 66"/>
                      <a:gd name="T42" fmla="*/ 0 w 50"/>
                      <a:gd name="T43" fmla="*/ 51 h 66"/>
                      <a:gd name="T44" fmla="*/ 3 w 50"/>
                      <a:gd name="T45" fmla="*/ 55 h 66"/>
                      <a:gd name="T46" fmla="*/ 6 w 50"/>
                      <a:gd name="T47" fmla="*/ 60 h 66"/>
                      <a:gd name="T48" fmla="*/ 9 w 50"/>
                      <a:gd name="T49" fmla="*/ 63 h 66"/>
                      <a:gd name="T50" fmla="*/ 14 w 50"/>
                      <a:gd name="T51" fmla="*/ 66 h 66"/>
                      <a:gd name="T52" fmla="*/ 18 w 50"/>
                      <a:gd name="T53" fmla="*/ 66 h 66"/>
                      <a:gd name="T54" fmla="*/ 21 w 50"/>
                      <a:gd name="T55" fmla="*/ 66 h 66"/>
                      <a:gd name="T56" fmla="*/ 26 w 50"/>
                      <a:gd name="T57" fmla="*/ 64 h 66"/>
                      <a:gd name="T58" fmla="*/ 29 w 50"/>
                      <a:gd name="T59" fmla="*/ 63 h 66"/>
                      <a:gd name="T60" fmla="*/ 30 w 50"/>
                      <a:gd name="T61" fmla="*/ 60 h 66"/>
                      <a:gd name="T62" fmla="*/ 30 w 50"/>
                      <a:gd name="T63" fmla="*/ 66 h 66"/>
                      <a:gd name="T64" fmla="*/ 36 w 50"/>
                      <a:gd name="T65" fmla="*/ 64 h 66"/>
                      <a:gd name="T66" fmla="*/ 39 w 50"/>
                      <a:gd name="T67" fmla="*/ 64 h 66"/>
                      <a:gd name="T68" fmla="*/ 41 w 50"/>
                      <a:gd name="T69" fmla="*/ 64 h 66"/>
                      <a:gd name="T70" fmla="*/ 45 w 50"/>
                      <a:gd name="T71" fmla="*/ 63 h 66"/>
                      <a:gd name="T72" fmla="*/ 50 w 50"/>
                      <a:gd name="T73" fmla="*/ 63 h 66"/>
                      <a:gd name="T74" fmla="*/ 50 w 50"/>
                      <a:gd name="T75" fmla="*/ 60 h 66"/>
                      <a:gd name="T76" fmla="*/ 47 w 50"/>
                      <a:gd name="T77" fmla="*/ 60 h 66"/>
                      <a:gd name="T78" fmla="*/ 45 w 50"/>
                      <a:gd name="T79" fmla="*/ 60 h 66"/>
                      <a:gd name="T80" fmla="*/ 44 w 50"/>
                      <a:gd name="T81" fmla="*/ 57 h 66"/>
                      <a:gd name="T82" fmla="*/ 44 w 50"/>
                      <a:gd name="T83" fmla="*/ 55 h 66"/>
                      <a:gd name="T84" fmla="*/ 44 w 50"/>
                      <a:gd name="T85" fmla="*/ 0 h 66"/>
                      <a:gd name="T86" fmla="*/ 23 w 50"/>
                      <a:gd name="T87" fmla="*/ 0 h 66"/>
                      <a:gd name="T88" fmla="*/ 23 w 50"/>
                      <a:gd name="T89" fmla="*/ 1 h 66"/>
                      <a:gd name="T90" fmla="*/ 27 w 50"/>
                      <a:gd name="T91" fmla="*/ 1 h 66"/>
                      <a:gd name="T92" fmla="*/ 29 w 50"/>
                      <a:gd name="T93" fmla="*/ 3 h 66"/>
                      <a:gd name="T94" fmla="*/ 30 w 50"/>
                      <a:gd name="T95" fmla="*/ 4 h 66"/>
                      <a:gd name="T96" fmla="*/ 30 w 50"/>
                      <a:gd name="T97" fmla="*/ 7 h 66"/>
                      <a:gd name="T98" fmla="*/ 30 w 50"/>
                      <a:gd name="T99" fmla="*/ 25 h 66"/>
                      <a:gd name="T100" fmla="*/ 27 w 50"/>
                      <a:gd name="T101" fmla="*/ 22 h 66"/>
                      <a:gd name="T102" fmla="*/ 26 w 50"/>
                      <a:gd name="T103" fmla="*/ 21 h 66"/>
                      <a:gd name="T104" fmla="*/ 23 w 50"/>
                      <a:gd name="T105" fmla="*/ 19 h 66"/>
                      <a:gd name="T106" fmla="*/ 18 w 50"/>
                      <a:gd name="T107" fmla="*/ 19 h 66"/>
                      <a:gd name="T108" fmla="*/ 14 w 50"/>
                      <a:gd name="T109" fmla="*/ 19 h 66"/>
                      <a:gd name="T110" fmla="*/ 9 w 50"/>
                      <a:gd name="T111" fmla="*/ 22 h 66"/>
                      <a:gd name="T112" fmla="*/ 6 w 50"/>
                      <a:gd name="T113" fmla="*/ 25 h 66"/>
                      <a:gd name="T114" fmla="*/ 3 w 50"/>
                      <a:gd name="T115" fmla="*/ 30 h 66"/>
                      <a:gd name="T116" fmla="*/ 0 w 50"/>
                      <a:gd name="T117" fmla="*/ 37 h 66"/>
                      <a:gd name="T118" fmla="*/ 0 w 50"/>
                      <a:gd name="T119" fmla="*/ 43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
                      <a:gd name="T181" fmla="*/ 0 h 66"/>
                      <a:gd name="T182" fmla="*/ 50 w 50"/>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 h="66">
                        <a:moveTo>
                          <a:pt x="23" y="61"/>
                        </a:moveTo>
                        <a:lnTo>
                          <a:pt x="20" y="60"/>
                        </a:lnTo>
                        <a:lnTo>
                          <a:pt x="17" y="58"/>
                        </a:lnTo>
                        <a:lnTo>
                          <a:pt x="15" y="54"/>
                        </a:lnTo>
                        <a:lnTo>
                          <a:pt x="15" y="49"/>
                        </a:lnTo>
                        <a:lnTo>
                          <a:pt x="15" y="42"/>
                        </a:lnTo>
                        <a:lnTo>
                          <a:pt x="15" y="36"/>
                        </a:lnTo>
                        <a:lnTo>
                          <a:pt x="15" y="31"/>
                        </a:lnTo>
                        <a:lnTo>
                          <a:pt x="17" y="28"/>
                        </a:lnTo>
                        <a:lnTo>
                          <a:pt x="20" y="25"/>
                        </a:lnTo>
                        <a:lnTo>
                          <a:pt x="23" y="24"/>
                        </a:lnTo>
                        <a:lnTo>
                          <a:pt x="26" y="25"/>
                        </a:lnTo>
                        <a:lnTo>
                          <a:pt x="29" y="27"/>
                        </a:lnTo>
                        <a:lnTo>
                          <a:pt x="30" y="28"/>
                        </a:lnTo>
                        <a:lnTo>
                          <a:pt x="30" y="30"/>
                        </a:lnTo>
                        <a:lnTo>
                          <a:pt x="30" y="54"/>
                        </a:lnTo>
                        <a:lnTo>
                          <a:pt x="30" y="55"/>
                        </a:lnTo>
                        <a:lnTo>
                          <a:pt x="27" y="58"/>
                        </a:lnTo>
                        <a:lnTo>
                          <a:pt x="26" y="60"/>
                        </a:lnTo>
                        <a:lnTo>
                          <a:pt x="23" y="61"/>
                        </a:lnTo>
                        <a:close/>
                        <a:moveTo>
                          <a:pt x="0" y="43"/>
                        </a:moveTo>
                        <a:lnTo>
                          <a:pt x="0" y="51"/>
                        </a:lnTo>
                        <a:lnTo>
                          <a:pt x="3" y="55"/>
                        </a:lnTo>
                        <a:lnTo>
                          <a:pt x="6" y="60"/>
                        </a:lnTo>
                        <a:lnTo>
                          <a:pt x="9" y="63"/>
                        </a:lnTo>
                        <a:lnTo>
                          <a:pt x="14" y="66"/>
                        </a:lnTo>
                        <a:lnTo>
                          <a:pt x="18" y="66"/>
                        </a:lnTo>
                        <a:lnTo>
                          <a:pt x="21" y="66"/>
                        </a:lnTo>
                        <a:lnTo>
                          <a:pt x="26" y="64"/>
                        </a:lnTo>
                        <a:lnTo>
                          <a:pt x="29" y="63"/>
                        </a:lnTo>
                        <a:lnTo>
                          <a:pt x="30" y="60"/>
                        </a:lnTo>
                        <a:lnTo>
                          <a:pt x="30" y="66"/>
                        </a:lnTo>
                        <a:lnTo>
                          <a:pt x="36" y="64"/>
                        </a:lnTo>
                        <a:lnTo>
                          <a:pt x="39" y="64"/>
                        </a:lnTo>
                        <a:lnTo>
                          <a:pt x="41" y="64"/>
                        </a:lnTo>
                        <a:lnTo>
                          <a:pt x="45" y="63"/>
                        </a:lnTo>
                        <a:lnTo>
                          <a:pt x="50" y="63"/>
                        </a:lnTo>
                        <a:lnTo>
                          <a:pt x="50" y="60"/>
                        </a:lnTo>
                        <a:lnTo>
                          <a:pt x="47" y="60"/>
                        </a:lnTo>
                        <a:lnTo>
                          <a:pt x="45" y="60"/>
                        </a:lnTo>
                        <a:lnTo>
                          <a:pt x="44" y="57"/>
                        </a:lnTo>
                        <a:lnTo>
                          <a:pt x="44" y="55"/>
                        </a:lnTo>
                        <a:lnTo>
                          <a:pt x="44" y="0"/>
                        </a:lnTo>
                        <a:lnTo>
                          <a:pt x="23" y="0"/>
                        </a:lnTo>
                        <a:lnTo>
                          <a:pt x="23" y="1"/>
                        </a:lnTo>
                        <a:lnTo>
                          <a:pt x="27" y="1"/>
                        </a:lnTo>
                        <a:lnTo>
                          <a:pt x="29" y="3"/>
                        </a:lnTo>
                        <a:lnTo>
                          <a:pt x="30" y="4"/>
                        </a:lnTo>
                        <a:lnTo>
                          <a:pt x="30" y="7"/>
                        </a:lnTo>
                        <a:lnTo>
                          <a:pt x="30" y="25"/>
                        </a:lnTo>
                        <a:lnTo>
                          <a:pt x="27" y="22"/>
                        </a:lnTo>
                        <a:lnTo>
                          <a:pt x="26" y="21"/>
                        </a:lnTo>
                        <a:lnTo>
                          <a:pt x="23" y="19"/>
                        </a:lnTo>
                        <a:lnTo>
                          <a:pt x="18" y="19"/>
                        </a:lnTo>
                        <a:lnTo>
                          <a:pt x="14" y="19"/>
                        </a:lnTo>
                        <a:lnTo>
                          <a:pt x="9" y="22"/>
                        </a:lnTo>
                        <a:lnTo>
                          <a:pt x="6" y="25"/>
                        </a:lnTo>
                        <a:lnTo>
                          <a:pt x="3" y="30"/>
                        </a:lnTo>
                        <a:lnTo>
                          <a:pt x="0" y="37"/>
                        </a:lnTo>
                        <a:lnTo>
                          <a:pt x="0" y="43"/>
                        </a:lnTo>
                        <a:close/>
                      </a:path>
                    </a:pathLst>
                  </a:custGeom>
                  <a:solidFill>
                    <a:srgbClr val="000000"/>
                  </a:solidFill>
                  <a:ln w="0">
                    <a:solidFill>
                      <a:srgbClr val="000000"/>
                    </a:solidFill>
                    <a:round/>
                    <a:headEnd/>
                    <a:tailEnd/>
                  </a:ln>
                </p:spPr>
                <p:txBody>
                  <a:bodyPr/>
                  <a:lstStyle/>
                  <a:p>
                    <a:endParaRPr lang="en-US"/>
                  </a:p>
                </p:txBody>
              </p:sp>
              <p:sp>
                <p:nvSpPr>
                  <p:cNvPr id="260" name="Freeform 259"/>
                  <p:cNvSpPr>
                    <a:spLocks/>
                  </p:cNvSpPr>
                  <p:nvPr/>
                </p:nvSpPr>
                <p:spPr bwMode="auto">
                  <a:xfrm>
                    <a:off x="3283712" y="2835289"/>
                    <a:ext cx="141055" cy="108904"/>
                  </a:xfrm>
                  <a:custGeom>
                    <a:avLst/>
                    <a:gdLst>
                      <a:gd name="T0" fmla="*/ 0 w 49"/>
                      <a:gd name="T1" fmla="*/ 0 h 47"/>
                      <a:gd name="T2" fmla="*/ 0 w 49"/>
                      <a:gd name="T3" fmla="*/ 3 h 47"/>
                      <a:gd name="T4" fmla="*/ 2 w 49"/>
                      <a:gd name="T5" fmla="*/ 3 h 47"/>
                      <a:gd name="T6" fmla="*/ 3 w 49"/>
                      <a:gd name="T7" fmla="*/ 5 h 47"/>
                      <a:gd name="T8" fmla="*/ 5 w 49"/>
                      <a:gd name="T9" fmla="*/ 6 h 47"/>
                      <a:gd name="T10" fmla="*/ 5 w 49"/>
                      <a:gd name="T11" fmla="*/ 9 h 47"/>
                      <a:gd name="T12" fmla="*/ 5 w 49"/>
                      <a:gd name="T13" fmla="*/ 33 h 47"/>
                      <a:gd name="T14" fmla="*/ 5 w 49"/>
                      <a:gd name="T15" fmla="*/ 38 h 47"/>
                      <a:gd name="T16" fmla="*/ 6 w 49"/>
                      <a:gd name="T17" fmla="*/ 42 h 47"/>
                      <a:gd name="T18" fmla="*/ 8 w 49"/>
                      <a:gd name="T19" fmla="*/ 44 h 47"/>
                      <a:gd name="T20" fmla="*/ 12 w 49"/>
                      <a:gd name="T21" fmla="*/ 47 h 47"/>
                      <a:gd name="T22" fmla="*/ 16 w 49"/>
                      <a:gd name="T23" fmla="*/ 47 h 47"/>
                      <a:gd name="T24" fmla="*/ 21 w 49"/>
                      <a:gd name="T25" fmla="*/ 47 h 47"/>
                      <a:gd name="T26" fmla="*/ 25 w 49"/>
                      <a:gd name="T27" fmla="*/ 45 h 47"/>
                      <a:gd name="T28" fmla="*/ 28 w 49"/>
                      <a:gd name="T29" fmla="*/ 44 h 47"/>
                      <a:gd name="T30" fmla="*/ 31 w 49"/>
                      <a:gd name="T31" fmla="*/ 41 h 47"/>
                      <a:gd name="T32" fmla="*/ 31 w 49"/>
                      <a:gd name="T33" fmla="*/ 47 h 47"/>
                      <a:gd name="T34" fmla="*/ 36 w 49"/>
                      <a:gd name="T35" fmla="*/ 45 h 47"/>
                      <a:gd name="T36" fmla="*/ 39 w 49"/>
                      <a:gd name="T37" fmla="*/ 45 h 47"/>
                      <a:gd name="T38" fmla="*/ 40 w 49"/>
                      <a:gd name="T39" fmla="*/ 45 h 47"/>
                      <a:gd name="T40" fmla="*/ 45 w 49"/>
                      <a:gd name="T41" fmla="*/ 44 h 47"/>
                      <a:gd name="T42" fmla="*/ 49 w 49"/>
                      <a:gd name="T43" fmla="*/ 44 h 47"/>
                      <a:gd name="T44" fmla="*/ 49 w 49"/>
                      <a:gd name="T45" fmla="*/ 41 h 47"/>
                      <a:gd name="T46" fmla="*/ 46 w 49"/>
                      <a:gd name="T47" fmla="*/ 41 h 47"/>
                      <a:gd name="T48" fmla="*/ 45 w 49"/>
                      <a:gd name="T49" fmla="*/ 41 h 47"/>
                      <a:gd name="T50" fmla="*/ 45 w 49"/>
                      <a:gd name="T51" fmla="*/ 38 h 47"/>
                      <a:gd name="T52" fmla="*/ 45 w 49"/>
                      <a:gd name="T53" fmla="*/ 36 h 47"/>
                      <a:gd name="T54" fmla="*/ 45 w 49"/>
                      <a:gd name="T55" fmla="*/ 0 h 47"/>
                      <a:gd name="T56" fmla="*/ 25 w 49"/>
                      <a:gd name="T57" fmla="*/ 0 h 47"/>
                      <a:gd name="T58" fmla="*/ 25 w 49"/>
                      <a:gd name="T59" fmla="*/ 3 h 47"/>
                      <a:gd name="T60" fmla="*/ 28 w 49"/>
                      <a:gd name="T61" fmla="*/ 3 h 47"/>
                      <a:gd name="T62" fmla="*/ 30 w 49"/>
                      <a:gd name="T63" fmla="*/ 5 h 47"/>
                      <a:gd name="T64" fmla="*/ 30 w 49"/>
                      <a:gd name="T65" fmla="*/ 6 h 47"/>
                      <a:gd name="T66" fmla="*/ 31 w 49"/>
                      <a:gd name="T67" fmla="*/ 9 h 47"/>
                      <a:gd name="T68" fmla="*/ 31 w 49"/>
                      <a:gd name="T69" fmla="*/ 36 h 47"/>
                      <a:gd name="T70" fmla="*/ 28 w 49"/>
                      <a:gd name="T71" fmla="*/ 38 h 47"/>
                      <a:gd name="T72" fmla="*/ 28 w 49"/>
                      <a:gd name="T73" fmla="*/ 39 h 47"/>
                      <a:gd name="T74" fmla="*/ 25 w 49"/>
                      <a:gd name="T75" fmla="*/ 41 h 47"/>
                      <a:gd name="T76" fmla="*/ 22 w 49"/>
                      <a:gd name="T77" fmla="*/ 41 h 47"/>
                      <a:gd name="T78" fmla="*/ 19 w 49"/>
                      <a:gd name="T79" fmla="*/ 41 h 47"/>
                      <a:gd name="T80" fmla="*/ 18 w 49"/>
                      <a:gd name="T81" fmla="*/ 38 h 47"/>
                      <a:gd name="T82" fmla="*/ 18 w 49"/>
                      <a:gd name="T83" fmla="*/ 36 h 47"/>
                      <a:gd name="T84" fmla="*/ 18 w 49"/>
                      <a:gd name="T85" fmla="*/ 35 h 47"/>
                      <a:gd name="T86" fmla="*/ 18 w 49"/>
                      <a:gd name="T87" fmla="*/ 0 h 47"/>
                      <a:gd name="T88" fmla="*/ 0 w 49"/>
                      <a:gd name="T89" fmla="*/ 0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
                      <a:gd name="T136" fmla="*/ 0 h 47"/>
                      <a:gd name="T137" fmla="*/ 49 w 49"/>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 h="47">
                        <a:moveTo>
                          <a:pt x="0" y="0"/>
                        </a:moveTo>
                        <a:lnTo>
                          <a:pt x="0" y="3"/>
                        </a:lnTo>
                        <a:lnTo>
                          <a:pt x="2" y="3"/>
                        </a:lnTo>
                        <a:lnTo>
                          <a:pt x="3" y="5"/>
                        </a:lnTo>
                        <a:lnTo>
                          <a:pt x="5" y="6"/>
                        </a:lnTo>
                        <a:lnTo>
                          <a:pt x="5" y="9"/>
                        </a:lnTo>
                        <a:lnTo>
                          <a:pt x="5" y="33"/>
                        </a:lnTo>
                        <a:lnTo>
                          <a:pt x="5" y="38"/>
                        </a:lnTo>
                        <a:lnTo>
                          <a:pt x="6" y="42"/>
                        </a:lnTo>
                        <a:lnTo>
                          <a:pt x="8" y="44"/>
                        </a:lnTo>
                        <a:lnTo>
                          <a:pt x="12" y="47"/>
                        </a:lnTo>
                        <a:lnTo>
                          <a:pt x="16" y="47"/>
                        </a:lnTo>
                        <a:lnTo>
                          <a:pt x="21" y="47"/>
                        </a:lnTo>
                        <a:lnTo>
                          <a:pt x="25" y="45"/>
                        </a:lnTo>
                        <a:lnTo>
                          <a:pt x="28" y="44"/>
                        </a:lnTo>
                        <a:lnTo>
                          <a:pt x="31" y="41"/>
                        </a:lnTo>
                        <a:lnTo>
                          <a:pt x="31" y="47"/>
                        </a:lnTo>
                        <a:lnTo>
                          <a:pt x="36" y="45"/>
                        </a:lnTo>
                        <a:lnTo>
                          <a:pt x="39" y="45"/>
                        </a:lnTo>
                        <a:lnTo>
                          <a:pt x="40" y="45"/>
                        </a:lnTo>
                        <a:lnTo>
                          <a:pt x="45" y="44"/>
                        </a:lnTo>
                        <a:lnTo>
                          <a:pt x="49" y="44"/>
                        </a:lnTo>
                        <a:lnTo>
                          <a:pt x="49" y="41"/>
                        </a:lnTo>
                        <a:lnTo>
                          <a:pt x="46" y="41"/>
                        </a:lnTo>
                        <a:lnTo>
                          <a:pt x="45" y="41"/>
                        </a:lnTo>
                        <a:lnTo>
                          <a:pt x="45" y="38"/>
                        </a:lnTo>
                        <a:lnTo>
                          <a:pt x="45" y="36"/>
                        </a:lnTo>
                        <a:lnTo>
                          <a:pt x="45" y="0"/>
                        </a:lnTo>
                        <a:lnTo>
                          <a:pt x="25" y="0"/>
                        </a:lnTo>
                        <a:lnTo>
                          <a:pt x="25" y="3"/>
                        </a:lnTo>
                        <a:lnTo>
                          <a:pt x="28" y="3"/>
                        </a:lnTo>
                        <a:lnTo>
                          <a:pt x="30" y="5"/>
                        </a:lnTo>
                        <a:lnTo>
                          <a:pt x="30" y="6"/>
                        </a:lnTo>
                        <a:lnTo>
                          <a:pt x="31" y="9"/>
                        </a:lnTo>
                        <a:lnTo>
                          <a:pt x="31" y="36"/>
                        </a:lnTo>
                        <a:lnTo>
                          <a:pt x="28" y="38"/>
                        </a:lnTo>
                        <a:lnTo>
                          <a:pt x="28" y="39"/>
                        </a:lnTo>
                        <a:lnTo>
                          <a:pt x="25" y="41"/>
                        </a:lnTo>
                        <a:lnTo>
                          <a:pt x="22" y="41"/>
                        </a:lnTo>
                        <a:lnTo>
                          <a:pt x="19" y="41"/>
                        </a:lnTo>
                        <a:lnTo>
                          <a:pt x="18" y="38"/>
                        </a:lnTo>
                        <a:lnTo>
                          <a:pt x="18" y="36"/>
                        </a:lnTo>
                        <a:lnTo>
                          <a:pt x="18" y="35"/>
                        </a:lnTo>
                        <a:lnTo>
                          <a:pt x="18" y="0"/>
                        </a:lnTo>
                        <a:lnTo>
                          <a:pt x="0" y="0"/>
                        </a:lnTo>
                        <a:close/>
                      </a:path>
                    </a:pathLst>
                  </a:custGeom>
                  <a:solidFill>
                    <a:srgbClr val="000000"/>
                  </a:solidFill>
                  <a:ln w="0">
                    <a:solidFill>
                      <a:srgbClr val="000000"/>
                    </a:solidFill>
                    <a:round/>
                    <a:headEnd/>
                    <a:tailEnd/>
                  </a:ln>
                </p:spPr>
                <p:txBody>
                  <a:bodyPr/>
                  <a:lstStyle/>
                  <a:p>
                    <a:endParaRPr lang="en-US"/>
                  </a:p>
                </p:txBody>
              </p:sp>
              <p:sp>
                <p:nvSpPr>
                  <p:cNvPr id="261" name="Freeform 260"/>
                  <p:cNvSpPr>
                    <a:spLocks/>
                  </p:cNvSpPr>
                  <p:nvPr/>
                </p:nvSpPr>
                <p:spPr bwMode="auto">
                  <a:xfrm>
                    <a:off x="3439160" y="2791264"/>
                    <a:ext cx="63331" cy="148295"/>
                  </a:xfrm>
                  <a:custGeom>
                    <a:avLst/>
                    <a:gdLst>
                      <a:gd name="T0" fmla="*/ 0 w 22"/>
                      <a:gd name="T1" fmla="*/ 64 h 64"/>
                      <a:gd name="T2" fmla="*/ 22 w 22"/>
                      <a:gd name="T3" fmla="*/ 64 h 64"/>
                      <a:gd name="T4" fmla="*/ 22 w 22"/>
                      <a:gd name="T5" fmla="*/ 63 h 64"/>
                      <a:gd name="T6" fmla="*/ 19 w 22"/>
                      <a:gd name="T7" fmla="*/ 61 h 64"/>
                      <a:gd name="T8" fmla="*/ 19 w 22"/>
                      <a:gd name="T9" fmla="*/ 61 h 64"/>
                      <a:gd name="T10" fmla="*/ 18 w 22"/>
                      <a:gd name="T11" fmla="*/ 60 h 64"/>
                      <a:gd name="T12" fmla="*/ 18 w 22"/>
                      <a:gd name="T13" fmla="*/ 57 h 64"/>
                      <a:gd name="T14" fmla="*/ 18 w 22"/>
                      <a:gd name="T15" fmla="*/ 0 h 64"/>
                      <a:gd name="T16" fmla="*/ 0 w 22"/>
                      <a:gd name="T17" fmla="*/ 0 h 64"/>
                      <a:gd name="T18" fmla="*/ 0 w 22"/>
                      <a:gd name="T19" fmla="*/ 1 h 64"/>
                      <a:gd name="T20" fmla="*/ 1 w 22"/>
                      <a:gd name="T21" fmla="*/ 3 h 64"/>
                      <a:gd name="T22" fmla="*/ 3 w 22"/>
                      <a:gd name="T23" fmla="*/ 3 h 64"/>
                      <a:gd name="T24" fmla="*/ 4 w 22"/>
                      <a:gd name="T25" fmla="*/ 4 h 64"/>
                      <a:gd name="T26" fmla="*/ 4 w 22"/>
                      <a:gd name="T27" fmla="*/ 7 h 64"/>
                      <a:gd name="T28" fmla="*/ 4 w 22"/>
                      <a:gd name="T29" fmla="*/ 57 h 64"/>
                      <a:gd name="T30" fmla="*/ 3 w 22"/>
                      <a:gd name="T31" fmla="*/ 60 h 64"/>
                      <a:gd name="T32" fmla="*/ 3 w 22"/>
                      <a:gd name="T33" fmla="*/ 61 h 64"/>
                      <a:gd name="T34" fmla="*/ 1 w 22"/>
                      <a:gd name="T35" fmla="*/ 61 h 64"/>
                      <a:gd name="T36" fmla="*/ 0 w 22"/>
                      <a:gd name="T37" fmla="*/ 63 h 64"/>
                      <a:gd name="T38" fmla="*/ 0 w 22"/>
                      <a:gd name="T39" fmla="*/ 64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64"/>
                      <a:gd name="T62" fmla="*/ 22 w 22"/>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64">
                        <a:moveTo>
                          <a:pt x="0" y="64"/>
                        </a:moveTo>
                        <a:lnTo>
                          <a:pt x="22" y="64"/>
                        </a:lnTo>
                        <a:lnTo>
                          <a:pt x="22" y="63"/>
                        </a:lnTo>
                        <a:lnTo>
                          <a:pt x="19" y="61"/>
                        </a:lnTo>
                        <a:lnTo>
                          <a:pt x="18" y="60"/>
                        </a:lnTo>
                        <a:lnTo>
                          <a:pt x="18" y="57"/>
                        </a:lnTo>
                        <a:lnTo>
                          <a:pt x="18" y="0"/>
                        </a:lnTo>
                        <a:lnTo>
                          <a:pt x="0" y="0"/>
                        </a:lnTo>
                        <a:lnTo>
                          <a:pt x="0" y="1"/>
                        </a:lnTo>
                        <a:lnTo>
                          <a:pt x="1" y="3"/>
                        </a:lnTo>
                        <a:lnTo>
                          <a:pt x="3" y="3"/>
                        </a:lnTo>
                        <a:lnTo>
                          <a:pt x="4" y="4"/>
                        </a:lnTo>
                        <a:lnTo>
                          <a:pt x="4" y="7"/>
                        </a:lnTo>
                        <a:lnTo>
                          <a:pt x="4" y="57"/>
                        </a:lnTo>
                        <a:lnTo>
                          <a:pt x="3" y="60"/>
                        </a:lnTo>
                        <a:lnTo>
                          <a:pt x="3" y="61"/>
                        </a:lnTo>
                        <a:lnTo>
                          <a:pt x="1" y="61"/>
                        </a:lnTo>
                        <a:lnTo>
                          <a:pt x="0" y="63"/>
                        </a:lnTo>
                        <a:lnTo>
                          <a:pt x="0" y="64"/>
                        </a:lnTo>
                        <a:close/>
                      </a:path>
                    </a:pathLst>
                  </a:custGeom>
                  <a:solidFill>
                    <a:srgbClr val="000000"/>
                  </a:solidFill>
                  <a:ln w="0">
                    <a:solidFill>
                      <a:srgbClr val="000000"/>
                    </a:solidFill>
                    <a:round/>
                    <a:headEnd/>
                    <a:tailEnd/>
                  </a:ln>
                </p:spPr>
                <p:txBody>
                  <a:bodyPr/>
                  <a:lstStyle/>
                  <a:p>
                    <a:endParaRPr lang="en-US"/>
                  </a:p>
                </p:txBody>
              </p:sp>
              <p:sp>
                <p:nvSpPr>
                  <p:cNvPr id="262" name="Freeform 261"/>
                  <p:cNvSpPr>
                    <a:spLocks noEditPoints="1"/>
                  </p:cNvSpPr>
                  <p:nvPr/>
                </p:nvSpPr>
                <p:spPr bwMode="auto">
                  <a:xfrm>
                    <a:off x="3516884" y="2835289"/>
                    <a:ext cx="109389" cy="108904"/>
                  </a:xfrm>
                  <a:custGeom>
                    <a:avLst/>
                    <a:gdLst>
                      <a:gd name="T0" fmla="*/ 0 w 38"/>
                      <a:gd name="T1" fmla="*/ 23 h 47"/>
                      <a:gd name="T2" fmla="*/ 0 w 38"/>
                      <a:gd name="T3" fmla="*/ 30 h 47"/>
                      <a:gd name="T4" fmla="*/ 3 w 38"/>
                      <a:gd name="T5" fmla="*/ 36 h 47"/>
                      <a:gd name="T6" fmla="*/ 6 w 38"/>
                      <a:gd name="T7" fmla="*/ 41 h 47"/>
                      <a:gd name="T8" fmla="*/ 10 w 38"/>
                      <a:gd name="T9" fmla="*/ 45 h 47"/>
                      <a:gd name="T10" fmla="*/ 15 w 38"/>
                      <a:gd name="T11" fmla="*/ 47 h 47"/>
                      <a:gd name="T12" fmla="*/ 19 w 38"/>
                      <a:gd name="T13" fmla="*/ 47 h 47"/>
                      <a:gd name="T14" fmla="*/ 23 w 38"/>
                      <a:gd name="T15" fmla="*/ 47 h 47"/>
                      <a:gd name="T16" fmla="*/ 28 w 38"/>
                      <a:gd name="T17" fmla="*/ 45 h 47"/>
                      <a:gd name="T18" fmla="*/ 32 w 38"/>
                      <a:gd name="T19" fmla="*/ 42 h 47"/>
                      <a:gd name="T20" fmla="*/ 35 w 38"/>
                      <a:gd name="T21" fmla="*/ 39 h 47"/>
                      <a:gd name="T22" fmla="*/ 38 w 38"/>
                      <a:gd name="T23" fmla="*/ 35 h 47"/>
                      <a:gd name="T24" fmla="*/ 35 w 38"/>
                      <a:gd name="T25" fmla="*/ 33 h 47"/>
                      <a:gd name="T26" fmla="*/ 34 w 38"/>
                      <a:gd name="T27" fmla="*/ 36 h 47"/>
                      <a:gd name="T28" fmla="*/ 31 w 38"/>
                      <a:gd name="T29" fmla="*/ 38 h 47"/>
                      <a:gd name="T30" fmla="*/ 28 w 38"/>
                      <a:gd name="T31" fmla="*/ 39 h 47"/>
                      <a:gd name="T32" fmla="*/ 25 w 38"/>
                      <a:gd name="T33" fmla="*/ 41 h 47"/>
                      <a:gd name="T34" fmla="*/ 20 w 38"/>
                      <a:gd name="T35" fmla="*/ 39 h 47"/>
                      <a:gd name="T36" fmla="*/ 18 w 38"/>
                      <a:gd name="T37" fmla="*/ 36 h 47"/>
                      <a:gd name="T38" fmla="*/ 15 w 38"/>
                      <a:gd name="T39" fmla="*/ 32 h 47"/>
                      <a:gd name="T40" fmla="*/ 15 w 38"/>
                      <a:gd name="T41" fmla="*/ 27 h 47"/>
                      <a:gd name="T42" fmla="*/ 13 w 38"/>
                      <a:gd name="T43" fmla="*/ 21 h 47"/>
                      <a:gd name="T44" fmla="*/ 38 w 38"/>
                      <a:gd name="T45" fmla="*/ 21 h 47"/>
                      <a:gd name="T46" fmla="*/ 38 w 38"/>
                      <a:gd name="T47" fmla="*/ 20 h 47"/>
                      <a:gd name="T48" fmla="*/ 37 w 38"/>
                      <a:gd name="T49" fmla="*/ 18 h 47"/>
                      <a:gd name="T50" fmla="*/ 37 w 38"/>
                      <a:gd name="T51" fmla="*/ 14 h 47"/>
                      <a:gd name="T52" fmla="*/ 35 w 38"/>
                      <a:gd name="T53" fmla="*/ 9 h 47"/>
                      <a:gd name="T54" fmla="*/ 32 w 38"/>
                      <a:gd name="T55" fmla="*/ 5 h 47"/>
                      <a:gd name="T56" fmla="*/ 29 w 38"/>
                      <a:gd name="T57" fmla="*/ 2 h 47"/>
                      <a:gd name="T58" fmla="*/ 25 w 38"/>
                      <a:gd name="T59" fmla="*/ 0 h 47"/>
                      <a:gd name="T60" fmla="*/ 20 w 38"/>
                      <a:gd name="T61" fmla="*/ 0 h 47"/>
                      <a:gd name="T62" fmla="*/ 15 w 38"/>
                      <a:gd name="T63" fmla="*/ 0 h 47"/>
                      <a:gd name="T64" fmla="*/ 10 w 38"/>
                      <a:gd name="T65" fmla="*/ 3 h 47"/>
                      <a:gd name="T66" fmla="*/ 6 w 38"/>
                      <a:gd name="T67" fmla="*/ 6 h 47"/>
                      <a:gd name="T68" fmla="*/ 3 w 38"/>
                      <a:gd name="T69" fmla="*/ 11 h 47"/>
                      <a:gd name="T70" fmla="*/ 0 w 38"/>
                      <a:gd name="T71" fmla="*/ 17 h 47"/>
                      <a:gd name="T72" fmla="*/ 0 w 38"/>
                      <a:gd name="T73" fmla="*/ 23 h 47"/>
                      <a:gd name="T74" fmla="*/ 13 w 38"/>
                      <a:gd name="T75" fmla="*/ 18 h 47"/>
                      <a:gd name="T76" fmla="*/ 13 w 38"/>
                      <a:gd name="T77" fmla="*/ 12 h 47"/>
                      <a:gd name="T78" fmla="*/ 15 w 38"/>
                      <a:gd name="T79" fmla="*/ 6 h 47"/>
                      <a:gd name="T80" fmla="*/ 16 w 38"/>
                      <a:gd name="T81" fmla="*/ 5 h 47"/>
                      <a:gd name="T82" fmla="*/ 18 w 38"/>
                      <a:gd name="T83" fmla="*/ 3 h 47"/>
                      <a:gd name="T84" fmla="*/ 20 w 38"/>
                      <a:gd name="T85" fmla="*/ 3 h 47"/>
                      <a:gd name="T86" fmla="*/ 23 w 38"/>
                      <a:gd name="T87" fmla="*/ 3 h 47"/>
                      <a:gd name="T88" fmla="*/ 25 w 38"/>
                      <a:gd name="T89" fmla="*/ 6 h 47"/>
                      <a:gd name="T90" fmla="*/ 25 w 38"/>
                      <a:gd name="T91" fmla="*/ 9 h 47"/>
                      <a:gd name="T92" fmla="*/ 26 w 38"/>
                      <a:gd name="T93" fmla="*/ 14 h 47"/>
                      <a:gd name="T94" fmla="*/ 26 w 38"/>
                      <a:gd name="T95" fmla="*/ 18 h 47"/>
                      <a:gd name="T96" fmla="*/ 13 w 38"/>
                      <a:gd name="T97" fmla="*/ 18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47"/>
                      <a:gd name="T149" fmla="*/ 38 w 38"/>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47">
                        <a:moveTo>
                          <a:pt x="0" y="23"/>
                        </a:moveTo>
                        <a:lnTo>
                          <a:pt x="0" y="30"/>
                        </a:lnTo>
                        <a:lnTo>
                          <a:pt x="3" y="36"/>
                        </a:lnTo>
                        <a:lnTo>
                          <a:pt x="6" y="41"/>
                        </a:lnTo>
                        <a:lnTo>
                          <a:pt x="10" y="45"/>
                        </a:lnTo>
                        <a:lnTo>
                          <a:pt x="15" y="47"/>
                        </a:lnTo>
                        <a:lnTo>
                          <a:pt x="19" y="47"/>
                        </a:lnTo>
                        <a:lnTo>
                          <a:pt x="23" y="47"/>
                        </a:lnTo>
                        <a:lnTo>
                          <a:pt x="28" y="45"/>
                        </a:lnTo>
                        <a:lnTo>
                          <a:pt x="32" y="42"/>
                        </a:lnTo>
                        <a:lnTo>
                          <a:pt x="35" y="39"/>
                        </a:lnTo>
                        <a:lnTo>
                          <a:pt x="38" y="35"/>
                        </a:lnTo>
                        <a:lnTo>
                          <a:pt x="35" y="33"/>
                        </a:lnTo>
                        <a:lnTo>
                          <a:pt x="34" y="36"/>
                        </a:lnTo>
                        <a:lnTo>
                          <a:pt x="31" y="38"/>
                        </a:lnTo>
                        <a:lnTo>
                          <a:pt x="28" y="39"/>
                        </a:lnTo>
                        <a:lnTo>
                          <a:pt x="25" y="41"/>
                        </a:lnTo>
                        <a:lnTo>
                          <a:pt x="20" y="39"/>
                        </a:lnTo>
                        <a:lnTo>
                          <a:pt x="18" y="36"/>
                        </a:lnTo>
                        <a:lnTo>
                          <a:pt x="15" y="32"/>
                        </a:lnTo>
                        <a:lnTo>
                          <a:pt x="15" y="27"/>
                        </a:lnTo>
                        <a:lnTo>
                          <a:pt x="13" y="21"/>
                        </a:lnTo>
                        <a:lnTo>
                          <a:pt x="38" y="21"/>
                        </a:lnTo>
                        <a:lnTo>
                          <a:pt x="38" y="20"/>
                        </a:lnTo>
                        <a:lnTo>
                          <a:pt x="37" y="18"/>
                        </a:lnTo>
                        <a:lnTo>
                          <a:pt x="37" y="14"/>
                        </a:lnTo>
                        <a:lnTo>
                          <a:pt x="35" y="9"/>
                        </a:lnTo>
                        <a:lnTo>
                          <a:pt x="32" y="5"/>
                        </a:lnTo>
                        <a:lnTo>
                          <a:pt x="29" y="2"/>
                        </a:lnTo>
                        <a:lnTo>
                          <a:pt x="25" y="0"/>
                        </a:lnTo>
                        <a:lnTo>
                          <a:pt x="20" y="0"/>
                        </a:lnTo>
                        <a:lnTo>
                          <a:pt x="15" y="0"/>
                        </a:lnTo>
                        <a:lnTo>
                          <a:pt x="10" y="3"/>
                        </a:lnTo>
                        <a:lnTo>
                          <a:pt x="6" y="6"/>
                        </a:lnTo>
                        <a:lnTo>
                          <a:pt x="3" y="11"/>
                        </a:lnTo>
                        <a:lnTo>
                          <a:pt x="0" y="17"/>
                        </a:lnTo>
                        <a:lnTo>
                          <a:pt x="0" y="23"/>
                        </a:lnTo>
                        <a:close/>
                        <a:moveTo>
                          <a:pt x="13" y="18"/>
                        </a:moveTo>
                        <a:lnTo>
                          <a:pt x="13" y="12"/>
                        </a:lnTo>
                        <a:lnTo>
                          <a:pt x="15" y="6"/>
                        </a:lnTo>
                        <a:lnTo>
                          <a:pt x="16" y="5"/>
                        </a:lnTo>
                        <a:lnTo>
                          <a:pt x="18" y="3"/>
                        </a:lnTo>
                        <a:lnTo>
                          <a:pt x="20" y="3"/>
                        </a:lnTo>
                        <a:lnTo>
                          <a:pt x="23" y="3"/>
                        </a:lnTo>
                        <a:lnTo>
                          <a:pt x="25" y="6"/>
                        </a:lnTo>
                        <a:lnTo>
                          <a:pt x="25" y="9"/>
                        </a:lnTo>
                        <a:lnTo>
                          <a:pt x="26" y="14"/>
                        </a:lnTo>
                        <a:lnTo>
                          <a:pt x="26" y="18"/>
                        </a:lnTo>
                        <a:lnTo>
                          <a:pt x="13" y="18"/>
                        </a:lnTo>
                        <a:close/>
                      </a:path>
                    </a:pathLst>
                  </a:custGeom>
                  <a:solidFill>
                    <a:srgbClr val="000000"/>
                  </a:solidFill>
                  <a:ln w="0">
                    <a:solidFill>
                      <a:srgbClr val="000000"/>
                    </a:solidFill>
                    <a:round/>
                    <a:headEnd/>
                    <a:tailEnd/>
                  </a:ln>
                </p:spPr>
                <p:txBody>
                  <a:bodyPr/>
                  <a:lstStyle/>
                  <a:p>
                    <a:endParaRPr lang="en-US"/>
                  </a:p>
                </p:txBody>
              </p:sp>
              <p:sp>
                <p:nvSpPr>
                  <p:cNvPr id="263" name="Freeform 262"/>
                  <p:cNvSpPr>
                    <a:spLocks/>
                  </p:cNvSpPr>
                  <p:nvPr/>
                </p:nvSpPr>
                <p:spPr bwMode="auto">
                  <a:xfrm>
                    <a:off x="3640667" y="2835289"/>
                    <a:ext cx="94996" cy="108904"/>
                  </a:xfrm>
                  <a:custGeom>
                    <a:avLst/>
                    <a:gdLst>
                      <a:gd name="T0" fmla="*/ 1 w 33"/>
                      <a:gd name="T1" fmla="*/ 47 h 47"/>
                      <a:gd name="T2" fmla="*/ 3 w 33"/>
                      <a:gd name="T3" fmla="*/ 45 h 47"/>
                      <a:gd name="T4" fmla="*/ 4 w 33"/>
                      <a:gd name="T5" fmla="*/ 44 h 47"/>
                      <a:gd name="T6" fmla="*/ 6 w 33"/>
                      <a:gd name="T7" fmla="*/ 44 h 47"/>
                      <a:gd name="T8" fmla="*/ 6 w 33"/>
                      <a:gd name="T9" fmla="*/ 45 h 47"/>
                      <a:gd name="T10" fmla="*/ 10 w 33"/>
                      <a:gd name="T11" fmla="*/ 47 h 47"/>
                      <a:gd name="T12" fmla="*/ 15 w 33"/>
                      <a:gd name="T13" fmla="*/ 47 h 47"/>
                      <a:gd name="T14" fmla="*/ 22 w 33"/>
                      <a:gd name="T15" fmla="*/ 47 h 47"/>
                      <a:gd name="T16" fmla="*/ 28 w 33"/>
                      <a:gd name="T17" fmla="*/ 42 h 47"/>
                      <a:gd name="T18" fmla="*/ 33 w 33"/>
                      <a:gd name="T19" fmla="*/ 32 h 47"/>
                      <a:gd name="T20" fmla="*/ 28 w 33"/>
                      <a:gd name="T21" fmla="*/ 23 h 47"/>
                      <a:gd name="T22" fmla="*/ 21 w 33"/>
                      <a:gd name="T23" fmla="*/ 18 h 47"/>
                      <a:gd name="T24" fmla="*/ 13 w 33"/>
                      <a:gd name="T25" fmla="*/ 14 h 47"/>
                      <a:gd name="T26" fmla="*/ 10 w 33"/>
                      <a:gd name="T27" fmla="*/ 11 h 47"/>
                      <a:gd name="T28" fmla="*/ 10 w 33"/>
                      <a:gd name="T29" fmla="*/ 6 h 47"/>
                      <a:gd name="T30" fmla="*/ 13 w 33"/>
                      <a:gd name="T31" fmla="*/ 3 h 47"/>
                      <a:gd name="T32" fmla="*/ 19 w 33"/>
                      <a:gd name="T33" fmla="*/ 3 h 47"/>
                      <a:gd name="T34" fmla="*/ 25 w 33"/>
                      <a:gd name="T35" fmla="*/ 9 h 47"/>
                      <a:gd name="T36" fmla="*/ 30 w 33"/>
                      <a:gd name="T37" fmla="*/ 14 h 47"/>
                      <a:gd name="T38" fmla="*/ 28 w 33"/>
                      <a:gd name="T39" fmla="*/ 0 h 47"/>
                      <a:gd name="T40" fmla="*/ 27 w 33"/>
                      <a:gd name="T41" fmla="*/ 2 h 47"/>
                      <a:gd name="T42" fmla="*/ 25 w 33"/>
                      <a:gd name="T43" fmla="*/ 2 h 47"/>
                      <a:gd name="T44" fmla="*/ 21 w 33"/>
                      <a:gd name="T45" fmla="*/ 0 h 47"/>
                      <a:gd name="T46" fmla="*/ 15 w 33"/>
                      <a:gd name="T47" fmla="*/ 0 h 47"/>
                      <a:gd name="T48" fmla="*/ 7 w 33"/>
                      <a:gd name="T49" fmla="*/ 2 h 47"/>
                      <a:gd name="T50" fmla="*/ 1 w 33"/>
                      <a:gd name="T51" fmla="*/ 8 h 47"/>
                      <a:gd name="T52" fmla="*/ 0 w 33"/>
                      <a:gd name="T53" fmla="*/ 18 h 47"/>
                      <a:gd name="T54" fmla="*/ 6 w 33"/>
                      <a:gd name="T55" fmla="*/ 24 h 47"/>
                      <a:gd name="T56" fmla="*/ 18 w 33"/>
                      <a:gd name="T57" fmla="*/ 30 h 47"/>
                      <a:gd name="T58" fmla="*/ 21 w 33"/>
                      <a:gd name="T59" fmla="*/ 33 h 47"/>
                      <a:gd name="T60" fmla="*/ 22 w 33"/>
                      <a:gd name="T61" fmla="*/ 38 h 47"/>
                      <a:gd name="T62" fmla="*/ 21 w 33"/>
                      <a:gd name="T63" fmla="*/ 42 h 47"/>
                      <a:gd name="T64" fmla="*/ 16 w 33"/>
                      <a:gd name="T65" fmla="*/ 44 h 47"/>
                      <a:gd name="T66" fmla="*/ 7 w 33"/>
                      <a:gd name="T67" fmla="*/ 41 h 47"/>
                      <a:gd name="T68" fmla="*/ 4 w 33"/>
                      <a:gd name="T69" fmla="*/ 35 h 47"/>
                      <a:gd name="T70" fmla="*/ 0 w 33"/>
                      <a:gd name="T71" fmla="*/ 32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47"/>
                      <a:gd name="T110" fmla="*/ 33 w 33"/>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47">
                        <a:moveTo>
                          <a:pt x="0" y="47"/>
                        </a:moveTo>
                        <a:lnTo>
                          <a:pt x="1" y="47"/>
                        </a:lnTo>
                        <a:lnTo>
                          <a:pt x="3" y="45"/>
                        </a:lnTo>
                        <a:lnTo>
                          <a:pt x="4" y="44"/>
                        </a:lnTo>
                        <a:lnTo>
                          <a:pt x="6" y="44"/>
                        </a:lnTo>
                        <a:lnTo>
                          <a:pt x="6" y="45"/>
                        </a:lnTo>
                        <a:lnTo>
                          <a:pt x="9" y="45"/>
                        </a:lnTo>
                        <a:lnTo>
                          <a:pt x="10" y="47"/>
                        </a:lnTo>
                        <a:lnTo>
                          <a:pt x="13" y="47"/>
                        </a:lnTo>
                        <a:lnTo>
                          <a:pt x="15" y="47"/>
                        </a:lnTo>
                        <a:lnTo>
                          <a:pt x="16" y="47"/>
                        </a:lnTo>
                        <a:lnTo>
                          <a:pt x="22" y="47"/>
                        </a:lnTo>
                        <a:lnTo>
                          <a:pt x="25" y="45"/>
                        </a:lnTo>
                        <a:lnTo>
                          <a:pt x="28" y="42"/>
                        </a:lnTo>
                        <a:lnTo>
                          <a:pt x="31" y="38"/>
                        </a:lnTo>
                        <a:lnTo>
                          <a:pt x="33" y="32"/>
                        </a:lnTo>
                        <a:lnTo>
                          <a:pt x="31" y="27"/>
                        </a:lnTo>
                        <a:lnTo>
                          <a:pt x="28" y="23"/>
                        </a:lnTo>
                        <a:lnTo>
                          <a:pt x="25" y="21"/>
                        </a:lnTo>
                        <a:lnTo>
                          <a:pt x="21" y="18"/>
                        </a:lnTo>
                        <a:lnTo>
                          <a:pt x="16" y="15"/>
                        </a:lnTo>
                        <a:lnTo>
                          <a:pt x="13" y="14"/>
                        </a:lnTo>
                        <a:lnTo>
                          <a:pt x="10" y="12"/>
                        </a:lnTo>
                        <a:lnTo>
                          <a:pt x="10" y="11"/>
                        </a:lnTo>
                        <a:lnTo>
                          <a:pt x="9" y="9"/>
                        </a:lnTo>
                        <a:lnTo>
                          <a:pt x="10" y="6"/>
                        </a:lnTo>
                        <a:lnTo>
                          <a:pt x="12" y="5"/>
                        </a:lnTo>
                        <a:lnTo>
                          <a:pt x="13" y="3"/>
                        </a:lnTo>
                        <a:lnTo>
                          <a:pt x="16" y="3"/>
                        </a:lnTo>
                        <a:lnTo>
                          <a:pt x="19" y="3"/>
                        </a:lnTo>
                        <a:lnTo>
                          <a:pt x="24" y="6"/>
                        </a:lnTo>
                        <a:lnTo>
                          <a:pt x="25" y="9"/>
                        </a:lnTo>
                        <a:lnTo>
                          <a:pt x="28" y="14"/>
                        </a:lnTo>
                        <a:lnTo>
                          <a:pt x="30" y="14"/>
                        </a:lnTo>
                        <a:lnTo>
                          <a:pt x="30" y="0"/>
                        </a:lnTo>
                        <a:lnTo>
                          <a:pt x="28" y="0"/>
                        </a:lnTo>
                        <a:lnTo>
                          <a:pt x="27" y="2"/>
                        </a:lnTo>
                        <a:lnTo>
                          <a:pt x="25" y="2"/>
                        </a:lnTo>
                        <a:lnTo>
                          <a:pt x="24" y="2"/>
                        </a:lnTo>
                        <a:lnTo>
                          <a:pt x="21" y="0"/>
                        </a:lnTo>
                        <a:lnTo>
                          <a:pt x="18" y="0"/>
                        </a:lnTo>
                        <a:lnTo>
                          <a:pt x="15" y="0"/>
                        </a:lnTo>
                        <a:lnTo>
                          <a:pt x="10" y="0"/>
                        </a:lnTo>
                        <a:lnTo>
                          <a:pt x="7" y="2"/>
                        </a:lnTo>
                        <a:lnTo>
                          <a:pt x="4" y="3"/>
                        </a:lnTo>
                        <a:lnTo>
                          <a:pt x="1" y="8"/>
                        </a:lnTo>
                        <a:lnTo>
                          <a:pt x="0" y="14"/>
                        </a:lnTo>
                        <a:lnTo>
                          <a:pt x="0" y="18"/>
                        </a:lnTo>
                        <a:lnTo>
                          <a:pt x="3" y="21"/>
                        </a:lnTo>
                        <a:lnTo>
                          <a:pt x="6" y="24"/>
                        </a:lnTo>
                        <a:lnTo>
                          <a:pt x="10" y="27"/>
                        </a:lnTo>
                        <a:lnTo>
                          <a:pt x="18" y="30"/>
                        </a:lnTo>
                        <a:lnTo>
                          <a:pt x="19" y="32"/>
                        </a:lnTo>
                        <a:lnTo>
                          <a:pt x="21" y="33"/>
                        </a:lnTo>
                        <a:lnTo>
                          <a:pt x="22" y="35"/>
                        </a:lnTo>
                        <a:lnTo>
                          <a:pt x="22" y="38"/>
                        </a:lnTo>
                        <a:lnTo>
                          <a:pt x="22" y="41"/>
                        </a:lnTo>
                        <a:lnTo>
                          <a:pt x="21" y="42"/>
                        </a:lnTo>
                        <a:lnTo>
                          <a:pt x="19" y="44"/>
                        </a:lnTo>
                        <a:lnTo>
                          <a:pt x="16" y="44"/>
                        </a:lnTo>
                        <a:lnTo>
                          <a:pt x="12" y="44"/>
                        </a:lnTo>
                        <a:lnTo>
                          <a:pt x="7" y="41"/>
                        </a:lnTo>
                        <a:lnTo>
                          <a:pt x="6" y="39"/>
                        </a:lnTo>
                        <a:lnTo>
                          <a:pt x="4" y="35"/>
                        </a:lnTo>
                        <a:lnTo>
                          <a:pt x="3" y="32"/>
                        </a:lnTo>
                        <a:lnTo>
                          <a:pt x="0" y="32"/>
                        </a:lnTo>
                        <a:lnTo>
                          <a:pt x="0" y="47"/>
                        </a:lnTo>
                        <a:close/>
                      </a:path>
                    </a:pathLst>
                  </a:custGeom>
                  <a:solidFill>
                    <a:srgbClr val="000000"/>
                  </a:solidFill>
                  <a:ln w="0">
                    <a:solidFill>
                      <a:srgbClr val="000000"/>
                    </a:solidFill>
                    <a:round/>
                    <a:headEnd/>
                    <a:tailEnd/>
                  </a:ln>
                </p:spPr>
                <p:txBody>
                  <a:bodyPr/>
                  <a:lstStyle/>
                  <a:p>
                    <a:endParaRPr lang="en-US"/>
                  </a:p>
                </p:txBody>
              </p:sp>
              <p:sp>
                <p:nvSpPr>
                  <p:cNvPr id="264" name="Freeform 263"/>
                  <p:cNvSpPr>
                    <a:spLocks/>
                  </p:cNvSpPr>
                  <p:nvPr/>
                </p:nvSpPr>
                <p:spPr bwMode="auto">
                  <a:xfrm>
                    <a:off x="6677660" y="3877991"/>
                    <a:ext cx="126661" cy="155247"/>
                  </a:xfrm>
                  <a:custGeom>
                    <a:avLst/>
                    <a:gdLst>
                      <a:gd name="T0" fmla="*/ 0 w 44"/>
                      <a:gd name="T1" fmla="*/ 67 h 67"/>
                      <a:gd name="T2" fmla="*/ 40 w 44"/>
                      <a:gd name="T3" fmla="*/ 67 h 67"/>
                      <a:gd name="T4" fmla="*/ 44 w 44"/>
                      <a:gd name="T5" fmla="*/ 46 h 67"/>
                      <a:gd name="T6" fmla="*/ 41 w 44"/>
                      <a:gd name="T7" fmla="*/ 46 h 67"/>
                      <a:gd name="T8" fmla="*/ 40 w 44"/>
                      <a:gd name="T9" fmla="*/ 51 h 67"/>
                      <a:gd name="T10" fmla="*/ 37 w 44"/>
                      <a:gd name="T11" fmla="*/ 54 h 67"/>
                      <a:gd name="T12" fmla="*/ 35 w 44"/>
                      <a:gd name="T13" fmla="*/ 54 h 67"/>
                      <a:gd name="T14" fmla="*/ 32 w 44"/>
                      <a:gd name="T15" fmla="*/ 54 h 67"/>
                      <a:gd name="T16" fmla="*/ 28 w 44"/>
                      <a:gd name="T17" fmla="*/ 54 h 67"/>
                      <a:gd name="T18" fmla="*/ 14 w 44"/>
                      <a:gd name="T19" fmla="*/ 54 h 67"/>
                      <a:gd name="T20" fmla="*/ 14 w 44"/>
                      <a:gd name="T21" fmla="*/ 54 h 67"/>
                      <a:gd name="T22" fmla="*/ 29 w 44"/>
                      <a:gd name="T23" fmla="*/ 39 h 67"/>
                      <a:gd name="T24" fmla="*/ 34 w 44"/>
                      <a:gd name="T25" fmla="*/ 34 h 67"/>
                      <a:gd name="T26" fmla="*/ 37 w 44"/>
                      <a:gd name="T27" fmla="*/ 28 h 67"/>
                      <a:gd name="T28" fmla="*/ 40 w 44"/>
                      <a:gd name="T29" fmla="*/ 24 h 67"/>
                      <a:gd name="T30" fmla="*/ 40 w 44"/>
                      <a:gd name="T31" fmla="*/ 19 h 67"/>
                      <a:gd name="T32" fmla="*/ 40 w 44"/>
                      <a:gd name="T33" fmla="*/ 13 h 67"/>
                      <a:gd name="T34" fmla="*/ 37 w 44"/>
                      <a:gd name="T35" fmla="*/ 9 h 67"/>
                      <a:gd name="T36" fmla="*/ 34 w 44"/>
                      <a:gd name="T37" fmla="*/ 6 h 67"/>
                      <a:gd name="T38" fmla="*/ 29 w 44"/>
                      <a:gd name="T39" fmla="*/ 1 h 67"/>
                      <a:gd name="T40" fmla="*/ 22 w 44"/>
                      <a:gd name="T41" fmla="*/ 0 h 67"/>
                      <a:gd name="T42" fmla="*/ 17 w 44"/>
                      <a:gd name="T43" fmla="*/ 1 h 67"/>
                      <a:gd name="T44" fmla="*/ 13 w 44"/>
                      <a:gd name="T45" fmla="*/ 3 h 67"/>
                      <a:gd name="T46" fmla="*/ 10 w 44"/>
                      <a:gd name="T47" fmla="*/ 6 h 67"/>
                      <a:gd name="T48" fmla="*/ 6 w 44"/>
                      <a:gd name="T49" fmla="*/ 9 h 67"/>
                      <a:gd name="T50" fmla="*/ 3 w 44"/>
                      <a:gd name="T51" fmla="*/ 15 h 67"/>
                      <a:gd name="T52" fmla="*/ 1 w 44"/>
                      <a:gd name="T53" fmla="*/ 21 h 67"/>
                      <a:gd name="T54" fmla="*/ 4 w 44"/>
                      <a:gd name="T55" fmla="*/ 21 h 67"/>
                      <a:gd name="T56" fmla="*/ 6 w 44"/>
                      <a:gd name="T57" fmla="*/ 18 h 67"/>
                      <a:gd name="T58" fmla="*/ 7 w 44"/>
                      <a:gd name="T59" fmla="*/ 15 h 67"/>
                      <a:gd name="T60" fmla="*/ 10 w 44"/>
                      <a:gd name="T61" fmla="*/ 12 h 67"/>
                      <a:gd name="T62" fmla="*/ 16 w 44"/>
                      <a:gd name="T63" fmla="*/ 12 h 67"/>
                      <a:gd name="T64" fmla="*/ 19 w 44"/>
                      <a:gd name="T65" fmla="*/ 12 h 67"/>
                      <a:gd name="T66" fmla="*/ 22 w 44"/>
                      <a:gd name="T67" fmla="*/ 13 h 67"/>
                      <a:gd name="T68" fmla="*/ 23 w 44"/>
                      <a:gd name="T69" fmla="*/ 15 h 67"/>
                      <a:gd name="T70" fmla="*/ 26 w 44"/>
                      <a:gd name="T71" fmla="*/ 19 h 67"/>
                      <a:gd name="T72" fmla="*/ 26 w 44"/>
                      <a:gd name="T73" fmla="*/ 24 h 67"/>
                      <a:gd name="T74" fmla="*/ 26 w 44"/>
                      <a:gd name="T75" fmla="*/ 30 h 67"/>
                      <a:gd name="T76" fmla="*/ 23 w 44"/>
                      <a:gd name="T77" fmla="*/ 36 h 67"/>
                      <a:gd name="T78" fmla="*/ 19 w 44"/>
                      <a:gd name="T79" fmla="*/ 42 h 67"/>
                      <a:gd name="T80" fmla="*/ 16 w 44"/>
                      <a:gd name="T81" fmla="*/ 46 h 67"/>
                      <a:gd name="T82" fmla="*/ 11 w 44"/>
                      <a:gd name="T83" fmla="*/ 51 h 67"/>
                      <a:gd name="T84" fmla="*/ 7 w 44"/>
                      <a:gd name="T85" fmla="*/ 57 h 67"/>
                      <a:gd name="T86" fmla="*/ 0 w 44"/>
                      <a:gd name="T87" fmla="*/ 64 h 67"/>
                      <a:gd name="T88" fmla="*/ 0 w 44"/>
                      <a:gd name="T89" fmla="*/ 67 h 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67"/>
                      <a:gd name="T137" fmla="*/ 44 w 44"/>
                      <a:gd name="T138" fmla="*/ 67 h 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67">
                        <a:moveTo>
                          <a:pt x="0" y="67"/>
                        </a:moveTo>
                        <a:lnTo>
                          <a:pt x="40" y="67"/>
                        </a:lnTo>
                        <a:lnTo>
                          <a:pt x="44" y="46"/>
                        </a:lnTo>
                        <a:lnTo>
                          <a:pt x="41" y="46"/>
                        </a:lnTo>
                        <a:lnTo>
                          <a:pt x="40" y="51"/>
                        </a:lnTo>
                        <a:lnTo>
                          <a:pt x="37" y="54"/>
                        </a:lnTo>
                        <a:lnTo>
                          <a:pt x="35" y="54"/>
                        </a:lnTo>
                        <a:lnTo>
                          <a:pt x="32" y="54"/>
                        </a:lnTo>
                        <a:lnTo>
                          <a:pt x="28" y="54"/>
                        </a:lnTo>
                        <a:lnTo>
                          <a:pt x="14" y="54"/>
                        </a:lnTo>
                        <a:lnTo>
                          <a:pt x="29" y="39"/>
                        </a:lnTo>
                        <a:lnTo>
                          <a:pt x="34" y="34"/>
                        </a:lnTo>
                        <a:lnTo>
                          <a:pt x="37" y="28"/>
                        </a:lnTo>
                        <a:lnTo>
                          <a:pt x="40" y="24"/>
                        </a:lnTo>
                        <a:lnTo>
                          <a:pt x="40" y="19"/>
                        </a:lnTo>
                        <a:lnTo>
                          <a:pt x="40" y="13"/>
                        </a:lnTo>
                        <a:lnTo>
                          <a:pt x="37" y="9"/>
                        </a:lnTo>
                        <a:lnTo>
                          <a:pt x="34" y="6"/>
                        </a:lnTo>
                        <a:lnTo>
                          <a:pt x="29" y="1"/>
                        </a:lnTo>
                        <a:lnTo>
                          <a:pt x="22" y="0"/>
                        </a:lnTo>
                        <a:lnTo>
                          <a:pt x="17" y="1"/>
                        </a:lnTo>
                        <a:lnTo>
                          <a:pt x="13" y="3"/>
                        </a:lnTo>
                        <a:lnTo>
                          <a:pt x="10" y="6"/>
                        </a:lnTo>
                        <a:lnTo>
                          <a:pt x="6" y="9"/>
                        </a:lnTo>
                        <a:lnTo>
                          <a:pt x="3" y="15"/>
                        </a:lnTo>
                        <a:lnTo>
                          <a:pt x="1" y="21"/>
                        </a:lnTo>
                        <a:lnTo>
                          <a:pt x="4" y="21"/>
                        </a:lnTo>
                        <a:lnTo>
                          <a:pt x="6" y="18"/>
                        </a:lnTo>
                        <a:lnTo>
                          <a:pt x="7" y="15"/>
                        </a:lnTo>
                        <a:lnTo>
                          <a:pt x="10" y="12"/>
                        </a:lnTo>
                        <a:lnTo>
                          <a:pt x="16" y="12"/>
                        </a:lnTo>
                        <a:lnTo>
                          <a:pt x="19" y="12"/>
                        </a:lnTo>
                        <a:lnTo>
                          <a:pt x="22" y="13"/>
                        </a:lnTo>
                        <a:lnTo>
                          <a:pt x="23" y="15"/>
                        </a:lnTo>
                        <a:lnTo>
                          <a:pt x="26" y="19"/>
                        </a:lnTo>
                        <a:lnTo>
                          <a:pt x="26" y="24"/>
                        </a:lnTo>
                        <a:lnTo>
                          <a:pt x="26" y="30"/>
                        </a:lnTo>
                        <a:lnTo>
                          <a:pt x="23" y="36"/>
                        </a:lnTo>
                        <a:lnTo>
                          <a:pt x="19" y="42"/>
                        </a:lnTo>
                        <a:lnTo>
                          <a:pt x="16" y="46"/>
                        </a:lnTo>
                        <a:lnTo>
                          <a:pt x="11" y="51"/>
                        </a:lnTo>
                        <a:lnTo>
                          <a:pt x="7" y="57"/>
                        </a:lnTo>
                        <a:lnTo>
                          <a:pt x="0" y="64"/>
                        </a:lnTo>
                        <a:lnTo>
                          <a:pt x="0" y="67"/>
                        </a:lnTo>
                        <a:close/>
                      </a:path>
                    </a:pathLst>
                  </a:custGeom>
                  <a:solidFill>
                    <a:srgbClr val="000000"/>
                  </a:solidFill>
                  <a:ln w="0">
                    <a:solidFill>
                      <a:srgbClr val="000000"/>
                    </a:solidFill>
                    <a:round/>
                    <a:headEnd/>
                    <a:tailEnd/>
                  </a:ln>
                </p:spPr>
                <p:txBody>
                  <a:bodyPr/>
                  <a:lstStyle/>
                  <a:p>
                    <a:endParaRPr lang="en-US"/>
                  </a:p>
                </p:txBody>
              </p:sp>
              <p:sp>
                <p:nvSpPr>
                  <p:cNvPr id="265" name="Freeform 264"/>
                  <p:cNvSpPr>
                    <a:spLocks noEditPoints="1"/>
                  </p:cNvSpPr>
                  <p:nvPr/>
                </p:nvSpPr>
                <p:spPr bwMode="auto">
                  <a:xfrm>
                    <a:off x="6818715" y="3877991"/>
                    <a:ext cx="123783" cy="159881"/>
                  </a:xfrm>
                  <a:custGeom>
                    <a:avLst/>
                    <a:gdLst>
                      <a:gd name="T0" fmla="*/ 15 w 43"/>
                      <a:gd name="T1" fmla="*/ 46 h 69"/>
                      <a:gd name="T2" fmla="*/ 15 w 43"/>
                      <a:gd name="T3" fmla="*/ 24 h 69"/>
                      <a:gd name="T4" fmla="*/ 15 w 43"/>
                      <a:gd name="T5" fmla="*/ 16 h 69"/>
                      <a:gd name="T6" fmla="*/ 15 w 43"/>
                      <a:gd name="T7" fmla="*/ 12 h 69"/>
                      <a:gd name="T8" fmla="*/ 16 w 43"/>
                      <a:gd name="T9" fmla="*/ 7 h 69"/>
                      <a:gd name="T10" fmla="*/ 18 w 43"/>
                      <a:gd name="T11" fmla="*/ 6 h 69"/>
                      <a:gd name="T12" fmla="*/ 19 w 43"/>
                      <a:gd name="T13" fmla="*/ 4 h 69"/>
                      <a:gd name="T14" fmla="*/ 21 w 43"/>
                      <a:gd name="T15" fmla="*/ 3 h 69"/>
                      <a:gd name="T16" fmla="*/ 24 w 43"/>
                      <a:gd name="T17" fmla="*/ 4 h 69"/>
                      <a:gd name="T18" fmla="*/ 27 w 43"/>
                      <a:gd name="T19" fmla="*/ 7 h 69"/>
                      <a:gd name="T20" fmla="*/ 27 w 43"/>
                      <a:gd name="T21" fmla="*/ 12 h 69"/>
                      <a:gd name="T22" fmla="*/ 28 w 43"/>
                      <a:gd name="T23" fmla="*/ 16 h 69"/>
                      <a:gd name="T24" fmla="*/ 28 w 43"/>
                      <a:gd name="T25" fmla="*/ 24 h 69"/>
                      <a:gd name="T26" fmla="*/ 28 w 43"/>
                      <a:gd name="T27" fmla="*/ 46 h 69"/>
                      <a:gd name="T28" fmla="*/ 28 w 43"/>
                      <a:gd name="T29" fmla="*/ 52 h 69"/>
                      <a:gd name="T30" fmla="*/ 27 w 43"/>
                      <a:gd name="T31" fmla="*/ 58 h 69"/>
                      <a:gd name="T32" fmla="*/ 25 w 43"/>
                      <a:gd name="T33" fmla="*/ 63 h 69"/>
                      <a:gd name="T34" fmla="*/ 24 w 43"/>
                      <a:gd name="T35" fmla="*/ 64 h 69"/>
                      <a:gd name="T36" fmla="*/ 21 w 43"/>
                      <a:gd name="T37" fmla="*/ 66 h 69"/>
                      <a:gd name="T38" fmla="*/ 18 w 43"/>
                      <a:gd name="T39" fmla="*/ 64 h 69"/>
                      <a:gd name="T40" fmla="*/ 16 w 43"/>
                      <a:gd name="T41" fmla="*/ 61 h 69"/>
                      <a:gd name="T42" fmla="*/ 15 w 43"/>
                      <a:gd name="T43" fmla="*/ 58 h 69"/>
                      <a:gd name="T44" fmla="*/ 15 w 43"/>
                      <a:gd name="T45" fmla="*/ 52 h 69"/>
                      <a:gd name="T46" fmla="*/ 15 w 43"/>
                      <a:gd name="T47" fmla="*/ 46 h 69"/>
                      <a:gd name="T48" fmla="*/ 0 w 43"/>
                      <a:gd name="T49" fmla="*/ 34 h 69"/>
                      <a:gd name="T50" fmla="*/ 0 w 43"/>
                      <a:gd name="T51" fmla="*/ 40 h 69"/>
                      <a:gd name="T52" fmla="*/ 0 w 43"/>
                      <a:gd name="T53" fmla="*/ 45 h 69"/>
                      <a:gd name="T54" fmla="*/ 1 w 43"/>
                      <a:gd name="T55" fmla="*/ 51 h 69"/>
                      <a:gd name="T56" fmla="*/ 4 w 43"/>
                      <a:gd name="T57" fmla="*/ 57 h 69"/>
                      <a:gd name="T58" fmla="*/ 7 w 43"/>
                      <a:gd name="T59" fmla="*/ 61 h 69"/>
                      <a:gd name="T60" fmla="*/ 10 w 43"/>
                      <a:gd name="T61" fmla="*/ 66 h 69"/>
                      <a:gd name="T62" fmla="*/ 16 w 43"/>
                      <a:gd name="T63" fmla="*/ 67 h 69"/>
                      <a:gd name="T64" fmla="*/ 21 w 43"/>
                      <a:gd name="T65" fmla="*/ 69 h 69"/>
                      <a:gd name="T66" fmla="*/ 27 w 43"/>
                      <a:gd name="T67" fmla="*/ 67 h 69"/>
                      <a:gd name="T68" fmla="*/ 31 w 43"/>
                      <a:gd name="T69" fmla="*/ 66 h 69"/>
                      <a:gd name="T70" fmla="*/ 36 w 43"/>
                      <a:gd name="T71" fmla="*/ 61 h 69"/>
                      <a:gd name="T72" fmla="*/ 42 w 43"/>
                      <a:gd name="T73" fmla="*/ 49 h 69"/>
                      <a:gd name="T74" fmla="*/ 43 w 43"/>
                      <a:gd name="T75" fmla="*/ 34 h 69"/>
                      <a:gd name="T76" fmla="*/ 42 w 43"/>
                      <a:gd name="T77" fmla="*/ 21 h 69"/>
                      <a:gd name="T78" fmla="*/ 37 w 43"/>
                      <a:gd name="T79" fmla="*/ 10 h 69"/>
                      <a:gd name="T80" fmla="*/ 33 w 43"/>
                      <a:gd name="T81" fmla="*/ 4 h 69"/>
                      <a:gd name="T82" fmla="*/ 27 w 43"/>
                      <a:gd name="T83" fmla="*/ 1 h 69"/>
                      <a:gd name="T84" fmla="*/ 21 w 43"/>
                      <a:gd name="T85" fmla="*/ 0 h 69"/>
                      <a:gd name="T86" fmla="*/ 16 w 43"/>
                      <a:gd name="T87" fmla="*/ 1 h 69"/>
                      <a:gd name="T88" fmla="*/ 12 w 43"/>
                      <a:gd name="T89" fmla="*/ 4 h 69"/>
                      <a:gd name="T90" fmla="*/ 7 w 43"/>
                      <a:gd name="T91" fmla="*/ 9 h 69"/>
                      <a:gd name="T92" fmla="*/ 1 w 43"/>
                      <a:gd name="T93" fmla="*/ 19 h 69"/>
                      <a:gd name="T94" fmla="*/ 0 w 43"/>
                      <a:gd name="T95" fmla="*/ 34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69"/>
                      <a:gd name="T146" fmla="*/ 43 w 43"/>
                      <a:gd name="T147" fmla="*/ 69 h 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69">
                        <a:moveTo>
                          <a:pt x="15" y="46"/>
                        </a:moveTo>
                        <a:lnTo>
                          <a:pt x="15" y="24"/>
                        </a:lnTo>
                        <a:lnTo>
                          <a:pt x="15" y="16"/>
                        </a:lnTo>
                        <a:lnTo>
                          <a:pt x="15" y="12"/>
                        </a:lnTo>
                        <a:lnTo>
                          <a:pt x="16" y="7"/>
                        </a:lnTo>
                        <a:lnTo>
                          <a:pt x="18" y="6"/>
                        </a:lnTo>
                        <a:lnTo>
                          <a:pt x="19" y="4"/>
                        </a:lnTo>
                        <a:lnTo>
                          <a:pt x="21" y="3"/>
                        </a:lnTo>
                        <a:lnTo>
                          <a:pt x="24" y="4"/>
                        </a:lnTo>
                        <a:lnTo>
                          <a:pt x="27" y="7"/>
                        </a:lnTo>
                        <a:lnTo>
                          <a:pt x="27" y="12"/>
                        </a:lnTo>
                        <a:lnTo>
                          <a:pt x="28" y="16"/>
                        </a:lnTo>
                        <a:lnTo>
                          <a:pt x="28" y="24"/>
                        </a:lnTo>
                        <a:lnTo>
                          <a:pt x="28" y="46"/>
                        </a:lnTo>
                        <a:lnTo>
                          <a:pt x="28" y="52"/>
                        </a:lnTo>
                        <a:lnTo>
                          <a:pt x="27" y="58"/>
                        </a:lnTo>
                        <a:lnTo>
                          <a:pt x="25" y="63"/>
                        </a:lnTo>
                        <a:lnTo>
                          <a:pt x="24" y="64"/>
                        </a:lnTo>
                        <a:lnTo>
                          <a:pt x="21" y="66"/>
                        </a:lnTo>
                        <a:lnTo>
                          <a:pt x="18" y="64"/>
                        </a:lnTo>
                        <a:lnTo>
                          <a:pt x="16" y="61"/>
                        </a:lnTo>
                        <a:lnTo>
                          <a:pt x="15" y="58"/>
                        </a:lnTo>
                        <a:lnTo>
                          <a:pt x="15" y="52"/>
                        </a:lnTo>
                        <a:lnTo>
                          <a:pt x="15" y="46"/>
                        </a:lnTo>
                        <a:close/>
                        <a:moveTo>
                          <a:pt x="0" y="34"/>
                        </a:moveTo>
                        <a:lnTo>
                          <a:pt x="0" y="40"/>
                        </a:lnTo>
                        <a:lnTo>
                          <a:pt x="0" y="45"/>
                        </a:lnTo>
                        <a:lnTo>
                          <a:pt x="1" y="51"/>
                        </a:lnTo>
                        <a:lnTo>
                          <a:pt x="4" y="57"/>
                        </a:lnTo>
                        <a:lnTo>
                          <a:pt x="7" y="61"/>
                        </a:lnTo>
                        <a:lnTo>
                          <a:pt x="10" y="66"/>
                        </a:lnTo>
                        <a:lnTo>
                          <a:pt x="16" y="67"/>
                        </a:lnTo>
                        <a:lnTo>
                          <a:pt x="21" y="69"/>
                        </a:lnTo>
                        <a:lnTo>
                          <a:pt x="27" y="67"/>
                        </a:lnTo>
                        <a:lnTo>
                          <a:pt x="31" y="66"/>
                        </a:lnTo>
                        <a:lnTo>
                          <a:pt x="36" y="61"/>
                        </a:lnTo>
                        <a:lnTo>
                          <a:pt x="42" y="49"/>
                        </a:lnTo>
                        <a:lnTo>
                          <a:pt x="43" y="34"/>
                        </a:lnTo>
                        <a:lnTo>
                          <a:pt x="42" y="21"/>
                        </a:lnTo>
                        <a:lnTo>
                          <a:pt x="37" y="10"/>
                        </a:lnTo>
                        <a:lnTo>
                          <a:pt x="33" y="4"/>
                        </a:lnTo>
                        <a:lnTo>
                          <a:pt x="27" y="1"/>
                        </a:lnTo>
                        <a:lnTo>
                          <a:pt x="21" y="0"/>
                        </a:lnTo>
                        <a:lnTo>
                          <a:pt x="16" y="1"/>
                        </a:lnTo>
                        <a:lnTo>
                          <a:pt x="12" y="4"/>
                        </a:lnTo>
                        <a:lnTo>
                          <a:pt x="7" y="9"/>
                        </a:lnTo>
                        <a:lnTo>
                          <a:pt x="1" y="19"/>
                        </a:lnTo>
                        <a:lnTo>
                          <a:pt x="0" y="34"/>
                        </a:lnTo>
                        <a:close/>
                      </a:path>
                    </a:pathLst>
                  </a:custGeom>
                  <a:solidFill>
                    <a:srgbClr val="000000"/>
                  </a:solidFill>
                  <a:ln w="0">
                    <a:solidFill>
                      <a:srgbClr val="000000"/>
                    </a:solidFill>
                    <a:round/>
                    <a:headEnd/>
                    <a:tailEnd/>
                  </a:ln>
                </p:spPr>
                <p:txBody>
                  <a:bodyPr/>
                  <a:lstStyle/>
                  <a:p>
                    <a:endParaRPr lang="en-US"/>
                  </a:p>
                </p:txBody>
              </p:sp>
              <p:sp>
                <p:nvSpPr>
                  <p:cNvPr id="266" name="Freeform 265"/>
                  <p:cNvSpPr>
                    <a:spLocks/>
                  </p:cNvSpPr>
                  <p:nvPr/>
                </p:nvSpPr>
                <p:spPr bwMode="auto">
                  <a:xfrm>
                    <a:off x="7023100" y="3926650"/>
                    <a:ext cx="112268" cy="111222"/>
                  </a:xfrm>
                  <a:custGeom>
                    <a:avLst/>
                    <a:gdLst>
                      <a:gd name="T0" fmla="*/ 23 w 39"/>
                      <a:gd name="T1" fmla="*/ 0 h 48"/>
                      <a:gd name="T2" fmla="*/ 17 w 39"/>
                      <a:gd name="T3" fmla="*/ 1 h 48"/>
                      <a:gd name="T4" fmla="*/ 11 w 39"/>
                      <a:gd name="T5" fmla="*/ 3 h 48"/>
                      <a:gd name="T6" fmla="*/ 6 w 39"/>
                      <a:gd name="T7" fmla="*/ 7 h 48"/>
                      <a:gd name="T8" fmla="*/ 3 w 39"/>
                      <a:gd name="T9" fmla="*/ 12 h 48"/>
                      <a:gd name="T10" fmla="*/ 2 w 39"/>
                      <a:gd name="T11" fmla="*/ 18 h 48"/>
                      <a:gd name="T12" fmla="*/ 0 w 39"/>
                      <a:gd name="T13" fmla="*/ 25 h 48"/>
                      <a:gd name="T14" fmla="*/ 2 w 39"/>
                      <a:gd name="T15" fmla="*/ 31 h 48"/>
                      <a:gd name="T16" fmla="*/ 3 w 39"/>
                      <a:gd name="T17" fmla="*/ 36 h 48"/>
                      <a:gd name="T18" fmla="*/ 6 w 39"/>
                      <a:gd name="T19" fmla="*/ 40 h 48"/>
                      <a:gd name="T20" fmla="*/ 11 w 39"/>
                      <a:gd name="T21" fmla="*/ 45 h 48"/>
                      <a:gd name="T22" fmla="*/ 15 w 39"/>
                      <a:gd name="T23" fmla="*/ 46 h 48"/>
                      <a:gd name="T24" fmla="*/ 21 w 39"/>
                      <a:gd name="T25" fmla="*/ 48 h 48"/>
                      <a:gd name="T26" fmla="*/ 26 w 39"/>
                      <a:gd name="T27" fmla="*/ 48 h 48"/>
                      <a:gd name="T28" fmla="*/ 29 w 39"/>
                      <a:gd name="T29" fmla="*/ 46 h 48"/>
                      <a:gd name="T30" fmla="*/ 35 w 39"/>
                      <a:gd name="T31" fmla="*/ 43 h 48"/>
                      <a:gd name="T32" fmla="*/ 39 w 39"/>
                      <a:gd name="T33" fmla="*/ 37 h 48"/>
                      <a:gd name="T34" fmla="*/ 38 w 39"/>
                      <a:gd name="T35" fmla="*/ 36 h 48"/>
                      <a:gd name="T36" fmla="*/ 36 w 39"/>
                      <a:gd name="T37" fmla="*/ 37 h 48"/>
                      <a:gd name="T38" fmla="*/ 35 w 39"/>
                      <a:gd name="T39" fmla="*/ 39 h 48"/>
                      <a:gd name="T40" fmla="*/ 32 w 39"/>
                      <a:gd name="T41" fmla="*/ 40 h 48"/>
                      <a:gd name="T42" fmla="*/ 27 w 39"/>
                      <a:gd name="T43" fmla="*/ 42 h 48"/>
                      <a:gd name="T44" fmla="*/ 24 w 39"/>
                      <a:gd name="T45" fmla="*/ 40 h 48"/>
                      <a:gd name="T46" fmla="*/ 20 w 39"/>
                      <a:gd name="T47" fmla="*/ 39 h 48"/>
                      <a:gd name="T48" fmla="*/ 18 w 39"/>
                      <a:gd name="T49" fmla="*/ 34 h 48"/>
                      <a:gd name="T50" fmla="*/ 15 w 39"/>
                      <a:gd name="T51" fmla="*/ 30 h 48"/>
                      <a:gd name="T52" fmla="*/ 15 w 39"/>
                      <a:gd name="T53" fmla="*/ 25 h 48"/>
                      <a:gd name="T54" fmla="*/ 14 w 39"/>
                      <a:gd name="T55" fmla="*/ 19 h 48"/>
                      <a:gd name="T56" fmla="*/ 15 w 39"/>
                      <a:gd name="T57" fmla="*/ 13 h 48"/>
                      <a:gd name="T58" fmla="*/ 17 w 39"/>
                      <a:gd name="T59" fmla="*/ 9 h 48"/>
                      <a:gd name="T60" fmla="*/ 18 w 39"/>
                      <a:gd name="T61" fmla="*/ 6 h 48"/>
                      <a:gd name="T62" fmla="*/ 20 w 39"/>
                      <a:gd name="T63" fmla="*/ 4 h 48"/>
                      <a:gd name="T64" fmla="*/ 23 w 39"/>
                      <a:gd name="T65" fmla="*/ 3 h 48"/>
                      <a:gd name="T66" fmla="*/ 24 w 39"/>
                      <a:gd name="T67" fmla="*/ 4 h 48"/>
                      <a:gd name="T68" fmla="*/ 26 w 39"/>
                      <a:gd name="T69" fmla="*/ 4 h 48"/>
                      <a:gd name="T70" fmla="*/ 26 w 39"/>
                      <a:gd name="T71" fmla="*/ 6 h 48"/>
                      <a:gd name="T72" fmla="*/ 26 w 39"/>
                      <a:gd name="T73" fmla="*/ 7 h 48"/>
                      <a:gd name="T74" fmla="*/ 26 w 39"/>
                      <a:gd name="T75" fmla="*/ 9 h 48"/>
                      <a:gd name="T76" fmla="*/ 26 w 39"/>
                      <a:gd name="T77" fmla="*/ 10 h 48"/>
                      <a:gd name="T78" fmla="*/ 26 w 39"/>
                      <a:gd name="T79" fmla="*/ 10 h 48"/>
                      <a:gd name="T80" fmla="*/ 26 w 39"/>
                      <a:gd name="T81" fmla="*/ 10 h 48"/>
                      <a:gd name="T82" fmla="*/ 27 w 39"/>
                      <a:gd name="T83" fmla="*/ 15 h 48"/>
                      <a:gd name="T84" fmla="*/ 29 w 39"/>
                      <a:gd name="T85" fmla="*/ 16 h 48"/>
                      <a:gd name="T86" fmla="*/ 30 w 39"/>
                      <a:gd name="T87" fmla="*/ 16 h 48"/>
                      <a:gd name="T88" fmla="*/ 32 w 39"/>
                      <a:gd name="T89" fmla="*/ 18 h 48"/>
                      <a:gd name="T90" fmla="*/ 35 w 39"/>
                      <a:gd name="T91" fmla="*/ 16 h 48"/>
                      <a:gd name="T92" fmla="*/ 36 w 39"/>
                      <a:gd name="T93" fmla="*/ 15 h 48"/>
                      <a:gd name="T94" fmla="*/ 38 w 39"/>
                      <a:gd name="T95" fmla="*/ 13 h 48"/>
                      <a:gd name="T96" fmla="*/ 39 w 39"/>
                      <a:gd name="T97" fmla="*/ 10 h 48"/>
                      <a:gd name="T98" fmla="*/ 38 w 39"/>
                      <a:gd name="T99" fmla="*/ 7 h 48"/>
                      <a:gd name="T100" fmla="*/ 36 w 39"/>
                      <a:gd name="T101" fmla="*/ 6 h 48"/>
                      <a:gd name="T102" fmla="*/ 35 w 39"/>
                      <a:gd name="T103" fmla="*/ 3 h 48"/>
                      <a:gd name="T104" fmla="*/ 29 w 39"/>
                      <a:gd name="T105" fmla="*/ 1 h 48"/>
                      <a:gd name="T106" fmla="*/ 23 w 39"/>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
                      <a:gd name="T163" fmla="*/ 0 h 48"/>
                      <a:gd name="T164" fmla="*/ 39 w 39"/>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 h="48">
                        <a:moveTo>
                          <a:pt x="23" y="0"/>
                        </a:moveTo>
                        <a:lnTo>
                          <a:pt x="17" y="1"/>
                        </a:lnTo>
                        <a:lnTo>
                          <a:pt x="11" y="3"/>
                        </a:lnTo>
                        <a:lnTo>
                          <a:pt x="6" y="7"/>
                        </a:lnTo>
                        <a:lnTo>
                          <a:pt x="3" y="12"/>
                        </a:lnTo>
                        <a:lnTo>
                          <a:pt x="2" y="18"/>
                        </a:lnTo>
                        <a:lnTo>
                          <a:pt x="0" y="25"/>
                        </a:lnTo>
                        <a:lnTo>
                          <a:pt x="2" y="31"/>
                        </a:lnTo>
                        <a:lnTo>
                          <a:pt x="3" y="36"/>
                        </a:lnTo>
                        <a:lnTo>
                          <a:pt x="6" y="40"/>
                        </a:lnTo>
                        <a:lnTo>
                          <a:pt x="11" y="45"/>
                        </a:lnTo>
                        <a:lnTo>
                          <a:pt x="15" y="46"/>
                        </a:lnTo>
                        <a:lnTo>
                          <a:pt x="21" y="48"/>
                        </a:lnTo>
                        <a:lnTo>
                          <a:pt x="26" y="48"/>
                        </a:lnTo>
                        <a:lnTo>
                          <a:pt x="29" y="46"/>
                        </a:lnTo>
                        <a:lnTo>
                          <a:pt x="35" y="43"/>
                        </a:lnTo>
                        <a:lnTo>
                          <a:pt x="39" y="37"/>
                        </a:lnTo>
                        <a:lnTo>
                          <a:pt x="38" y="36"/>
                        </a:lnTo>
                        <a:lnTo>
                          <a:pt x="36" y="37"/>
                        </a:lnTo>
                        <a:lnTo>
                          <a:pt x="35" y="39"/>
                        </a:lnTo>
                        <a:lnTo>
                          <a:pt x="32" y="40"/>
                        </a:lnTo>
                        <a:lnTo>
                          <a:pt x="27" y="42"/>
                        </a:lnTo>
                        <a:lnTo>
                          <a:pt x="24" y="40"/>
                        </a:lnTo>
                        <a:lnTo>
                          <a:pt x="20" y="39"/>
                        </a:lnTo>
                        <a:lnTo>
                          <a:pt x="18" y="34"/>
                        </a:lnTo>
                        <a:lnTo>
                          <a:pt x="15" y="30"/>
                        </a:lnTo>
                        <a:lnTo>
                          <a:pt x="15" y="25"/>
                        </a:lnTo>
                        <a:lnTo>
                          <a:pt x="14" y="19"/>
                        </a:lnTo>
                        <a:lnTo>
                          <a:pt x="15" y="13"/>
                        </a:lnTo>
                        <a:lnTo>
                          <a:pt x="17" y="9"/>
                        </a:lnTo>
                        <a:lnTo>
                          <a:pt x="18" y="6"/>
                        </a:lnTo>
                        <a:lnTo>
                          <a:pt x="20" y="4"/>
                        </a:lnTo>
                        <a:lnTo>
                          <a:pt x="23" y="3"/>
                        </a:lnTo>
                        <a:lnTo>
                          <a:pt x="24" y="4"/>
                        </a:lnTo>
                        <a:lnTo>
                          <a:pt x="26" y="4"/>
                        </a:lnTo>
                        <a:lnTo>
                          <a:pt x="26" y="6"/>
                        </a:lnTo>
                        <a:lnTo>
                          <a:pt x="26" y="7"/>
                        </a:lnTo>
                        <a:lnTo>
                          <a:pt x="26" y="9"/>
                        </a:lnTo>
                        <a:lnTo>
                          <a:pt x="26" y="10"/>
                        </a:lnTo>
                        <a:lnTo>
                          <a:pt x="27" y="15"/>
                        </a:lnTo>
                        <a:lnTo>
                          <a:pt x="29" y="16"/>
                        </a:lnTo>
                        <a:lnTo>
                          <a:pt x="30" y="16"/>
                        </a:lnTo>
                        <a:lnTo>
                          <a:pt x="32" y="18"/>
                        </a:lnTo>
                        <a:lnTo>
                          <a:pt x="35" y="16"/>
                        </a:lnTo>
                        <a:lnTo>
                          <a:pt x="36" y="15"/>
                        </a:lnTo>
                        <a:lnTo>
                          <a:pt x="38" y="13"/>
                        </a:lnTo>
                        <a:lnTo>
                          <a:pt x="39" y="10"/>
                        </a:lnTo>
                        <a:lnTo>
                          <a:pt x="38" y="7"/>
                        </a:lnTo>
                        <a:lnTo>
                          <a:pt x="36" y="6"/>
                        </a:lnTo>
                        <a:lnTo>
                          <a:pt x="35" y="3"/>
                        </a:lnTo>
                        <a:lnTo>
                          <a:pt x="29" y="1"/>
                        </a:lnTo>
                        <a:lnTo>
                          <a:pt x="23" y="0"/>
                        </a:lnTo>
                        <a:close/>
                      </a:path>
                    </a:pathLst>
                  </a:custGeom>
                  <a:solidFill>
                    <a:srgbClr val="000000"/>
                  </a:solidFill>
                  <a:ln w="0">
                    <a:solidFill>
                      <a:srgbClr val="000000"/>
                    </a:solidFill>
                    <a:round/>
                    <a:headEnd/>
                    <a:tailEnd/>
                  </a:ln>
                </p:spPr>
                <p:txBody>
                  <a:bodyPr/>
                  <a:lstStyle/>
                  <a:p>
                    <a:endParaRPr lang="en-US"/>
                  </a:p>
                </p:txBody>
              </p:sp>
              <p:sp>
                <p:nvSpPr>
                  <p:cNvPr id="267" name="Freeform 266"/>
                  <p:cNvSpPr>
                    <a:spLocks/>
                  </p:cNvSpPr>
                  <p:nvPr/>
                </p:nvSpPr>
                <p:spPr bwMode="auto">
                  <a:xfrm>
                    <a:off x="7149761" y="3926650"/>
                    <a:ext cx="109389" cy="106587"/>
                  </a:xfrm>
                  <a:custGeom>
                    <a:avLst/>
                    <a:gdLst>
                      <a:gd name="T0" fmla="*/ 0 w 38"/>
                      <a:gd name="T1" fmla="*/ 46 h 46"/>
                      <a:gd name="T2" fmla="*/ 25 w 38"/>
                      <a:gd name="T3" fmla="*/ 46 h 46"/>
                      <a:gd name="T4" fmla="*/ 25 w 38"/>
                      <a:gd name="T5" fmla="*/ 43 h 46"/>
                      <a:gd name="T6" fmla="*/ 22 w 38"/>
                      <a:gd name="T7" fmla="*/ 43 h 46"/>
                      <a:gd name="T8" fmla="*/ 19 w 38"/>
                      <a:gd name="T9" fmla="*/ 42 h 46"/>
                      <a:gd name="T10" fmla="*/ 18 w 38"/>
                      <a:gd name="T11" fmla="*/ 40 h 46"/>
                      <a:gd name="T12" fmla="*/ 18 w 38"/>
                      <a:gd name="T13" fmla="*/ 36 h 46"/>
                      <a:gd name="T14" fmla="*/ 18 w 38"/>
                      <a:gd name="T15" fmla="*/ 18 h 46"/>
                      <a:gd name="T16" fmla="*/ 19 w 38"/>
                      <a:gd name="T17" fmla="*/ 13 h 46"/>
                      <a:gd name="T18" fmla="*/ 21 w 38"/>
                      <a:gd name="T19" fmla="*/ 10 h 46"/>
                      <a:gd name="T20" fmla="*/ 22 w 38"/>
                      <a:gd name="T21" fmla="*/ 9 h 46"/>
                      <a:gd name="T22" fmla="*/ 24 w 38"/>
                      <a:gd name="T23" fmla="*/ 9 h 46"/>
                      <a:gd name="T24" fmla="*/ 25 w 38"/>
                      <a:gd name="T25" fmla="*/ 9 h 46"/>
                      <a:gd name="T26" fmla="*/ 26 w 38"/>
                      <a:gd name="T27" fmla="*/ 12 h 46"/>
                      <a:gd name="T28" fmla="*/ 29 w 38"/>
                      <a:gd name="T29" fmla="*/ 13 h 46"/>
                      <a:gd name="T30" fmla="*/ 32 w 38"/>
                      <a:gd name="T31" fmla="*/ 15 h 46"/>
                      <a:gd name="T32" fmla="*/ 35 w 38"/>
                      <a:gd name="T33" fmla="*/ 13 h 46"/>
                      <a:gd name="T34" fmla="*/ 37 w 38"/>
                      <a:gd name="T35" fmla="*/ 12 h 46"/>
                      <a:gd name="T36" fmla="*/ 38 w 38"/>
                      <a:gd name="T37" fmla="*/ 10 h 46"/>
                      <a:gd name="T38" fmla="*/ 38 w 38"/>
                      <a:gd name="T39" fmla="*/ 7 h 46"/>
                      <a:gd name="T40" fmla="*/ 38 w 38"/>
                      <a:gd name="T41" fmla="*/ 4 h 46"/>
                      <a:gd name="T42" fmla="*/ 35 w 38"/>
                      <a:gd name="T43" fmla="*/ 3 h 46"/>
                      <a:gd name="T44" fmla="*/ 34 w 38"/>
                      <a:gd name="T45" fmla="*/ 1 h 46"/>
                      <a:gd name="T46" fmla="*/ 31 w 38"/>
                      <a:gd name="T47" fmla="*/ 0 h 46"/>
                      <a:gd name="T48" fmla="*/ 26 w 38"/>
                      <a:gd name="T49" fmla="*/ 1 h 46"/>
                      <a:gd name="T50" fmla="*/ 24 w 38"/>
                      <a:gd name="T51" fmla="*/ 3 h 46"/>
                      <a:gd name="T52" fmla="*/ 21 w 38"/>
                      <a:gd name="T53" fmla="*/ 6 h 46"/>
                      <a:gd name="T54" fmla="*/ 18 w 38"/>
                      <a:gd name="T55" fmla="*/ 9 h 46"/>
                      <a:gd name="T56" fmla="*/ 18 w 38"/>
                      <a:gd name="T57" fmla="*/ 1 h 46"/>
                      <a:gd name="T58" fmla="*/ 0 w 38"/>
                      <a:gd name="T59" fmla="*/ 1 h 46"/>
                      <a:gd name="T60" fmla="*/ 0 w 38"/>
                      <a:gd name="T61" fmla="*/ 4 h 46"/>
                      <a:gd name="T62" fmla="*/ 1 w 38"/>
                      <a:gd name="T63" fmla="*/ 4 h 46"/>
                      <a:gd name="T64" fmla="*/ 3 w 38"/>
                      <a:gd name="T65" fmla="*/ 6 h 46"/>
                      <a:gd name="T66" fmla="*/ 4 w 38"/>
                      <a:gd name="T67" fmla="*/ 7 h 46"/>
                      <a:gd name="T68" fmla="*/ 4 w 38"/>
                      <a:gd name="T69" fmla="*/ 9 h 46"/>
                      <a:gd name="T70" fmla="*/ 4 w 38"/>
                      <a:gd name="T71" fmla="*/ 36 h 46"/>
                      <a:gd name="T72" fmla="*/ 4 w 38"/>
                      <a:gd name="T73" fmla="*/ 39 h 46"/>
                      <a:gd name="T74" fmla="*/ 4 w 38"/>
                      <a:gd name="T75" fmla="*/ 42 h 46"/>
                      <a:gd name="T76" fmla="*/ 3 w 38"/>
                      <a:gd name="T77" fmla="*/ 43 h 46"/>
                      <a:gd name="T78" fmla="*/ 1 w 38"/>
                      <a:gd name="T79" fmla="*/ 43 h 46"/>
                      <a:gd name="T80" fmla="*/ 0 w 38"/>
                      <a:gd name="T81" fmla="*/ 43 h 46"/>
                      <a:gd name="T82" fmla="*/ 0 w 38"/>
                      <a:gd name="T83" fmla="*/ 46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
                      <a:gd name="T127" fmla="*/ 0 h 46"/>
                      <a:gd name="T128" fmla="*/ 38 w 3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 h="46">
                        <a:moveTo>
                          <a:pt x="0" y="46"/>
                        </a:moveTo>
                        <a:lnTo>
                          <a:pt x="25" y="46"/>
                        </a:lnTo>
                        <a:lnTo>
                          <a:pt x="25" y="43"/>
                        </a:lnTo>
                        <a:lnTo>
                          <a:pt x="22" y="43"/>
                        </a:lnTo>
                        <a:lnTo>
                          <a:pt x="19" y="42"/>
                        </a:lnTo>
                        <a:lnTo>
                          <a:pt x="18" y="40"/>
                        </a:lnTo>
                        <a:lnTo>
                          <a:pt x="18" y="36"/>
                        </a:lnTo>
                        <a:lnTo>
                          <a:pt x="18" y="18"/>
                        </a:lnTo>
                        <a:lnTo>
                          <a:pt x="19" y="13"/>
                        </a:lnTo>
                        <a:lnTo>
                          <a:pt x="21" y="10"/>
                        </a:lnTo>
                        <a:lnTo>
                          <a:pt x="22" y="9"/>
                        </a:lnTo>
                        <a:lnTo>
                          <a:pt x="24" y="9"/>
                        </a:lnTo>
                        <a:lnTo>
                          <a:pt x="25" y="9"/>
                        </a:lnTo>
                        <a:lnTo>
                          <a:pt x="26" y="12"/>
                        </a:lnTo>
                        <a:lnTo>
                          <a:pt x="29" y="13"/>
                        </a:lnTo>
                        <a:lnTo>
                          <a:pt x="32" y="15"/>
                        </a:lnTo>
                        <a:lnTo>
                          <a:pt x="35" y="13"/>
                        </a:lnTo>
                        <a:lnTo>
                          <a:pt x="37" y="12"/>
                        </a:lnTo>
                        <a:lnTo>
                          <a:pt x="38" y="10"/>
                        </a:lnTo>
                        <a:lnTo>
                          <a:pt x="38" y="7"/>
                        </a:lnTo>
                        <a:lnTo>
                          <a:pt x="38" y="4"/>
                        </a:lnTo>
                        <a:lnTo>
                          <a:pt x="35" y="3"/>
                        </a:lnTo>
                        <a:lnTo>
                          <a:pt x="34" y="1"/>
                        </a:lnTo>
                        <a:lnTo>
                          <a:pt x="31" y="0"/>
                        </a:lnTo>
                        <a:lnTo>
                          <a:pt x="26" y="1"/>
                        </a:lnTo>
                        <a:lnTo>
                          <a:pt x="24" y="3"/>
                        </a:lnTo>
                        <a:lnTo>
                          <a:pt x="21" y="6"/>
                        </a:lnTo>
                        <a:lnTo>
                          <a:pt x="18" y="9"/>
                        </a:lnTo>
                        <a:lnTo>
                          <a:pt x="18" y="1"/>
                        </a:lnTo>
                        <a:lnTo>
                          <a:pt x="0" y="1"/>
                        </a:lnTo>
                        <a:lnTo>
                          <a:pt x="0" y="4"/>
                        </a:lnTo>
                        <a:lnTo>
                          <a:pt x="1" y="4"/>
                        </a:lnTo>
                        <a:lnTo>
                          <a:pt x="3" y="6"/>
                        </a:lnTo>
                        <a:lnTo>
                          <a:pt x="4" y="7"/>
                        </a:lnTo>
                        <a:lnTo>
                          <a:pt x="4" y="9"/>
                        </a:lnTo>
                        <a:lnTo>
                          <a:pt x="4" y="36"/>
                        </a:lnTo>
                        <a:lnTo>
                          <a:pt x="4" y="39"/>
                        </a:lnTo>
                        <a:lnTo>
                          <a:pt x="4" y="42"/>
                        </a:lnTo>
                        <a:lnTo>
                          <a:pt x="3" y="43"/>
                        </a:lnTo>
                        <a:lnTo>
                          <a:pt x="1" y="43"/>
                        </a:lnTo>
                        <a:lnTo>
                          <a:pt x="0" y="43"/>
                        </a:lnTo>
                        <a:lnTo>
                          <a:pt x="0" y="46"/>
                        </a:lnTo>
                        <a:close/>
                      </a:path>
                    </a:pathLst>
                  </a:custGeom>
                  <a:solidFill>
                    <a:srgbClr val="000000"/>
                  </a:solidFill>
                  <a:ln w="0">
                    <a:solidFill>
                      <a:srgbClr val="000000"/>
                    </a:solidFill>
                    <a:round/>
                    <a:headEnd/>
                    <a:tailEnd/>
                  </a:ln>
                </p:spPr>
                <p:txBody>
                  <a:bodyPr/>
                  <a:lstStyle/>
                  <a:p>
                    <a:endParaRPr lang="en-US"/>
                  </a:p>
                </p:txBody>
              </p:sp>
              <p:sp>
                <p:nvSpPr>
                  <p:cNvPr id="268" name="Freeform 267"/>
                  <p:cNvSpPr>
                    <a:spLocks/>
                  </p:cNvSpPr>
                  <p:nvPr/>
                </p:nvSpPr>
                <p:spPr bwMode="auto">
                  <a:xfrm>
                    <a:off x="7264908" y="3928967"/>
                    <a:ext cx="132419" cy="150613"/>
                  </a:xfrm>
                  <a:custGeom>
                    <a:avLst/>
                    <a:gdLst>
                      <a:gd name="T0" fmla="*/ 1 w 46"/>
                      <a:gd name="T1" fmla="*/ 60 h 65"/>
                      <a:gd name="T2" fmla="*/ 6 w 46"/>
                      <a:gd name="T3" fmla="*/ 65 h 65"/>
                      <a:gd name="T4" fmla="*/ 13 w 46"/>
                      <a:gd name="T5" fmla="*/ 65 h 65"/>
                      <a:gd name="T6" fmla="*/ 19 w 46"/>
                      <a:gd name="T7" fmla="*/ 62 h 65"/>
                      <a:gd name="T8" fmla="*/ 24 w 46"/>
                      <a:gd name="T9" fmla="*/ 53 h 65"/>
                      <a:gd name="T10" fmla="*/ 42 w 46"/>
                      <a:gd name="T11" fmla="*/ 8 h 65"/>
                      <a:gd name="T12" fmla="*/ 43 w 46"/>
                      <a:gd name="T13" fmla="*/ 3 h 65"/>
                      <a:gd name="T14" fmla="*/ 46 w 46"/>
                      <a:gd name="T15" fmla="*/ 3 h 65"/>
                      <a:gd name="T16" fmla="*/ 33 w 46"/>
                      <a:gd name="T17" fmla="*/ 0 h 65"/>
                      <a:gd name="T18" fmla="*/ 34 w 46"/>
                      <a:gd name="T19" fmla="*/ 3 h 65"/>
                      <a:gd name="T20" fmla="*/ 37 w 46"/>
                      <a:gd name="T21" fmla="*/ 5 h 65"/>
                      <a:gd name="T22" fmla="*/ 37 w 46"/>
                      <a:gd name="T23" fmla="*/ 6 h 65"/>
                      <a:gd name="T24" fmla="*/ 37 w 46"/>
                      <a:gd name="T25" fmla="*/ 9 h 65"/>
                      <a:gd name="T26" fmla="*/ 30 w 46"/>
                      <a:gd name="T27" fmla="*/ 27 h 65"/>
                      <a:gd name="T28" fmla="*/ 22 w 46"/>
                      <a:gd name="T29" fmla="*/ 8 h 65"/>
                      <a:gd name="T30" fmla="*/ 21 w 46"/>
                      <a:gd name="T31" fmla="*/ 6 h 65"/>
                      <a:gd name="T32" fmla="*/ 21 w 46"/>
                      <a:gd name="T33" fmla="*/ 5 h 65"/>
                      <a:gd name="T34" fmla="*/ 22 w 46"/>
                      <a:gd name="T35" fmla="*/ 3 h 65"/>
                      <a:gd name="T36" fmla="*/ 27 w 46"/>
                      <a:gd name="T37" fmla="*/ 3 h 65"/>
                      <a:gd name="T38" fmla="*/ 1 w 46"/>
                      <a:gd name="T39" fmla="*/ 0 h 65"/>
                      <a:gd name="T40" fmla="*/ 3 w 46"/>
                      <a:gd name="T41" fmla="*/ 3 h 65"/>
                      <a:gd name="T42" fmla="*/ 6 w 46"/>
                      <a:gd name="T43" fmla="*/ 5 h 65"/>
                      <a:gd name="T44" fmla="*/ 7 w 46"/>
                      <a:gd name="T45" fmla="*/ 9 h 65"/>
                      <a:gd name="T46" fmla="*/ 10 w 46"/>
                      <a:gd name="T47" fmla="*/ 15 h 65"/>
                      <a:gd name="T48" fmla="*/ 22 w 46"/>
                      <a:gd name="T49" fmla="*/ 47 h 65"/>
                      <a:gd name="T50" fmla="*/ 19 w 46"/>
                      <a:gd name="T51" fmla="*/ 56 h 65"/>
                      <a:gd name="T52" fmla="*/ 15 w 46"/>
                      <a:gd name="T53" fmla="*/ 60 h 65"/>
                      <a:gd name="T54" fmla="*/ 13 w 46"/>
                      <a:gd name="T55" fmla="*/ 59 h 65"/>
                      <a:gd name="T56" fmla="*/ 13 w 46"/>
                      <a:gd name="T57" fmla="*/ 59 h 65"/>
                      <a:gd name="T58" fmla="*/ 12 w 46"/>
                      <a:gd name="T59" fmla="*/ 54 h 65"/>
                      <a:gd name="T60" fmla="*/ 9 w 46"/>
                      <a:gd name="T61" fmla="*/ 51 h 65"/>
                      <a:gd name="T62" fmla="*/ 4 w 46"/>
                      <a:gd name="T63" fmla="*/ 51 h 65"/>
                      <a:gd name="T64" fmla="*/ 1 w 46"/>
                      <a:gd name="T65" fmla="*/ 54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65"/>
                      <a:gd name="T101" fmla="*/ 46 w 4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65">
                        <a:moveTo>
                          <a:pt x="0" y="57"/>
                        </a:moveTo>
                        <a:lnTo>
                          <a:pt x="1" y="60"/>
                        </a:lnTo>
                        <a:lnTo>
                          <a:pt x="3" y="63"/>
                        </a:lnTo>
                        <a:lnTo>
                          <a:pt x="6" y="65"/>
                        </a:lnTo>
                        <a:lnTo>
                          <a:pt x="10" y="65"/>
                        </a:lnTo>
                        <a:lnTo>
                          <a:pt x="13" y="65"/>
                        </a:lnTo>
                        <a:lnTo>
                          <a:pt x="16" y="63"/>
                        </a:lnTo>
                        <a:lnTo>
                          <a:pt x="19" y="62"/>
                        </a:lnTo>
                        <a:lnTo>
                          <a:pt x="22" y="59"/>
                        </a:lnTo>
                        <a:lnTo>
                          <a:pt x="24" y="53"/>
                        </a:lnTo>
                        <a:lnTo>
                          <a:pt x="27" y="47"/>
                        </a:lnTo>
                        <a:lnTo>
                          <a:pt x="42" y="8"/>
                        </a:lnTo>
                        <a:lnTo>
                          <a:pt x="43" y="5"/>
                        </a:lnTo>
                        <a:lnTo>
                          <a:pt x="43" y="3"/>
                        </a:lnTo>
                        <a:lnTo>
                          <a:pt x="45" y="3"/>
                        </a:lnTo>
                        <a:lnTo>
                          <a:pt x="46" y="3"/>
                        </a:lnTo>
                        <a:lnTo>
                          <a:pt x="46" y="0"/>
                        </a:lnTo>
                        <a:lnTo>
                          <a:pt x="33" y="0"/>
                        </a:lnTo>
                        <a:lnTo>
                          <a:pt x="33" y="3"/>
                        </a:lnTo>
                        <a:lnTo>
                          <a:pt x="34" y="3"/>
                        </a:lnTo>
                        <a:lnTo>
                          <a:pt x="36" y="3"/>
                        </a:lnTo>
                        <a:lnTo>
                          <a:pt x="37" y="5"/>
                        </a:lnTo>
                        <a:lnTo>
                          <a:pt x="37" y="6"/>
                        </a:lnTo>
                        <a:lnTo>
                          <a:pt x="37" y="8"/>
                        </a:lnTo>
                        <a:lnTo>
                          <a:pt x="37" y="9"/>
                        </a:lnTo>
                        <a:lnTo>
                          <a:pt x="36" y="11"/>
                        </a:lnTo>
                        <a:lnTo>
                          <a:pt x="30" y="27"/>
                        </a:lnTo>
                        <a:lnTo>
                          <a:pt x="22" y="8"/>
                        </a:lnTo>
                        <a:lnTo>
                          <a:pt x="21" y="8"/>
                        </a:lnTo>
                        <a:lnTo>
                          <a:pt x="21" y="6"/>
                        </a:lnTo>
                        <a:lnTo>
                          <a:pt x="21" y="5"/>
                        </a:lnTo>
                        <a:lnTo>
                          <a:pt x="22" y="3"/>
                        </a:lnTo>
                        <a:lnTo>
                          <a:pt x="24" y="3"/>
                        </a:lnTo>
                        <a:lnTo>
                          <a:pt x="27" y="3"/>
                        </a:lnTo>
                        <a:lnTo>
                          <a:pt x="27" y="0"/>
                        </a:lnTo>
                        <a:lnTo>
                          <a:pt x="1" y="0"/>
                        </a:lnTo>
                        <a:lnTo>
                          <a:pt x="1" y="3"/>
                        </a:lnTo>
                        <a:lnTo>
                          <a:pt x="3" y="3"/>
                        </a:lnTo>
                        <a:lnTo>
                          <a:pt x="4" y="3"/>
                        </a:lnTo>
                        <a:lnTo>
                          <a:pt x="6" y="5"/>
                        </a:lnTo>
                        <a:lnTo>
                          <a:pt x="7" y="6"/>
                        </a:lnTo>
                        <a:lnTo>
                          <a:pt x="7" y="9"/>
                        </a:lnTo>
                        <a:lnTo>
                          <a:pt x="9" y="12"/>
                        </a:lnTo>
                        <a:lnTo>
                          <a:pt x="10" y="15"/>
                        </a:lnTo>
                        <a:lnTo>
                          <a:pt x="12" y="18"/>
                        </a:lnTo>
                        <a:lnTo>
                          <a:pt x="22" y="47"/>
                        </a:lnTo>
                        <a:lnTo>
                          <a:pt x="21" y="53"/>
                        </a:lnTo>
                        <a:lnTo>
                          <a:pt x="19" y="56"/>
                        </a:lnTo>
                        <a:lnTo>
                          <a:pt x="16" y="59"/>
                        </a:lnTo>
                        <a:lnTo>
                          <a:pt x="15" y="60"/>
                        </a:lnTo>
                        <a:lnTo>
                          <a:pt x="13" y="60"/>
                        </a:lnTo>
                        <a:lnTo>
                          <a:pt x="13" y="59"/>
                        </a:lnTo>
                        <a:lnTo>
                          <a:pt x="13" y="56"/>
                        </a:lnTo>
                        <a:lnTo>
                          <a:pt x="12" y="54"/>
                        </a:lnTo>
                        <a:lnTo>
                          <a:pt x="12" y="53"/>
                        </a:lnTo>
                        <a:lnTo>
                          <a:pt x="9" y="51"/>
                        </a:lnTo>
                        <a:lnTo>
                          <a:pt x="7" y="51"/>
                        </a:lnTo>
                        <a:lnTo>
                          <a:pt x="4" y="51"/>
                        </a:lnTo>
                        <a:lnTo>
                          <a:pt x="3" y="53"/>
                        </a:lnTo>
                        <a:lnTo>
                          <a:pt x="1" y="54"/>
                        </a:lnTo>
                        <a:lnTo>
                          <a:pt x="0" y="57"/>
                        </a:lnTo>
                        <a:close/>
                      </a:path>
                    </a:pathLst>
                  </a:custGeom>
                  <a:solidFill>
                    <a:srgbClr val="000000"/>
                  </a:solidFill>
                  <a:ln w="0">
                    <a:solidFill>
                      <a:srgbClr val="000000"/>
                    </a:solidFill>
                    <a:round/>
                    <a:headEnd/>
                    <a:tailEnd/>
                  </a:ln>
                </p:spPr>
                <p:txBody>
                  <a:bodyPr/>
                  <a:lstStyle/>
                  <a:p>
                    <a:endParaRPr lang="en-US"/>
                  </a:p>
                </p:txBody>
              </p:sp>
              <p:sp>
                <p:nvSpPr>
                  <p:cNvPr id="269" name="Freeform 268"/>
                  <p:cNvSpPr>
                    <a:spLocks noEditPoints="1"/>
                  </p:cNvSpPr>
                  <p:nvPr/>
                </p:nvSpPr>
                <p:spPr bwMode="auto">
                  <a:xfrm>
                    <a:off x="7411720" y="3926650"/>
                    <a:ext cx="123783" cy="111222"/>
                  </a:xfrm>
                  <a:custGeom>
                    <a:avLst/>
                    <a:gdLst>
                      <a:gd name="T0" fmla="*/ 0 w 43"/>
                      <a:gd name="T1" fmla="*/ 24 h 48"/>
                      <a:gd name="T2" fmla="*/ 1 w 43"/>
                      <a:gd name="T3" fmla="*/ 30 h 48"/>
                      <a:gd name="T4" fmla="*/ 3 w 43"/>
                      <a:gd name="T5" fmla="*/ 36 h 48"/>
                      <a:gd name="T6" fmla="*/ 6 w 43"/>
                      <a:gd name="T7" fmla="*/ 40 h 48"/>
                      <a:gd name="T8" fmla="*/ 10 w 43"/>
                      <a:gd name="T9" fmla="*/ 45 h 48"/>
                      <a:gd name="T10" fmla="*/ 16 w 43"/>
                      <a:gd name="T11" fmla="*/ 46 h 48"/>
                      <a:gd name="T12" fmla="*/ 22 w 43"/>
                      <a:gd name="T13" fmla="*/ 48 h 48"/>
                      <a:gd name="T14" fmla="*/ 28 w 43"/>
                      <a:gd name="T15" fmla="*/ 46 h 48"/>
                      <a:gd name="T16" fmla="*/ 32 w 43"/>
                      <a:gd name="T17" fmla="*/ 45 h 48"/>
                      <a:gd name="T18" fmla="*/ 37 w 43"/>
                      <a:gd name="T19" fmla="*/ 40 h 48"/>
                      <a:gd name="T20" fmla="*/ 41 w 43"/>
                      <a:gd name="T21" fmla="*/ 36 h 48"/>
                      <a:gd name="T22" fmla="*/ 43 w 43"/>
                      <a:gd name="T23" fmla="*/ 30 h 48"/>
                      <a:gd name="T24" fmla="*/ 43 w 43"/>
                      <a:gd name="T25" fmla="*/ 24 h 48"/>
                      <a:gd name="T26" fmla="*/ 43 w 43"/>
                      <a:gd name="T27" fmla="*/ 18 h 48"/>
                      <a:gd name="T28" fmla="*/ 41 w 43"/>
                      <a:gd name="T29" fmla="*/ 12 h 48"/>
                      <a:gd name="T30" fmla="*/ 37 w 43"/>
                      <a:gd name="T31" fmla="*/ 7 h 48"/>
                      <a:gd name="T32" fmla="*/ 32 w 43"/>
                      <a:gd name="T33" fmla="*/ 3 h 48"/>
                      <a:gd name="T34" fmla="*/ 28 w 43"/>
                      <a:gd name="T35" fmla="*/ 1 h 48"/>
                      <a:gd name="T36" fmla="*/ 22 w 43"/>
                      <a:gd name="T37" fmla="*/ 0 h 48"/>
                      <a:gd name="T38" fmla="*/ 16 w 43"/>
                      <a:gd name="T39" fmla="*/ 1 h 48"/>
                      <a:gd name="T40" fmla="*/ 10 w 43"/>
                      <a:gd name="T41" fmla="*/ 3 h 48"/>
                      <a:gd name="T42" fmla="*/ 6 w 43"/>
                      <a:gd name="T43" fmla="*/ 7 h 48"/>
                      <a:gd name="T44" fmla="*/ 3 w 43"/>
                      <a:gd name="T45" fmla="*/ 12 h 48"/>
                      <a:gd name="T46" fmla="*/ 1 w 43"/>
                      <a:gd name="T47" fmla="*/ 18 h 48"/>
                      <a:gd name="T48" fmla="*/ 0 w 43"/>
                      <a:gd name="T49" fmla="*/ 24 h 48"/>
                      <a:gd name="T50" fmla="*/ 15 w 43"/>
                      <a:gd name="T51" fmla="*/ 24 h 48"/>
                      <a:gd name="T52" fmla="*/ 15 w 43"/>
                      <a:gd name="T53" fmla="*/ 18 h 48"/>
                      <a:gd name="T54" fmla="*/ 15 w 43"/>
                      <a:gd name="T55" fmla="*/ 13 h 48"/>
                      <a:gd name="T56" fmla="*/ 15 w 43"/>
                      <a:gd name="T57" fmla="*/ 10 h 48"/>
                      <a:gd name="T58" fmla="*/ 16 w 43"/>
                      <a:gd name="T59" fmla="*/ 6 h 48"/>
                      <a:gd name="T60" fmla="*/ 19 w 43"/>
                      <a:gd name="T61" fmla="*/ 4 h 48"/>
                      <a:gd name="T62" fmla="*/ 22 w 43"/>
                      <a:gd name="T63" fmla="*/ 3 h 48"/>
                      <a:gd name="T64" fmla="*/ 25 w 43"/>
                      <a:gd name="T65" fmla="*/ 4 h 48"/>
                      <a:gd name="T66" fmla="*/ 26 w 43"/>
                      <a:gd name="T67" fmla="*/ 6 h 48"/>
                      <a:gd name="T68" fmla="*/ 28 w 43"/>
                      <a:gd name="T69" fmla="*/ 9 h 48"/>
                      <a:gd name="T70" fmla="*/ 28 w 43"/>
                      <a:gd name="T71" fmla="*/ 12 h 48"/>
                      <a:gd name="T72" fmla="*/ 29 w 43"/>
                      <a:gd name="T73" fmla="*/ 18 h 48"/>
                      <a:gd name="T74" fmla="*/ 29 w 43"/>
                      <a:gd name="T75" fmla="*/ 24 h 48"/>
                      <a:gd name="T76" fmla="*/ 29 w 43"/>
                      <a:gd name="T77" fmla="*/ 30 h 48"/>
                      <a:gd name="T78" fmla="*/ 28 w 43"/>
                      <a:gd name="T79" fmla="*/ 36 h 48"/>
                      <a:gd name="T80" fmla="*/ 28 w 43"/>
                      <a:gd name="T81" fmla="*/ 40 h 48"/>
                      <a:gd name="T82" fmla="*/ 26 w 43"/>
                      <a:gd name="T83" fmla="*/ 42 h 48"/>
                      <a:gd name="T84" fmla="*/ 25 w 43"/>
                      <a:gd name="T85" fmla="*/ 43 h 48"/>
                      <a:gd name="T86" fmla="*/ 22 w 43"/>
                      <a:gd name="T87" fmla="*/ 45 h 48"/>
                      <a:gd name="T88" fmla="*/ 19 w 43"/>
                      <a:gd name="T89" fmla="*/ 43 h 48"/>
                      <a:gd name="T90" fmla="*/ 16 w 43"/>
                      <a:gd name="T91" fmla="*/ 42 h 48"/>
                      <a:gd name="T92" fmla="*/ 15 w 43"/>
                      <a:gd name="T93" fmla="*/ 39 h 48"/>
                      <a:gd name="T94" fmla="*/ 15 w 43"/>
                      <a:gd name="T95" fmla="*/ 34 h 48"/>
                      <a:gd name="T96" fmla="*/ 15 w 43"/>
                      <a:gd name="T97" fmla="*/ 30 h 48"/>
                      <a:gd name="T98" fmla="*/ 15 w 43"/>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
                      <a:gd name="T151" fmla="*/ 0 h 48"/>
                      <a:gd name="T152" fmla="*/ 43 w 43"/>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 h="48">
                        <a:moveTo>
                          <a:pt x="0" y="24"/>
                        </a:moveTo>
                        <a:lnTo>
                          <a:pt x="1" y="30"/>
                        </a:lnTo>
                        <a:lnTo>
                          <a:pt x="3" y="36"/>
                        </a:lnTo>
                        <a:lnTo>
                          <a:pt x="6" y="40"/>
                        </a:lnTo>
                        <a:lnTo>
                          <a:pt x="10" y="45"/>
                        </a:lnTo>
                        <a:lnTo>
                          <a:pt x="16" y="46"/>
                        </a:lnTo>
                        <a:lnTo>
                          <a:pt x="22" y="48"/>
                        </a:lnTo>
                        <a:lnTo>
                          <a:pt x="28" y="46"/>
                        </a:lnTo>
                        <a:lnTo>
                          <a:pt x="32" y="45"/>
                        </a:lnTo>
                        <a:lnTo>
                          <a:pt x="37" y="40"/>
                        </a:lnTo>
                        <a:lnTo>
                          <a:pt x="41" y="36"/>
                        </a:lnTo>
                        <a:lnTo>
                          <a:pt x="43" y="30"/>
                        </a:lnTo>
                        <a:lnTo>
                          <a:pt x="43" y="24"/>
                        </a:lnTo>
                        <a:lnTo>
                          <a:pt x="43" y="18"/>
                        </a:lnTo>
                        <a:lnTo>
                          <a:pt x="41" y="12"/>
                        </a:lnTo>
                        <a:lnTo>
                          <a:pt x="37" y="7"/>
                        </a:lnTo>
                        <a:lnTo>
                          <a:pt x="32" y="3"/>
                        </a:lnTo>
                        <a:lnTo>
                          <a:pt x="28" y="1"/>
                        </a:lnTo>
                        <a:lnTo>
                          <a:pt x="22" y="0"/>
                        </a:lnTo>
                        <a:lnTo>
                          <a:pt x="16" y="1"/>
                        </a:lnTo>
                        <a:lnTo>
                          <a:pt x="10" y="3"/>
                        </a:lnTo>
                        <a:lnTo>
                          <a:pt x="6" y="7"/>
                        </a:lnTo>
                        <a:lnTo>
                          <a:pt x="3" y="12"/>
                        </a:lnTo>
                        <a:lnTo>
                          <a:pt x="1" y="18"/>
                        </a:lnTo>
                        <a:lnTo>
                          <a:pt x="0" y="24"/>
                        </a:lnTo>
                        <a:close/>
                        <a:moveTo>
                          <a:pt x="15" y="24"/>
                        </a:moveTo>
                        <a:lnTo>
                          <a:pt x="15" y="18"/>
                        </a:lnTo>
                        <a:lnTo>
                          <a:pt x="15" y="13"/>
                        </a:lnTo>
                        <a:lnTo>
                          <a:pt x="15" y="10"/>
                        </a:lnTo>
                        <a:lnTo>
                          <a:pt x="16" y="6"/>
                        </a:lnTo>
                        <a:lnTo>
                          <a:pt x="19" y="4"/>
                        </a:lnTo>
                        <a:lnTo>
                          <a:pt x="22" y="3"/>
                        </a:lnTo>
                        <a:lnTo>
                          <a:pt x="25" y="4"/>
                        </a:lnTo>
                        <a:lnTo>
                          <a:pt x="26" y="6"/>
                        </a:lnTo>
                        <a:lnTo>
                          <a:pt x="28" y="9"/>
                        </a:lnTo>
                        <a:lnTo>
                          <a:pt x="28" y="12"/>
                        </a:lnTo>
                        <a:lnTo>
                          <a:pt x="29" y="18"/>
                        </a:lnTo>
                        <a:lnTo>
                          <a:pt x="29" y="24"/>
                        </a:lnTo>
                        <a:lnTo>
                          <a:pt x="29" y="30"/>
                        </a:lnTo>
                        <a:lnTo>
                          <a:pt x="28" y="36"/>
                        </a:lnTo>
                        <a:lnTo>
                          <a:pt x="28" y="40"/>
                        </a:lnTo>
                        <a:lnTo>
                          <a:pt x="26" y="42"/>
                        </a:lnTo>
                        <a:lnTo>
                          <a:pt x="25" y="43"/>
                        </a:lnTo>
                        <a:lnTo>
                          <a:pt x="22" y="45"/>
                        </a:lnTo>
                        <a:lnTo>
                          <a:pt x="19" y="43"/>
                        </a:lnTo>
                        <a:lnTo>
                          <a:pt x="16" y="42"/>
                        </a:lnTo>
                        <a:lnTo>
                          <a:pt x="15" y="39"/>
                        </a:lnTo>
                        <a:lnTo>
                          <a:pt x="15" y="34"/>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270" name="Freeform 269"/>
                  <p:cNvSpPr>
                    <a:spLocks/>
                  </p:cNvSpPr>
                  <p:nvPr/>
                </p:nvSpPr>
                <p:spPr bwMode="auto">
                  <a:xfrm>
                    <a:off x="7547017" y="3926650"/>
                    <a:ext cx="224536" cy="106587"/>
                  </a:xfrm>
                  <a:custGeom>
                    <a:avLst/>
                    <a:gdLst>
                      <a:gd name="T0" fmla="*/ 24 w 78"/>
                      <a:gd name="T1" fmla="*/ 46 h 46"/>
                      <a:gd name="T2" fmla="*/ 21 w 78"/>
                      <a:gd name="T3" fmla="*/ 43 h 46"/>
                      <a:gd name="T4" fmla="*/ 20 w 78"/>
                      <a:gd name="T5" fmla="*/ 40 h 46"/>
                      <a:gd name="T6" fmla="*/ 20 w 78"/>
                      <a:gd name="T7" fmla="*/ 12 h 46"/>
                      <a:gd name="T8" fmla="*/ 21 w 78"/>
                      <a:gd name="T9" fmla="*/ 9 h 46"/>
                      <a:gd name="T10" fmla="*/ 27 w 78"/>
                      <a:gd name="T11" fmla="*/ 7 h 46"/>
                      <a:gd name="T12" fmla="*/ 32 w 78"/>
                      <a:gd name="T13" fmla="*/ 9 h 46"/>
                      <a:gd name="T14" fmla="*/ 33 w 78"/>
                      <a:gd name="T15" fmla="*/ 15 h 46"/>
                      <a:gd name="T16" fmla="*/ 32 w 78"/>
                      <a:gd name="T17" fmla="*/ 42 h 46"/>
                      <a:gd name="T18" fmla="*/ 30 w 78"/>
                      <a:gd name="T19" fmla="*/ 43 h 46"/>
                      <a:gd name="T20" fmla="*/ 27 w 78"/>
                      <a:gd name="T21" fmla="*/ 46 h 46"/>
                      <a:gd name="T22" fmla="*/ 51 w 78"/>
                      <a:gd name="T23" fmla="*/ 43 h 46"/>
                      <a:gd name="T24" fmla="*/ 47 w 78"/>
                      <a:gd name="T25" fmla="*/ 42 h 46"/>
                      <a:gd name="T26" fmla="*/ 47 w 78"/>
                      <a:gd name="T27" fmla="*/ 39 h 46"/>
                      <a:gd name="T28" fmla="*/ 47 w 78"/>
                      <a:gd name="T29" fmla="*/ 12 h 46"/>
                      <a:gd name="T30" fmla="*/ 51 w 78"/>
                      <a:gd name="T31" fmla="*/ 7 h 46"/>
                      <a:gd name="T32" fmla="*/ 57 w 78"/>
                      <a:gd name="T33" fmla="*/ 7 h 46"/>
                      <a:gd name="T34" fmla="*/ 59 w 78"/>
                      <a:gd name="T35" fmla="*/ 12 h 46"/>
                      <a:gd name="T36" fmla="*/ 60 w 78"/>
                      <a:gd name="T37" fmla="*/ 39 h 46"/>
                      <a:gd name="T38" fmla="*/ 59 w 78"/>
                      <a:gd name="T39" fmla="*/ 43 h 46"/>
                      <a:gd name="T40" fmla="*/ 54 w 78"/>
                      <a:gd name="T41" fmla="*/ 43 h 46"/>
                      <a:gd name="T42" fmla="*/ 78 w 78"/>
                      <a:gd name="T43" fmla="*/ 46 h 46"/>
                      <a:gd name="T44" fmla="*/ 75 w 78"/>
                      <a:gd name="T45" fmla="*/ 43 h 46"/>
                      <a:gd name="T46" fmla="*/ 73 w 78"/>
                      <a:gd name="T47" fmla="*/ 42 h 46"/>
                      <a:gd name="T48" fmla="*/ 72 w 78"/>
                      <a:gd name="T49" fmla="*/ 13 h 46"/>
                      <a:gd name="T50" fmla="*/ 70 w 78"/>
                      <a:gd name="T51" fmla="*/ 6 h 46"/>
                      <a:gd name="T52" fmla="*/ 65 w 78"/>
                      <a:gd name="T53" fmla="*/ 1 h 46"/>
                      <a:gd name="T54" fmla="*/ 56 w 78"/>
                      <a:gd name="T55" fmla="*/ 1 h 46"/>
                      <a:gd name="T56" fmla="*/ 48 w 78"/>
                      <a:gd name="T57" fmla="*/ 6 h 46"/>
                      <a:gd name="T58" fmla="*/ 45 w 78"/>
                      <a:gd name="T59" fmla="*/ 9 h 46"/>
                      <a:gd name="T60" fmla="*/ 42 w 78"/>
                      <a:gd name="T61" fmla="*/ 3 h 46"/>
                      <a:gd name="T62" fmla="*/ 33 w 78"/>
                      <a:gd name="T63" fmla="*/ 0 h 46"/>
                      <a:gd name="T64" fmla="*/ 23 w 78"/>
                      <a:gd name="T65" fmla="*/ 3 h 46"/>
                      <a:gd name="T66" fmla="*/ 18 w 78"/>
                      <a:gd name="T67" fmla="*/ 9 h 46"/>
                      <a:gd name="T68" fmla="*/ 0 w 78"/>
                      <a:gd name="T69" fmla="*/ 1 h 46"/>
                      <a:gd name="T70" fmla="*/ 3 w 78"/>
                      <a:gd name="T71" fmla="*/ 4 h 46"/>
                      <a:gd name="T72" fmla="*/ 5 w 78"/>
                      <a:gd name="T73" fmla="*/ 7 h 46"/>
                      <a:gd name="T74" fmla="*/ 6 w 78"/>
                      <a:gd name="T75" fmla="*/ 39 h 46"/>
                      <a:gd name="T76" fmla="*/ 5 w 78"/>
                      <a:gd name="T77" fmla="*/ 43 h 46"/>
                      <a:gd name="T78" fmla="*/ 0 w 78"/>
                      <a:gd name="T79" fmla="*/ 43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
                      <a:gd name="T121" fmla="*/ 0 h 46"/>
                      <a:gd name="T122" fmla="*/ 78 w 78"/>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 h="46">
                        <a:moveTo>
                          <a:pt x="0" y="46"/>
                        </a:moveTo>
                        <a:lnTo>
                          <a:pt x="24" y="46"/>
                        </a:lnTo>
                        <a:lnTo>
                          <a:pt x="24" y="43"/>
                        </a:lnTo>
                        <a:lnTo>
                          <a:pt x="21" y="43"/>
                        </a:lnTo>
                        <a:lnTo>
                          <a:pt x="20" y="42"/>
                        </a:lnTo>
                        <a:lnTo>
                          <a:pt x="20" y="40"/>
                        </a:lnTo>
                        <a:lnTo>
                          <a:pt x="20" y="39"/>
                        </a:lnTo>
                        <a:lnTo>
                          <a:pt x="20" y="12"/>
                        </a:lnTo>
                        <a:lnTo>
                          <a:pt x="21" y="9"/>
                        </a:lnTo>
                        <a:lnTo>
                          <a:pt x="24" y="7"/>
                        </a:lnTo>
                        <a:lnTo>
                          <a:pt x="27" y="7"/>
                        </a:lnTo>
                        <a:lnTo>
                          <a:pt x="30" y="7"/>
                        </a:lnTo>
                        <a:lnTo>
                          <a:pt x="32" y="9"/>
                        </a:lnTo>
                        <a:lnTo>
                          <a:pt x="32" y="12"/>
                        </a:lnTo>
                        <a:lnTo>
                          <a:pt x="33" y="15"/>
                        </a:lnTo>
                        <a:lnTo>
                          <a:pt x="33" y="39"/>
                        </a:lnTo>
                        <a:lnTo>
                          <a:pt x="32" y="42"/>
                        </a:lnTo>
                        <a:lnTo>
                          <a:pt x="32" y="43"/>
                        </a:lnTo>
                        <a:lnTo>
                          <a:pt x="30" y="43"/>
                        </a:lnTo>
                        <a:lnTo>
                          <a:pt x="27" y="43"/>
                        </a:lnTo>
                        <a:lnTo>
                          <a:pt x="27" y="46"/>
                        </a:lnTo>
                        <a:lnTo>
                          <a:pt x="51" y="46"/>
                        </a:lnTo>
                        <a:lnTo>
                          <a:pt x="51" y="43"/>
                        </a:lnTo>
                        <a:lnTo>
                          <a:pt x="48" y="43"/>
                        </a:lnTo>
                        <a:lnTo>
                          <a:pt x="47" y="42"/>
                        </a:lnTo>
                        <a:lnTo>
                          <a:pt x="47" y="40"/>
                        </a:lnTo>
                        <a:lnTo>
                          <a:pt x="47" y="39"/>
                        </a:lnTo>
                        <a:lnTo>
                          <a:pt x="47" y="12"/>
                        </a:lnTo>
                        <a:lnTo>
                          <a:pt x="48" y="9"/>
                        </a:lnTo>
                        <a:lnTo>
                          <a:pt x="51" y="7"/>
                        </a:lnTo>
                        <a:lnTo>
                          <a:pt x="54" y="7"/>
                        </a:lnTo>
                        <a:lnTo>
                          <a:pt x="57" y="7"/>
                        </a:lnTo>
                        <a:lnTo>
                          <a:pt x="59" y="9"/>
                        </a:lnTo>
                        <a:lnTo>
                          <a:pt x="59" y="12"/>
                        </a:lnTo>
                        <a:lnTo>
                          <a:pt x="60" y="15"/>
                        </a:lnTo>
                        <a:lnTo>
                          <a:pt x="60" y="39"/>
                        </a:lnTo>
                        <a:lnTo>
                          <a:pt x="59" y="42"/>
                        </a:lnTo>
                        <a:lnTo>
                          <a:pt x="59" y="43"/>
                        </a:lnTo>
                        <a:lnTo>
                          <a:pt x="57" y="43"/>
                        </a:lnTo>
                        <a:lnTo>
                          <a:pt x="54" y="43"/>
                        </a:lnTo>
                        <a:lnTo>
                          <a:pt x="54" y="46"/>
                        </a:lnTo>
                        <a:lnTo>
                          <a:pt x="78" y="46"/>
                        </a:lnTo>
                        <a:lnTo>
                          <a:pt x="78" y="43"/>
                        </a:lnTo>
                        <a:lnTo>
                          <a:pt x="75" y="43"/>
                        </a:lnTo>
                        <a:lnTo>
                          <a:pt x="73" y="43"/>
                        </a:lnTo>
                        <a:lnTo>
                          <a:pt x="73" y="42"/>
                        </a:lnTo>
                        <a:lnTo>
                          <a:pt x="72" y="39"/>
                        </a:lnTo>
                        <a:lnTo>
                          <a:pt x="72" y="13"/>
                        </a:lnTo>
                        <a:lnTo>
                          <a:pt x="72" y="10"/>
                        </a:lnTo>
                        <a:lnTo>
                          <a:pt x="70" y="6"/>
                        </a:lnTo>
                        <a:lnTo>
                          <a:pt x="69" y="4"/>
                        </a:lnTo>
                        <a:lnTo>
                          <a:pt x="65" y="1"/>
                        </a:lnTo>
                        <a:lnTo>
                          <a:pt x="60" y="0"/>
                        </a:lnTo>
                        <a:lnTo>
                          <a:pt x="56" y="1"/>
                        </a:lnTo>
                        <a:lnTo>
                          <a:pt x="51" y="3"/>
                        </a:lnTo>
                        <a:lnTo>
                          <a:pt x="48" y="6"/>
                        </a:lnTo>
                        <a:lnTo>
                          <a:pt x="47" y="9"/>
                        </a:lnTo>
                        <a:lnTo>
                          <a:pt x="45" y="9"/>
                        </a:lnTo>
                        <a:lnTo>
                          <a:pt x="44" y="6"/>
                        </a:lnTo>
                        <a:lnTo>
                          <a:pt x="42" y="3"/>
                        </a:lnTo>
                        <a:lnTo>
                          <a:pt x="38" y="1"/>
                        </a:lnTo>
                        <a:lnTo>
                          <a:pt x="33" y="0"/>
                        </a:lnTo>
                        <a:lnTo>
                          <a:pt x="27" y="1"/>
                        </a:lnTo>
                        <a:lnTo>
                          <a:pt x="23" y="3"/>
                        </a:lnTo>
                        <a:lnTo>
                          <a:pt x="21" y="6"/>
                        </a:lnTo>
                        <a:lnTo>
                          <a:pt x="18" y="9"/>
                        </a:lnTo>
                        <a:lnTo>
                          <a:pt x="18" y="1"/>
                        </a:lnTo>
                        <a:lnTo>
                          <a:pt x="0" y="1"/>
                        </a:lnTo>
                        <a:lnTo>
                          <a:pt x="0" y="4"/>
                        </a:lnTo>
                        <a:lnTo>
                          <a:pt x="3" y="4"/>
                        </a:lnTo>
                        <a:lnTo>
                          <a:pt x="5" y="6"/>
                        </a:lnTo>
                        <a:lnTo>
                          <a:pt x="5" y="7"/>
                        </a:lnTo>
                        <a:lnTo>
                          <a:pt x="6" y="9"/>
                        </a:lnTo>
                        <a:lnTo>
                          <a:pt x="6" y="39"/>
                        </a:lnTo>
                        <a:lnTo>
                          <a:pt x="5" y="40"/>
                        </a:lnTo>
                        <a:lnTo>
                          <a:pt x="5" y="43"/>
                        </a:lnTo>
                        <a:lnTo>
                          <a:pt x="3" y="43"/>
                        </a:lnTo>
                        <a:lnTo>
                          <a:pt x="0" y="43"/>
                        </a:lnTo>
                        <a:lnTo>
                          <a:pt x="0" y="46"/>
                        </a:lnTo>
                        <a:close/>
                      </a:path>
                    </a:pathLst>
                  </a:custGeom>
                  <a:solidFill>
                    <a:srgbClr val="000000"/>
                  </a:solidFill>
                  <a:ln w="0">
                    <a:solidFill>
                      <a:srgbClr val="000000"/>
                    </a:solidFill>
                    <a:round/>
                    <a:headEnd/>
                    <a:tailEnd/>
                  </a:ln>
                </p:spPr>
                <p:txBody>
                  <a:bodyPr/>
                  <a:lstStyle/>
                  <a:p>
                    <a:endParaRPr lang="en-US"/>
                  </a:p>
                </p:txBody>
              </p:sp>
              <p:sp>
                <p:nvSpPr>
                  <p:cNvPr id="271" name="Freeform 270"/>
                  <p:cNvSpPr>
                    <a:spLocks noEditPoints="1"/>
                  </p:cNvSpPr>
                  <p:nvPr/>
                </p:nvSpPr>
                <p:spPr bwMode="auto">
                  <a:xfrm>
                    <a:off x="7780189" y="3926650"/>
                    <a:ext cx="129540" cy="111222"/>
                  </a:xfrm>
                  <a:custGeom>
                    <a:avLst/>
                    <a:gdLst>
                      <a:gd name="T0" fmla="*/ 0 w 45"/>
                      <a:gd name="T1" fmla="*/ 24 h 48"/>
                      <a:gd name="T2" fmla="*/ 1 w 45"/>
                      <a:gd name="T3" fmla="*/ 30 h 48"/>
                      <a:gd name="T4" fmla="*/ 3 w 45"/>
                      <a:gd name="T5" fmla="*/ 36 h 48"/>
                      <a:gd name="T6" fmla="*/ 7 w 45"/>
                      <a:gd name="T7" fmla="*/ 40 h 48"/>
                      <a:gd name="T8" fmla="*/ 12 w 45"/>
                      <a:gd name="T9" fmla="*/ 45 h 48"/>
                      <a:gd name="T10" fmla="*/ 16 w 45"/>
                      <a:gd name="T11" fmla="*/ 46 h 48"/>
                      <a:gd name="T12" fmla="*/ 22 w 45"/>
                      <a:gd name="T13" fmla="*/ 48 h 48"/>
                      <a:gd name="T14" fmla="*/ 28 w 45"/>
                      <a:gd name="T15" fmla="*/ 46 h 48"/>
                      <a:gd name="T16" fmla="*/ 34 w 45"/>
                      <a:gd name="T17" fmla="*/ 45 h 48"/>
                      <a:gd name="T18" fmla="*/ 39 w 45"/>
                      <a:gd name="T19" fmla="*/ 40 h 48"/>
                      <a:gd name="T20" fmla="*/ 42 w 45"/>
                      <a:gd name="T21" fmla="*/ 36 h 48"/>
                      <a:gd name="T22" fmla="*/ 43 w 45"/>
                      <a:gd name="T23" fmla="*/ 30 h 48"/>
                      <a:gd name="T24" fmla="*/ 45 w 45"/>
                      <a:gd name="T25" fmla="*/ 24 h 48"/>
                      <a:gd name="T26" fmla="*/ 43 w 45"/>
                      <a:gd name="T27" fmla="*/ 18 h 48"/>
                      <a:gd name="T28" fmla="*/ 42 w 45"/>
                      <a:gd name="T29" fmla="*/ 12 h 48"/>
                      <a:gd name="T30" fmla="*/ 39 w 45"/>
                      <a:gd name="T31" fmla="*/ 7 h 48"/>
                      <a:gd name="T32" fmla="*/ 34 w 45"/>
                      <a:gd name="T33" fmla="*/ 3 h 48"/>
                      <a:gd name="T34" fmla="*/ 28 w 45"/>
                      <a:gd name="T35" fmla="*/ 1 h 48"/>
                      <a:gd name="T36" fmla="*/ 22 w 45"/>
                      <a:gd name="T37" fmla="*/ 0 h 48"/>
                      <a:gd name="T38" fmla="*/ 16 w 45"/>
                      <a:gd name="T39" fmla="*/ 1 h 48"/>
                      <a:gd name="T40" fmla="*/ 12 w 45"/>
                      <a:gd name="T41" fmla="*/ 3 h 48"/>
                      <a:gd name="T42" fmla="*/ 7 w 45"/>
                      <a:gd name="T43" fmla="*/ 7 h 48"/>
                      <a:gd name="T44" fmla="*/ 3 w 45"/>
                      <a:gd name="T45" fmla="*/ 12 h 48"/>
                      <a:gd name="T46" fmla="*/ 1 w 45"/>
                      <a:gd name="T47" fmla="*/ 18 h 48"/>
                      <a:gd name="T48" fmla="*/ 0 w 45"/>
                      <a:gd name="T49" fmla="*/ 24 h 48"/>
                      <a:gd name="T50" fmla="*/ 15 w 45"/>
                      <a:gd name="T51" fmla="*/ 24 h 48"/>
                      <a:gd name="T52" fmla="*/ 15 w 45"/>
                      <a:gd name="T53" fmla="*/ 18 h 48"/>
                      <a:gd name="T54" fmla="*/ 15 w 45"/>
                      <a:gd name="T55" fmla="*/ 13 h 48"/>
                      <a:gd name="T56" fmla="*/ 16 w 45"/>
                      <a:gd name="T57" fmla="*/ 10 h 48"/>
                      <a:gd name="T58" fmla="*/ 18 w 45"/>
                      <a:gd name="T59" fmla="*/ 6 h 48"/>
                      <a:gd name="T60" fmla="*/ 19 w 45"/>
                      <a:gd name="T61" fmla="*/ 4 h 48"/>
                      <a:gd name="T62" fmla="*/ 22 w 45"/>
                      <a:gd name="T63" fmla="*/ 3 h 48"/>
                      <a:gd name="T64" fmla="*/ 25 w 45"/>
                      <a:gd name="T65" fmla="*/ 4 h 48"/>
                      <a:gd name="T66" fmla="*/ 27 w 45"/>
                      <a:gd name="T67" fmla="*/ 6 h 48"/>
                      <a:gd name="T68" fmla="*/ 28 w 45"/>
                      <a:gd name="T69" fmla="*/ 9 h 48"/>
                      <a:gd name="T70" fmla="*/ 30 w 45"/>
                      <a:gd name="T71" fmla="*/ 12 h 48"/>
                      <a:gd name="T72" fmla="*/ 30 w 45"/>
                      <a:gd name="T73" fmla="*/ 18 h 48"/>
                      <a:gd name="T74" fmla="*/ 30 w 45"/>
                      <a:gd name="T75" fmla="*/ 24 h 48"/>
                      <a:gd name="T76" fmla="*/ 30 w 45"/>
                      <a:gd name="T77" fmla="*/ 30 h 48"/>
                      <a:gd name="T78" fmla="*/ 30 w 45"/>
                      <a:gd name="T79" fmla="*/ 36 h 48"/>
                      <a:gd name="T80" fmla="*/ 28 w 45"/>
                      <a:gd name="T81" fmla="*/ 40 h 48"/>
                      <a:gd name="T82" fmla="*/ 27 w 45"/>
                      <a:gd name="T83" fmla="*/ 42 h 48"/>
                      <a:gd name="T84" fmla="*/ 25 w 45"/>
                      <a:gd name="T85" fmla="*/ 43 h 48"/>
                      <a:gd name="T86" fmla="*/ 22 w 45"/>
                      <a:gd name="T87" fmla="*/ 45 h 48"/>
                      <a:gd name="T88" fmla="*/ 19 w 45"/>
                      <a:gd name="T89" fmla="*/ 43 h 48"/>
                      <a:gd name="T90" fmla="*/ 18 w 45"/>
                      <a:gd name="T91" fmla="*/ 42 h 48"/>
                      <a:gd name="T92" fmla="*/ 16 w 45"/>
                      <a:gd name="T93" fmla="*/ 39 h 48"/>
                      <a:gd name="T94" fmla="*/ 15 w 45"/>
                      <a:gd name="T95" fmla="*/ 34 h 48"/>
                      <a:gd name="T96" fmla="*/ 15 w 45"/>
                      <a:gd name="T97" fmla="*/ 30 h 48"/>
                      <a:gd name="T98" fmla="*/ 15 w 45"/>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
                      <a:gd name="T151" fmla="*/ 0 h 48"/>
                      <a:gd name="T152" fmla="*/ 45 w 45"/>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 h="48">
                        <a:moveTo>
                          <a:pt x="0" y="24"/>
                        </a:moveTo>
                        <a:lnTo>
                          <a:pt x="1" y="30"/>
                        </a:lnTo>
                        <a:lnTo>
                          <a:pt x="3" y="36"/>
                        </a:lnTo>
                        <a:lnTo>
                          <a:pt x="7" y="40"/>
                        </a:lnTo>
                        <a:lnTo>
                          <a:pt x="12" y="45"/>
                        </a:lnTo>
                        <a:lnTo>
                          <a:pt x="16" y="46"/>
                        </a:lnTo>
                        <a:lnTo>
                          <a:pt x="22" y="48"/>
                        </a:lnTo>
                        <a:lnTo>
                          <a:pt x="28" y="46"/>
                        </a:lnTo>
                        <a:lnTo>
                          <a:pt x="34" y="45"/>
                        </a:lnTo>
                        <a:lnTo>
                          <a:pt x="39" y="40"/>
                        </a:lnTo>
                        <a:lnTo>
                          <a:pt x="42" y="36"/>
                        </a:lnTo>
                        <a:lnTo>
                          <a:pt x="43" y="30"/>
                        </a:lnTo>
                        <a:lnTo>
                          <a:pt x="45" y="24"/>
                        </a:lnTo>
                        <a:lnTo>
                          <a:pt x="43" y="18"/>
                        </a:lnTo>
                        <a:lnTo>
                          <a:pt x="42" y="12"/>
                        </a:lnTo>
                        <a:lnTo>
                          <a:pt x="39" y="7"/>
                        </a:lnTo>
                        <a:lnTo>
                          <a:pt x="34" y="3"/>
                        </a:lnTo>
                        <a:lnTo>
                          <a:pt x="28" y="1"/>
                        </a:lnTo>
                        <a:lnTo>
                          <a:pt x="22" y="0"/>
                        </a:lnTo>
                        <a:lnTo>
                          <a:pt x="16" y="1"/>
                        </a:lnTo>
                        <a:lnTo>
                          <a:pt x="12" y="3"/>
                        </a:lnTo>
                        <a:lnTo>
                          <a:pt x="7" y="7"/>
                        </a:lnTo>
                        <a:lnTo>
                          <a:pt x="3" y="12"/>
                        </a:lnTo>
                        <a:lnTo>
                          <a:pt x="1" y="18"/>
                        </a:lnTo>
                        <a:lnTo>
                          <a:pt x="0" y="24"/>
                        </a:lnTo>
                        <a:close/>
                        <a:moveTo>
                          <a:pt x="15" y="24"/>
                        </a:moveTo>
                        <a:lnTo>
                          <a:pt x="15" y="18"/>
                        </a:lnTo>
                        <a:lnTo>
                          <a:pt x="15" y="13"/>
                        </a:lnTo>
                        <a:lnTo>
                          <a:pt x="16" y="10"/>
                        </a:lnTo>
                        <a:lnTo>
                          <a:pt x="18" y="6"/>
                        </a:lnTo>
                        <a:lnTo>
                          <a:pt x="19" y="4"/>
                        </a:lnTo>
                        <a:lnTo>
                          <a:pt x="22" y="3"/>
                        </a:lnTo>
                        <a:lnTo>
                          <a:pt x="25" y="4"/>
                        </a:lnTo>
                        <a:lnTo>
                          <a:pt x="27" y="6"/>
                        </a:lnTo>
                        <a:lnTo>
                          <a:pt x="28" y="9"/>
                        </a:lnTo>
                        <a:lnTo>
                          <a:pt x="30" y="12"/>
                        </a:lnTo>
                        <a:lnTo>
                          <a:pt x="30" y="18"/>
                        </a:lnTo>
                        <a:lnTo>
                          <a:pt x="30" y="24"/>
                        </a:lnTo>
                        <a:lnTo>
                          <a:pt x="30" y="30"/>
                        </a:lnTo>
                        <a:lnTo>
                          <a:pt x="30" y="36"/>
                        </a:lnTo>
                        <a:lnTo>
                          <a:pt x="28" y="40"/>
                        </a:lnTo>
                        <a:lnTo>
                          <a:pt x="27" y="42"/>
                        </a:lnTo>
                        <a:lnTo>
                          <a:pt x="25" y="43"/>
                        </a:lnTo>
                        <a:lnTo>
                          <a:pt x="22" y="45"/>
                        </a:lnTo>
                        <a:lnTo>
                          <a:pt x="19" y="43"/>
                        </a:lnTo>
                        <a:lnTo>
                          <a:pt x="18" y="42"/>
                        </a:lnTo>
                        <a:lnTo>
                          <a:pt x="16" y="39"/>
                        </a:lnTo>
                        <a:lnTo>
                          <a:pt x="15" y="34"/>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272" name="Freeform 271"/>
                  <p:cNvSpPr>
                    <a:spLocks noEditPoints="1"/>
                  </p:cNvSpPr>
                  <p:nvPr/>
                </p:nvSpPr>
                <p:spPr bwMode="auto">
                  <a:xfrm>
                    <a:off x="7921244" y="3880308"/>
                    <a:ext cx="141055" cy="157564"/>
                  </a:xfrm>
                  <a:custGeom>
                    <a:avLst/>
                    <a:gdLst>
                      <a:gd name="T0" fmla="*/ 23 w 49"/>
                      <a:gd name="T1" fmla="*/ 62 h 68"/>
                      <a:gd name="T2" fmla="*/ 20 w 49"/>
                      <a:gd name="T3" fmla="*/ 62 h 68"/>
                      <a:gd name="T4" fmla="*/ 17 w 49"/>
                      <a:gd name="T5" fmla="*/ 59 h 68"/>
                      <a:gd name="T6" fmla="*/ 15 w 49"/>
                      <a:gd name="T7" fmla="*/ 56 h 68"/>
                      <a:gd name="T8" fmla="*/ 15 w 49"/>
                      <a:gd name="T9" fmla="*/ 50 h 68"/>
                      <a:gd name="T10" fmla="*/ 15 w 49"/>
                      <a:gd name="T11" fmla="*/ 44 h 68"/>
                      <a:gd name="T12" fmla="*/ 15 w 49"/>
                      <a:gd name="T13" fmla="*/ 38 h 68"/>
                      <a:gd name="T14" fmla="*/ 15 w 49"/>
                      <a:gd name="T15" fmla="*/ 33 h 68"/>
                      <a:gd name="T16" fmla="*/ 17 w 49"/>
                      <a:gd name="T17" fmla="*/ 29 h 68"/>
                      <a:gd name="T18" fmla="*/ 20 w 49"/>
                      <a:gd name="T19" fmla="*/ 27 h 68"/>
                      <a:gd name="T20" fmla="*/ 23 w 49"/>
                      <a:gd name="T21" fmla="*/ 26 h 68"/>
                      <a:gd name="T22" fmla="*/ 26 w 49"/>
                      <a:gd name="T23" fmla="*/ 26 h 68"/>
                      <a:gd name="T24" fmla="*/ 29 w 49"/>
                      <a:gd name="T25" fmla="*/ 29 h 68"/>
                      <a:gd name="T26" fmla="*/ 30 w 49"/>
                      <a:gd name="T27" fmla="*/ 30 h 68"/>
                      <a:gd name="T28" fmla="*/ 30 w 49"/>
                      <a:gd name="T29" fmla="*/ 32 h 68"/>
                      <a:gd name="T30" fmla="*/ 30 w 49"/>
                      <a:gd name="T31" fmla="*/ 56 h 68"/>
                      <a:gd name="T32" fmla="*/ 30 w 49"/>
                      <a:gd name="T33" fmla="*/ 57 h 68"/>
                      <a:gd name="T34" fmla="*/ 27 w 49"/>
                      <a:gd name="T35" fmla="*/ 59 h 68"/>
                      <a:gd name="T36" fmla="*/ 26 w 49"/>
                      <a:gd name="T37" fmla="*/ 62 h 68"/>
                      <a:gd name="T38" fmla="*/ 23 w 49"/>
                      <a:gd name="T39" fmla="*/ 62 h 68"/>
                      <a:gd name="T40" fmla="*/ 0 w 49"/>
                      <a:gd name="T41" fmla="*/ 45 h 68"/>
                      <a:gd name="T42" fmla="*/ 0 w 49"/>
                      <a:gd name="T43" fmla="*/ 51 h 68"/>
                      <a:gd name="T44" fmla="*/ 3 w 49"/>
                      <a:gd name="T45" fmla="*/ 57 h 68"/>
                      <a:gd name="T46" fmla="*/ 6 w 49"/>
                      <a:gd name="T47" fmla="*/ 62 h 68"/>
                      <a:gd name="T48" fmla="*/ 9 w 49"/>
                      <a:gd name="T49" fmla="*/ 65 h 68"/>
                      <a:gd name="T50" fmla="*/ 14 w 49"/>
                      <a:gd name="T51" fmla="*/ 66 h 68"/>
                      <a:gd name="T52" fmla="*/ 18 w 49"/>
                      <a:gd name="T53" fmla="*/ 68 h 68"/>
                      <a:gd name="T54" fmla="*/ 21 w 49"/>
                      <a:gd name="T55" fmla="*/ 66 h 68"/>
                      <a:gd name="T56" fmla="*/ 26 w 49"/>
                      <a:gd name="T57" fmla="*/ 65 h 68"/>
                      <a:gd name="T58" fmla="*/ 29 w 49"/>
                      <a:gd name="T59" fmla="*/ 63 h 68"/>
                      <a:gd name="T60" fmla="*/ 30 w 49"/>
                      <a:gd name="T61" fmla="*/ 62 h 68"/>
                      <a:gd name="T62" fmla="*/ 30 w 49"/>
                      <a:gd name="T63" fmla="*/ 68 h 68"/>
                      <a:gd name="T64" fmla="*/ 36 w 49"/>
                      <a:gd name="T65" fmla="*/ 66 h 68"/>
                      <a:gd name="T66" fmla="*/ 39 w 49"/>
                      <a:gd name="T67" fmla="*/ 66 h 68"/>
                      <a:gd name="T68" fmla="*/ 40 w 49"/>
                      <a:gd name="T69" fmla="*/ 65 h 68"/>
                      <a:gd name="T70" fmla="*/ 45 w 49"/>
                      <a:gd name="T71" fmla="*/ 65 h 68"/>
                      <a:gd name="T72" fmla="*/ 49 w 49"/>
                      <a:gd name="T73" fmla="*/ 65 h 68"/>
                      <a:gd name="T74" fmla="*/ 49 w 49"/>
                      <a:gd name="T75" fmla="*/ 62 h 68"/>
                      <a:gd name="T76" fmla="*/ 46 w 49"/>
                      <a:gd name="T77" fmla="*/ 62 h 68"/>
                      <a:gd name="T78" fmla="*/ 45 w 49"/>
                      <a:gd name="T79" fmla="*/ 60 h 68"/>
                      <a:gd name="T80" fmla="*/ 43 w 49"/>
                      <a:gd name="T81" fmla="*/ 59 h 68"/>
                      <a:gd name="T82" fmla="*/ 43 w 49"/>
                      <a:gd name="T83" fmla="*/ 56 h 68"/>
                      <a:gd name="T84" fmla="*/ 43 w 49"/>
                      <a:gd name="T85" fmla="*/ 0 h 68"/>
                      <a:gd name="T86" fmla="*/ 23 w 49"/>
                      <a:gd name="T87" fmla="*/ 0 h 68"/>
                      <a:gd name="T88" fmla="*/ 23 w 49"/>
                      <a:gd name="T89" fmla="*/ 3 h 68"/>
                      <a:gd name="T90" fmla="*/ 27 w 49"/>
                      <a:gd name="T91" fmla="*/ 3 h 68"/>
                      <a:gd name="T92" fmla="*/ 29 w 49"/>
                      <a:gd name="T93" fmla="*/ 3 h 68"/>
                      <a:gd name="T94" fmla="*/ 30 w 49"/>
                      <a:gd name="T95" fmla="*/ 5 h 68"/>
                      <a:gd name="T96" fmla="*/ 30 w 49"/>
                      <a:gd name="T97" fmla="*/ 8 h 68"/>
                      <a:gd name="T98" fmla="*/ 30 w 49"/>
                      <a:gd name="T99" fmla="*/ 26 h 68"/>
                      <a:gd name="T100" fmla="*/ 27 w 49"/>
                      <a:gd name="T101" fmla="*/ 24 h 68"/>
                      <a:gd name="T102" fmla="*/ 26 w 49"/>
                      <a:gd name="T103" fmla="*/ 23 h 68"/>
                      <a:gd name="T104" fmla="*/ 23 w 49"/>
                      <a:gd name="T105" fmla="*/ 21 h 68"/>
                      <a:gd name="T106" fmla="*/ 18 w 49"/>
                      <a:gd name="T107" fmla="*/ 20 h 68"/>
                      <a:gd name="T108" fmla="*/ 14 w 49"/>
                      <a:gd name="T109" fmla="*/ 21 h 68"/>
                      <a:gd name="T110" fmla="*/ 9 w 49"/>
                      <a:gd name="T111" fmla="*/ 23 h 68"/>
                      <a:gd name="T112" fmla="*/ 6 w 49"/>
                      <a:gd name="T113" fmla="*/ 27 h 68"/>
                      <a:gd name="T114" fmla="*/ 3 w 49"/>
                      <a:gd name="T115" fmla="*/ 32 h 68"/>
                      <a:gd name="T116" fmla="*/ 0 w 49"/>
                      <a:gd name="T117" fmla="*/ 38 h 68"/>
                      <a:gd name="T118" fmla="*/ 0 w 49"/>
                      <a:gd name="T119" fmla="*/ 45 h 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8"/>
                      <a:gd name="T182" fmla="*/ 49 w 49"/>
                      <a:gd name="T183" fmla="*/ 68 h 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8">
                        <a:moveTo>
                          <a:pt x="23" y="62"/>
                        </a:moveTo>
                        <a:lnTo>
                          <a:pt x="20" y="62"/>
                        </a:lnTo>
                        <a:lnTo>
                          <a:pt x="17" y="59"/>
                        </a:lnTo>
                        <a:lnTo>
                          <a:pt x="15" y="56"/>
                        </a:lnTo>
                        <a:lnTo>
                          <a:pt x="15" y="50"/>
                        </a:lnTo>
                        <a:lnTo>
                          <a:pt x="15" y="44"/>
                        </a:lnTo>
                        <a:lnTo>
                          <a:pt x="15" y="38"/>
                        </a:lnTo>
                        <a:lnTo>
                          <a:pt x="15" y="33"/>
                        </a:lnTo>
                        <a:lnTo>
                          <a:pt x="17" y="29"/>
                        </a:lnTo>
                        <a:lnTo>
                          <a:pt x="20" y="27"/>
                        </a:lnTo>
                        <a:lnTo>
                          <a:pt x="23" y="26"/>
                        </a:lnTo>
                        <a:lnTo>
                          <a:pt x="26" y="26"/>
                        </a:lnTo>
                        <a:lnTo>
                          <a:pt x="29" y="29"/>
                        </a:lnTo>
                        <a:lnTo>
                          <a:pt x="30" y="30"/>
                        </a:lnTo>
                        <a:lnTo>
                          <a:pt x="30" y="32"/>
                        </a:lnTo>
                        <a:lnTo>
                          <a:pt x="30" y="56"/>
                        </a:lnTo>
                        <a:lnTo>
                          <a:pt x="30" y="57"/>
                        </a:lnTo>
                        <a:lnTo>
                          <a:pt x="27" y="59"/>
                        </a:lnTo>
                        <a:lnTo>
                          <a:pt x="26" y="62"/>
                        </a:lnTo>
                        <a:lnTo>
                          <a:pt x="23" y="62"/>
                        </a:lnTo>
                        <a:close/>
                        <a:moveTo>
                          <a:pt x="0" y="45"/>
                        </a:moveTo>
                        <a:lnTo>
                          <a:pt x="0" y="51"/>
                        </a:lnTo>
                        <a:lnTo>
                          <a:pt x="3" y="57"/>
                        </a:lnTo>
                        <a:lnTo>
                          <a:pt x="6" y="62"/>
                        </a:lnTo>
                        <a:lnTo>
                          <a:pt x="9" y="65"/>
                        </a:lnTo>
                        <a:lnTo>
                          <a:pt x="14" y="66"/>
                        </a:lnTo>
                        <a:lnTo>
                          <a:pt x="18" y="68"/>
                        </a:lnTo>
                        <a:lnTo>
                          <a:pt x="21" y="66"/>
                        </a:lnTo>
                        <a:lnTo>
                          <a:pt x="26" y="65"/>
                        </a:lnTo>
                        <a:lnTo>
                          <a:pt x="29" y="63"/>
                        </a:lnTo>
                        <a:lnTo>
                          <a:pt x="30" y="62"/>
                        </a:lnTo>
                        <a:lnTo>
                          <a:pt x="30" y="68"/>
                        </a:lnTo>
                        <a:lnTo>
                          <a:pt x="36" y="66"/>
                        </a:lnTo>
                        <a:lnTo>
                          <a:pt x="39" y="66"/>
                        </a:lnTo>
                        <a:lnTo>
                          <a:pt x="40" y="65"/>
                        </a:lnTo>
                        <a:lnTo>
                          <a:pt x="45" y="65"/>
                        </a:lnTo>
                        <a:lnTo>
                          <a:pt x="49" y="65"/>
                        </a:lnTo>
                        <a:lnTo>
                          <a:pt x="49" y="62"/>
                        </a:lnTo>
                        <a:lnTo>
                          <a:pt x="46" y="62"/>
                        </a:lnTo>
                        <a:lnTo>
                          <a:pt x="45" y="60"/>
                        </a:lnTo>
                        <a:lnTo>
                          <a:pt x="43" y="59"/>
                        </a:lnTo>
                        <a:lnTo>
                          <a:pt x="43" y="56"/>
                        </a:lnTo>
                        <a:lnTo>
                          <a:pt x="43" y="0"/>
                        </a:lnTo>
                        <a:lnTo>
                          <a:pt x="23" y="0"/>
                        </a:lnTo>
                        <a:lnTo>
                          <a:pt x="23" y="3"/>
                        </a:lnTo>
                        <a:lnTo>
                          <a:pt x="27" y="3"/>
                        </a:lnTo>
                        <a:lnTo>
                          <a:pt x="29" y="3"/>
                        </a:lnTo>
                        <a:lnTo>
                          <a:pt x="30" y="5"/>
                        </a:lnTo>
                        <a:lnTo>
                          <a:pt x="30" y="8"/>
                        </a:lnTo>
                        <a:lnTo>
                          <a:pt x="30" y="26"/>
                        </a:lnTo>
                        <a:lnTo>
                          <a:pt x="27" y="24"/>
                        </a:lnTo>
                        <a:lnTo>
                          <a:pt x="26" y="23"/>
                        </a:lnTo>
                        <a:lnTo>
                          <a:pt x="23" y="21"/>
                        </a:lnTo>
                        <a:lnTo>
                          <a:pt x="18" y="20"/>
                        </a:lnTo>
                        <a:lnTo>
                          <a:pt x="14" y="21"/>
                        </a:lnTo>
                        <a:lnTo>
                          <a:pt x="9" y="23"/>
                        </a:lnTo>
                        <a:lnTo>
                          <a:pt x="6" y="27"/>
                        </a:lnTo>
                        <a:lnTo>
                          <a:pt x="3" y="32"/>
                        </a:lnTo>
                        <a:lnTo>
                          <a:pt x="0" y="38"/>
                        </a:lnTo>
                        <a:lnTo>
                          <a:pt x="0" y="45"/>
                        </a:lnTo>
                        <a:close/>
                      </a:path>
                    </a:pathLst>
                  </a:custGeom>
                  <a:solidFill>
                    <a:srgbClr val="000000"/>
                  </a:solidFill>
                  <a:ln w="0">
                    <a:solidFill>
                      <a:srgbClr val="000000"/>
                    </a:solidFill>
                    <a:round/>
                    <a:headEnd/>
                    <a:tailEnd/>
                  </a:ln>
                </p:spPr>
                <p:txBody>
                  <a:bodyPr/>
                  <a:lstStyle/>
                  <a:p>
                    <a:endParaRPr lang="en-US"/>
                  </a:p>
                </p:txBody>
              </p:sp>
              <p:sp>
                <p:nvSpPr>
                  <p:cNvPr id="273" name="Freeform 272"/>
                  <p:cNvSpPr>
                    <a:spLocks/>
                  </p:cNvSpPr>
                  <p:nvPr/>
                </p:nvSpPr>
                <p:spPr bwMode="auto">
                  <a:xfrm>
                    <a:off x="8076692" y="3928967"/>
                    <a:ext cx="141055" cy="108904"/>
                  </a:xfrm>
                  <a:custGeom>
                    <a:avLst/>
                    <a:gdLst>
                      <a:gd name="T0" fmla="*/ 0 w 49"/>
                      <a:gd name="T1" fmla="*/ 0 h 47"/>
                      <a:gd name="T2" fmla="*/ 0 w 49"/>
                      <a:gd name="T3" fmla="*/ 3 h 47"/>
                      <a:gd name="T4" fmla="*/ 1 w 49"/>
                      <a:gd name="T5" fmla="*/ 3 h 47"/>
                      <a:gd name="T6" fmla="*/ 3 w 49"/>
                      <a:gd name="T7" fmla="*/ 5 h 47"/>
                      <a:gd name="T8" fmla="*/ 4 w 49"/>
                      <a:gd name="T9" fmla="*/ 6 h 47"/>
                      <a:gd name="T10" fmla="*/ 4 w 49"/>
                      <a:gd name="T11" fmla="*/ 8 h 47"/>
                      <a:gd name="T12" fmla="*/ 4 w 49"/>
                      <a:gd name="T13" fmla="*/ 33 h 47"/>
                      <a:gd name="T14" fmla="*/ 4 w 49"/>
                      <a:gd name="T15" fmla="*/ 38 h 47"/>
                      <a:gd name="T16" fmla="*/ 6 w 49"/>
                      <a:gd name="T17" fmla="*/ 41 h 47"/>
                      <a:gd name="T18" fmla="*/ 7 w 49"/>
                      <a:gd name="T19" fmla="*/ 44 h 47"/>
                      <a:gd name="T20" fmla="*/ 12 w 49"/>
                      <a:gd name="T21" fmla="*/ 45 h 47"/>
                      <a:gd name="T22" fmla="*/ 16 w 49"/>
                      <a:gd name="T23" fmla="*/ 47 h 47"/>
                      <a:gd name="T24" fmla="*/ 21 w 49"/>
                      <a:gd name="T25" fmla="*/ 47 h 47"/>
                      <a:gd name="T26" fmla="*/ 25 w 49"/>
                      <a:gd name="T27" fmla="*/ 44 h 47"/>
                      <a:gd name="T28" fmla="*/ 28 w 49"/>
                      <a:gd name="T29" fmla="*/ 42 h 47"/>
                      <a:gd name="T30" fmla="*/ 31 w 49"/>
                      <a:gd name="T31" fmla="*/ 41 h 47"/>
                      <a:gd name="T32" fmla="*/ 31 w 49"/>
                      <a:gd name="T33" fmla="*/ 47 h 47"/>
                      <a:gd name="T34" fmla="*/ 36 w 49"/>
                      <a:gd name="T35" fmla="*/ 45 h 47"/>
                      <a:gd name="T36" fmla="*/ 39 w 49"/>
                      <a:gd name="T37" fmla="*/ 45 h 47"/>
                      <a:gd name="T38" fmla="*/ 40 w 49"/>
                      <a:gd name="T39" fmla="*/ 44 h 47"/>
                      <a:gd name="T40" fmla="*/ 45 w 49"/>
                      <a:gd name="T41" fmla="*/ 44 h 47"/>
                      <a:gd name="T42" fmla="*/ 49 w 49"/>
                      <a:gd name="T43" fmla="*/ 44 h 47"/>
                      <a:gd name="T44" fmla="*/ 49 w 49"/>
                      <a:gd name="T45" fmla="*/ 41 h 47"/>
                      <a:gd name="T46" fmla="*/ 46 w 49"/>
                      <a:gd name="T47" fmla="*/ 41 h 47"/>
                      <a:gd name="T48" fmla="*/ 45 w 49"/>
                      <a:gd name="T49" fmla="*/ 39 h 47"/>
                      <a:gd name="T50" fmla="*/ 45 w 49"/>
                      <a:gd name="T51" fmla="*/ 38 h 47"/>
                      <a:gd name="T52" fmla="*/ 45 w 49"/>
                      <a:gd name="T53" fmla="*/ 35 h 47"/>
                      <a:gd name="T54" fmla="*/ 45 w 49"/>
                      <a:gd name="T55" fmla="*/ 0 h 47"/>
                      <a:gd name="T56" fmla="*/ 25 w 49"/>
                      <a:gd name="T57" fmla="*/ 0 h 47"/>
                      <a:gd name="T58" fmla="*/ 25 w 49"/>
                      <a:gd name="T59" fmla="*/ 3 h 47"/>
                      <a:gd name="T60" fmla="*/ 28 w 49"/>
                      <a:gd name="T61" fmla="*/ 3 h 47"/>
                      <a:gd name="T62" fmla="*/ 30 w 49"/>
                      <a:gd name="T63" fmla="*/ 5 h 47"/>
                      <a:gd name="T64" fmla="*/ 30 w 49"/>
                      <a:gd name="T65" fmla="*/ 6 h 47"/>
                      <a:gd name="T66" fmla="*/ 31 w 49"/>
                      <a:gd name="T67" fmla="*/ 8 h 47"/>
                      <a:gd name="T68" fmla="*/ 31 w 49"/>
                      <a:gd name="T69" fmla="*/ 36 h 47"/>
                      <a:gd name="T70" fmla="*/ 28 w 49"/>
                      <a:gd name="T71" fmla="*/ 38 h 47"/>
                      <a:gd name="T72" fmla="*/ 28 w 49"/>
                      <a:gd name="T73" fmla="*/ 39 h 47"/>
                      <a:gd name="T74" fmla="*/ 25 w 49"/>
                      <a:gd name="T75" fmla="*/ 39 h 47"/>
                      <a:gd name="T76" fmla="*/ 22 w 49"/>
                      <a:gd name="T77" fmla="*/ 41 h 47"/>
                      <a:gd name="T78" fmla="*/ 19 w 49"/>
                      <a:gd name="T79" fmla="*/ 39 h 47"/>
                      <a:gd name="T80" fmla="*/ 18 w 49"/>
                      <a:gd name="T81" fmla="*/ 38 h 47"/>
                      <a:gd name="T82" fmla="*/ 18 w 49"/>
                      <a:gd name="T83" fmla="*/ 36 h 47"/>
                      <a:gd name="T84" fmla="*/ 18 w 49"/>
                      <a:gd name="T85" fmla="*/ 33 h 47"/>
                      <a:gd name="T86" fmla="*/ 18 w 49"/>
                      <a:gd name="T87" fmla="*/ 0 h 47"/>
                      <a:gd name="T88" fmla="*/ 0 w 49"/>
                      <a:gd name="T89" fmla="*/ 0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
                      <a:gd name="T136" fmla="*/ 0 h 47"/>
                      <a:gd name="T137" fmla="*/ 49 w 49"/>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 h="47">
                        <a:moveTo>
                          <a:pt x="0" y="0"/>
                        </a:moveTo>
                        <a:lnTo>
                          <a:pt x="0" y="3"/>
                        </a:lnTo>
                        <a:lnTo>
                          <a:pt x="1" y="3"/>
                        </a:lnTo>
                        <a:lnTo>
                          <a:pt x="3" y="5"/>
                        </a:lnTo>
                        <a:lnTo>
                          <a:pt x="4" y="6"/>
                        </a:lnTo>
                        <a:lnTo>
                          <a:pt x="4" y="8"/>
                        </a:lnTo>
                        <a:lnTo>
                          <a:pt x="4" y="33"/>
                        </a:lnTo>
                        <a:lnTo>
                          <a:pt x="4" y="38"/>
                        </a:lnTo>
                        <a:lnTo>
                          <a:pt x="6" y="41"/>
                        </a:lnTo>
                        <a:lnTo>
                          <a:pt x="7" y="44"/>
                        </a:lnTo>
                        <a:lnTo>
                          <a:pt x="12" y="45"/>
                        </a:lnTo>
                        <a:lnTo>
                          <a:pt x="16" y="47"/>
                        </a:lnTo>
                        <a:lnTo>
                          <a:pt x="21" y="47"/>
                        </a:lnTo>
                        <a:lnTo>
                          <a:pt x="25" y="44"/>
                        </a:lnTo>
                        <a:lnTo>
                          <a:pt x="28" y="42"/>
                        </a:lnTo>
                        <a:lnTo>
                          <a:pt x="31" y="41"/>
                        </a:lnTo>
                        <a:lnTo>
                          <a:pt x="31" y="47"/>
                        </a:lnTo>
                        <a:lnTo>
                          <a:pt x="36" y="45"/>
                        </a:lnTo>
                        <a:lnTo>
                          <a:pt x="39" y="45"/>
                        </a:lnTo>
                        <a:lnTo>
                          <a:pt x="40" y="44"/>
                        </a:lnTo>
                        <a:lnTo>
                          <a:pt x="45" y="44"/>
                        </a:lnTo>
                        <a:lnTo>
                          <a:pt x="49" y="44"/>
                        </a:lnTo>
                        <a:lnTo>
                          <a:pt x="49" y="41"/>
                        </a:lnTo>
                        <a:lnTo>
                          <a:pt x="46" y="41"/>
                        </a:lnTo>
                        <a:lnTo>
                          <a:pt x="45" y="39"/>
                        </a:lnTo>
                        <a:lnTo>
                          <a:pt x="45" y="38"/>
                        </a:lnTo>
                        <a:lnTo>
                          <a:pt x="45" y="35"/>
                        </a:lnTo>
                        <a:lnTo>
                          <a:pt x="45" y="0"/>
                        </a:lnTo>
                        <a:lnTo>
                          <a:pt x="25" y="0"/>
                        </a:lnTo>
                        <a:lnTo>
                          <a:pt x="25" y="3"/>
                        </a:lnTo>
                        <a:lnTo>
                          <a:pt x="28" y="3"/>
                        </a:lnTo>
                        <a:lnTo>
                          <a:pt x="30" y="5"/>
                        </a:lnTo>
                        <a:lnTo>
                          <a:pt x="30" y="6"/>
                        </a:lnTo>
                        <a:lnTo>
                          <a:pt x="31" y="8"/>
                        </a:lnTo>
                        <a:lnTo>
                          <a:pt x="31" y="36"/>
                        </a:lnTo>
                        <a:lnTo>
                          <a:pt x="28" y="38"/>
                        </a:lnTo>
                        <a:lnTo>
                          <a:pt x="28" y="39"/>
                        </a:lnTo>
                        <a:lnTo>
                          <a:pt x="25" y="39"/>
                        </a:lnTo>
                        <a:lnTo>
                          <a:pt x="22" y="41"/>
                        </a:lnTo>
                        <a:lnTo>
                          <a:pt x="19" y="39"/>
                        </a:lnTo>
                        <a:lnTo>
                          <a:pt x="18" y="38"/>
                        </a:lnTo>
                        <a:lnTo>
                          <a:pt x="18" y="36"/>
                        </a:lnTo>
                        <a:lnTo>
                          <a:pt x="18" y="33"/>
                        </a:lnTo>
                        <a:lnTo>
                          <a:pt x="18" y="0"/>
                        </a:lnTo>
                        <a:lnTo>
                          <a:pt x="0" y="0"/>
                        </a:lnTo>
                        <a:close/>
                      </a:path>
                    </a:pathLst>
                  </a:custGeom>
                  <a:solidFill>
                    <a:srgbClr val="000000"/>
                  </a:solidFill>
                  <a:ln w="0">
                    <a:solidFill>
                      <a:srgbClr val="000000"/>
                    </a:solidFill>
                    <a:round/>
                    <a:headEnd/>
                    <a:tailEnd/>
                  </a:ln>
                </p:spPr>
                <p:txBody>
                  <a:bodyPr/>
                  <a:lstStyle/>
                  <a:p>
                    <a:endParaRPr lang="en-US"/>
                  </a:p>
                </p:txBody>
              </p:sp>
              <p:sp>
                <p:nvSpPr>
                  <p:cNvPr id="274" name="Freeform 273"/>
                  <p:cNvSpPr>
                    <a:spLocks/>
                  </p:cNvSpPr>
                  <p:nvPr/>
                </p:nvSpPr>
                <p:spPr bwMode="auto">
                  <a:xfrm>
                    <a:off x="8232140" y="3880308"/>
                    <a:ext cx="63331" cy="152930"/>
                  </a:xfrm>
                  <a:custGeom>
                    <a:avLst/>
                    <a:gdLst>
                      <a:gd name="T0" fmla="*/ 0 w 22"/>
                      <a:gd name="T1" fmla="*/ 66 h 66"/>
                      <a:gd name="T2" fmla="*/ 22 w 22"/>
                      <a:gd name="T3" fmla="*/ 66 h 66"/>
                      <a:gd name="T4" fmla="*/ 22 w 22"/>
                      <a:gd name="T5" fmla="*/ 63 h 66"/>
                      <a:gd name="T6" fmla="*/ 19 w 22"/>
                      <a:gd name="T7" fmla="*/ 63 h 66"/>
                      <a:gd name="T8" fmla="*/ 19 w 22"/>
                      <a:gd name="T9" fmla="*/ 62 h 66"/>
                      <a:gd name="T10" fmla="*/ 17 w 22"/>
                      <a:gd name="T11" fmla="*/ 60 h 66"/>
                      <a:gd name="T12" fmla="*/ 17 w 22"/>
                      <a:gd name="T13" fmla="*/ 59 h 66"/>
                      <a:gd name="T14" fmla="*/ 17 w 22"/>
                      <a:gd name="T15" fmla="*/ 0 h 66"/>
                      <a:gd name="T16" fmla="*/ 0 w 22"/>
                      <a:gd name="T17" fmla="*/ 0 h 66"/>
                      <a:gd name="T18" fmla="*/ 0 w 22"/>
                      <a:gd name="T19" fmla="*/ 3 h 66"/>
                      <a:gd name="T20" fmla="*/ 1 w 22"/>
                      <a:gd name="T21" fmla="*/ 3 h 66"/>
                      <a:gd name="T22" fmla="*/ 3 w 22"/>
                      <a:gd name="T23" fmla="*/ 5 h 66"/>
                      <a:gd name="T24" fmla="*/ 4 w 22"/>
                      <a:gd name="T25" fmla="*/ 6 h 66"/>
                      <a:gd name="T26" fmla="*/ 4 w 22"/>
                      <a:gd name="T27" fmla="*/ 8 h 66"/>
                      <a:gd name="T28" fmla="*/ 4 w 22"/>
                      <a:gd name="T29" fmla="*/ 59 h 66"/>
                      <a:gd name="T30" fmla="*/ 3 w 22"/>
                      <a:gd name="T31" fmla="*/ 60 h 66"/>
                      <a:gd name="T32" fmla="*/ 3 w 22"/>
                      <a:gd name="T33" fmla="*/ 62 h 66"/>
                      <a:gd name="T34" fmla="*/ 1 w 22"/>
                      <a:gd name="T35" fmla="*/ 63 h 66"/>
                      <a:gd name="T36" fmla="*/ 0 w 22"/>
                      <a:gd name="T37" fmla="*/ 63 h 66"/>
                      <a:gd name="T38" fmla="*/ 0 w 22"/>
                      <a:gd name="T39" fmla="*/ 66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66"/>
                      <a:gd name="T62" fmla="*/ 22 w 22"/>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66">
                        <a:moveTo>
                          <a:pt x="0" y="66"/>
                        </a:moveTo>
                        <a:lnTo>
                          <a:pt x="22" y="66"/>
                        </a:lnTo>
                        <a:lnTo>
                          <a:pt x="22" y="63"/>
                        </a:lnTo>
                        <a:lnTo>
                          <a:pt x="19" y="63"/>
                        </a:lnTo>
                        <a:lnTo>
                          <a:pt x="19" y="62"/>
                        </a:lnTo>
                        <a:lnTo>
                          <a:pt x="17" y="60"/>
                        </a:lnTo>
                        <a:lnTo>
                          <a:pt x="17" y="59"/>
                        </a:lnTo>
                        <a:lnTo>
                          <a:pt x="17" y="0"/>
                        </a:lnTo>
                        <a:lnTo>
                          <a:pt x="0" y="0"/>
                        </a:lnTo>
                        <a:lnTo>
                          <a:pt x="0" y="3"/>
                        </a:lnTo>
                        <a:lnTo>
                          <a:pt x="1" y="3"/>
                        </a:lnTo>
                        <a:lnTo>
                          <a:pt x="3" y="5"/>
                        </a:lnTo>
                        <a:lnTo>
                          <a:pt x="4" y="6"/>
                        </a:lnTo>
                        <a:lnTo>
                          <a:pt x="4" y="8"/>
                        </a:lnTo>
                        <a:lnTo>
                          <a:pt x="4" y="59"/>
                        </a:lnTo>
                        <a:lnTo>
                          <a:pt x="3" y="60"/>
                        </a:lnTo>
                        <a:lnTo>
                          <a:pt x="3" y="62"/>
                        </a:lnTo>
                        <a:lnTo>
                          <a:pt x="1" y="63"/>
                        </a:lnTo>
                        <a:lnTo>
                          <a:pt x="0" y="63"/>
                        </a:lnTo>
                        <a:lnTo>
                          <a:pt x="0" y="66"/>
                        </a:lnTo>
                        <a:close/>
                      </a:path>
                    </a:pathLst>
                  </a:custGeom>
                  <a:solidFill>
                    <a:srgbClr val="000000"/>
                  </a:solidFill>
                  <a:ln w="0">
                    <a:solidFill>
                      <a:srgbClr val="000000"/>
                    </a:solidFill>
                    <a:round/>
                    <a:headEnd/>
                    <a:tailEnd/>
                  </a:ln>
                </p:spPr>
                <p:txBody>
                  <a:bodyPr/>
                  <a:lstStyle/>
                  <a:p>
                    <a:endParaRPr lang="en-US"/>
                  </a:p>
                </p:txBody>
              </p:sp>
              <p:sp>
                <p:nvSpPr>
                  <p:cNvPr id="275" name="Freeform 274"/>
                  <p:cNvSpPr>
                    <a:spLocks noEditPoints="1"/>
                  </p:cNvSpPr>
                  <p:nvPr/>
                </p:nvSpPr>
                <p:spPr bwMode="auto">
                  <a:xfrm>
                    <a:off x="8306985" y="3926650"/>
                    <a:ext cx="112268" cy="111222"/>
                  </a:xfrm>
                  <a:custGeom>
                    <a:avLst/>
                    <a:gdLst>
                      <a:gd name="T0" fmla="*/ 0 w 39"/>
                      <a:gd name="T1" fmla="*/ 24 h 48"/>
                      <a:gd name="T2" fmla="*/ 0 w 39"/>
                      <a:gd name="T3" fmla="*/ 31 h 48"/>
                      <a:gd name="T4" fmla="*/ 3 w 39"/>
                      <a:gd name="T5" fmla="*/ 37 h 48"/>
                      <a:gd name="T6" fmla="*/ 6 w 39"/>
                      <a:gd name="T7" fmla="*/ 42 h 48"/>
                      <a:gd name="T8" fmla="*/ 11 w 39"/>
                      <a:gd name="T9" fmla="*/ 45 h 48"/>
                      <a:gd name="T10" fmla="*/ 15 w 39"/>
                      <a:gd name="T11" fmla="*/ 46 h 48"/>
                      <a:gd name="T12" fmla="*/ 20 w 39"/>
                      <a:gd name="T13" fmla="*/ 48 h 48"/>
                      <a:gd name="T14" fmla="*/ 24 w 39"/>
                      <a:gd name="T15" fmla="*/ 48 h 48"/>
                      <a:gd name="T16" fmla="*/ 29 w 39"/>
                      <a:gd name="T17" fmla="*/ 46 h 48"/>
                      <a:gd name="T18" fmla="*/ 33 w 39"/>
                      <a:gd name="T19" fmla="*/ 43 h 48"/>
                      <a:gd name="T20" fmla="*/ 36 w 39"/>
                      <a:gd name="T21" fmla="*/ 40 h 48"/>
                      <a:gd name="T22" fmla="*/ 39 w 39"/>
                      <a:gd name="T23" fmla="*/ 36 h 48"/>
                      <a:gd name="T24" fmla="*/ 36 w 39"/>
                      <a:gd name="T25" fmla="*/ 34 h 48"/>
                      <a:gd name="T26" fmla="*/ 35 w 39"/>
                      <a:gd name="T27" fmla="*/ 37 h 48"/>
                      <a:gd name="T28" fmla="*/ 32 w 39"/>
                      <a:gd name="T29" fmla="*/ 39 h 48"/>
                      <a:gd name="T30" fmla="*/ 29 w 39"/>
                      <a:gd name="T31" fmla="*/ 40 h 48"/>
                      <a:gd name="T32" fmla="*/ 26 w 39"/>
                      <a:gd name="T33" fmla="*/ 40 h 48"/>
                      <a:gd name="T34" fmla="*/ 21 w 39"/>
                      <a:gd name="T35" fmla="*/ 40 h 48"/>
                      <a:gd name="T36" fmla="*/ 18 w 39"/>
                      <a:gd name="T37" fmla="*/ 37 h 48"/>
                      <a:gd name="T38" fmla="*/ 15 w 39"/>
                      <a:gd name="T39" fmla="*/ 33 h 48"/>
                      <a:gd name="T40" fmla="*/ 15 w 39"/>
                      <a:gd name="T41" fmla="*/ 28 h 48"/>
                      <a:gd name="T42" fmla="*/ 14 w 39"/>
                      <a:gd name="T43" fmla="*/ 22 h 48"/>
                      <a:gd name="T44" fmla="*/ 39 w 39"/>
                      <a:gd name="T45" fmla="*/ 22 h 48"/>
                      <a:gd name="T46" fmla="*/ 39 w 39"/>
                      <a:gd name="T47" fmla="*/ 21 h 48"/>
                      <a:gd name="T48" fmla="*/ 38 w 39"/>
                      <a:gd name="T49" fmla="*/ 18 h 48"/>
                      <a:gd name="T50" fmla="*/ 38 w 39"/>
                      <a:gd name="T51" fmla="*/ 13 h 48"/>
                      <a:gd name="T52" fmla="*/ 36 w 39"/>
                      <a:gd name="T53" fmla="*/ 10 h 48"/>
                      <a:gd name="T54" fmla="*/ 33 w 39"/>
                      <a:gd name="T55" fmla="*/ 6 h 48"/>
                      <a:gd name="T56" fmla="*/ 30 w 39"/>
                      <a:gd name="T57" fmla="*/ 3 h 48"/>
                      <a:gd name="T58" fmla="*/ 26 w 39"/>
                      <a:gd name="T59" fmla="*/ 1 h 48"/>
                      <a:gd name="T60" fmla="*/ 21 w 39"/>
                      <a:gd name="T61" fmla="*/ 0 h 48"/>
                      <a:gd name="T62" fmla="*/ 15 w 39"/>
                      <a:gd name="T63" fmla="*/ 1 h 48"/>
                      <a:gd name="T64" fmla="*/ 11 w 39"/>
                      <a:gd name="T65" fmla="*/ 3 h 48"/>
                      <a:gd name="T66" fmla="*/ 6 w 39"/>
                      <a:gd name="T67" fmla="*/ 6 h 48"/>
                      <a:gd name="T68" fmla="*/ 3 w 39"/>
                      <a:gd name="T69" fmla="*/ 12 h 48"/>
                      <a:gd name="T70" fmla="*/ 0 w 39"/>
                      <a:gd name="T71" fmla="*/ 16 h 48"/>
                      <a:gd name="T72" fmla="*/ 0 w 39"/>
                      <a:gd name="T73" fmla="*/ 24 h 48"/>
                      <a:gd name="T74" fmla="*/ 14 w 39"/>
                      <a:gd name="T75" fmla="*/ 19 h 48"/>
                      <a:gd name="T76" fmla="*/ 14 w 39"/>
                      <a:gd name="T77" fmla="*/ 12 h 48"/>
                      <a:gd name="T78" fmla="*/ 15 w 39"/>
                      <a:gd name="T79" fmla="*/ 7 h 48"/>
                      <a:gd name="T80" fmla="*/ 17 w 39"/>
                      <a:gd name="T81" fmla="*/ 6 h 48"/>
                      <a:gd name="T82" fmla="*/ 18 w 39"/>
                      <a:gd name="T83" fmla="*/ 4 h 48"/>
                      <a:gd name="T84" fmla="*/ 21 w 39"/>
                      <a:gd name="T85" fmla="*/ 3 h 48"/>
                      <a:gd name="T86" fmla="*/ 24 w 39"/>
                      <a:gd name="T87" fmla="*/ 4 h 48"/>
                      <a:gd name="T88" fmla="*/ 26 w 39"/>
                      <a:gd name="T89" fmla="*/ 7 h 48"/>
                      <a:gd name="T90" fmla="*/ 26 w 39"/>
                      <a:gd name="T91" fmla="*/ 10 h 48"/>
                      <a:gd name="T92" fmla="*/ 27 w 39"/>
                      <a:gd name="T93" fmla="*/ 13 h 48"/>
                      <a:gd name="T94" fmla="*/ 27 w 39"/>
                      <a:gd name="T95" fmla="*/ 19 h 48"/>
                      <a:gd name="T96" fmla="*/ 14 w 39"/>
                      <a:gd name="T97" fmla="*/ 19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48"/>
                      <a:gd name="T149" fmla="*/ 39 w 39"/>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48">
                        <a:moveTo>
                          <a:pt x="0" y="24"/>
                        </a:moveTo>
                        <a:lnTo>
                          <a:pt x="0" y="31"/>
                        </a:lnTo>
                        <a:lnTo>
                          <a:pt x="3" y="37"/>
                        </a:lnTo>
                        <a:lnTo>
                          <a:pt x="6" y="42"/>
                        </a:lnTo>
                        <a:lnTo>
                          <a:pt x="11" y="45"/>
                        </a:lnTo>
                        <a:lnTo>
                          <a:pt x="15" y="46"/>
                        </a:lnTo>
                        <a:lnTo>
                          <a:pt x="20" y="48"/>
                        </a:lnTo>
                        <a:lnTo>
                          <a:pt x="24" y="48"/>
                        </a:lnTo>
                        <a:lnTo>
                          <a:pt x="29" y="46"/>
                        </a:lnTo>
                        <a:lnTo>
                          <a:pt x="33" y="43"/>
                        </a:lnTo>
                        <a:lnTo>
                          <a:pt x="36" y="40"/>
                        </a:lnTo>
                        <a:lnTo>
                          <a:pt x="39" y="36"/>
                        </a:lnTo>
                        <a:lnTo>
                          <a:pt x="36" y="34"/>
                        </a:lnTo>
                        <a:lnTo>
                          <a:pt x="35" y="37"/>
                        </a:lnTo>
                        <a:lnTo>
                          <a:pt x="32" y="39"/>
                        </a:lnTo>
                        <a:lnTo>
                          <a:pt x="29" y="40"/>
                        </a:lnTo>
                        <a:lnTo>
                          <a:pt x="26" y="40"/>
                        </a:lnTo>
                        <a:lnTo>
                          <a:pt x="21" y="40"/>
                        </a:lnTo>
                        <a:lnTo>
                          <a:pt x="18" y="37"/>
                        </a:lnTo>
                        <a:lnTo>
                          <a:pt x="15" y="33"/>
                        </a:lnTo>
                        <a:lnTo>
                          <a:pt x="15" y="28"/>
                        </a:lnTo>
                        <a:lnTo>
                          <a:pt x="14" y="22"/>
                        </a:lnTo>
                        <a:lnTo>
                          <a:pt x="39" y="22"/>
                        </a:lnTo>
                        <a:lnTo>
                          <a:pt x="39" y="21"/>
                        </a:lnTo>
                        <a:lnTo>
                          <a:pt x="38" y="18"/>
                        </a:lnTo>
                        <a:lnTo>
                          <a:pt x="38" y="13"/>
                        </a:lnTo>
                        <a:lnTo>
                          <a:pt x="36" y="10"/>
                        </a:lnTo>
                        <a:lnTo>
                          <a:pt x="33" y="6"/>
                        </a:lnTo>
                        <a:lnTo>
                          <a:pt x="30" y="3"/>
                        </a:lnTo>
                        <a:lnTo>
                          <a:pt x="26" y="1"/>
                        </a:lnTo>
                        <a:lnTo>
                          <a:pt x="21" y="0"/>
                        </a:lnTo>
                        <a:lnTo>
                          <a:pt x="15" y="1"/>
                        </a:lnTo>
                        <a:lnTo>
                          <a:pt x="11" y="3"/>
                        </a:lnTo>
                        <a:lnTo>
                          <a:pt x="6" y="6"/>
                        </a:lnTo>
                        <a:lnTo>
                          <a:pt x="3" y="12"/>
                        </a:lnTo>
                        <a:lnTo>
                          <a:pt x="0" y="16"/>
                        </a:lnTo>
                        <a:lnTo>
                          <a:pt x="0" y="24"/>
                        </a:lnTo>
                        <a:close/>
                        <a:moveTo>
                          <a:pt x="14" y="19"/>
                        </a:moveTo>
                        <a:lnTo>
                          <a:pt x="14" y="12"/>
                        </a:lnTo>
                        <a:lnTo>
                          <a:pt x="15" y="7"/>
                        </a:lnTo>
                        <a:lnTo>
                          <a:pt x="17" y="6"/>
                        </a:lnTo>
                        <a:lnTo>
                          <a:pt x="18" y="4"/>
                        </a:lnTo>
                        <a:lnTo>
                          <a:pt x="21" y="3"/>
                        </a:lnTo>
                        <a:lnTo>
                          <a:pt x="24" y="4"/>
                        </a:lnTo>
                        <a:lnTo>
                          <a:pt x="26" y="7"/>
                        </a:lnTo>
                        <a:lnTo>
                          <a:pt x="26" y="10"/>
                        </a:lnTo>
                        <a:lnTo>
                          <a:pt x="27" y="13"/>
                        </a:lnTo>
                        <a:lnTo>
                          <a:pt x="27" y="19"/>
                        </a:lnTo>
                        <a:lnTo>
                          <a:pt x="14" y="19"/>
                        </a:lnTo>
                        <a:close/>
                      </a:path>
                    </a:pathLst>
                  </a:custGeom>
                  <a:solidFill>
                    <a:srgbClr val="000000"/>
                  </a:solidFill>
                  <a:ln w="0">
                    <a:solidFill>
                      <a:srgbClr val="000000"/>
                    </a:solidFill>
                    <a:round/>
                    <a:headEnd/>
                    <a:tailEnd/>
                  </a:ln>
                </p:spPr>
                <p:txBody>
                  <a:bodyPr/>
                  <a:lstStyle/>
                  <a:p>
                    <a:endParaRPr lang="en-US"/>
                  </a:p>
                </p:txBody>
              </p:sp>
              <p:sp>
                <p:nvSpPr>
                  <p:cNvPr id="276" name="Freeform 275"/>
                  <p:cNvSpPr>
                    <a:spLocks/>
                  </p:cNvSpPr>
                  <p:nvPr/>
                </p:nvSpPr>
                <p:spPr bwMode="auto">
                  <a:xfrm>
                    <a:off x="8433647" y="3926650"/>
                    <a:ext cx="94996" cy="111222"/>
                  </a:xfrm>
                  <a:custGeom>
                    <a:avLst/>
                    <a:gdLst>
                      <a:gd name="T0" fmla="*/ 1 w 33"/>
                      <a:gd name="T1" fmla="*/ 48 h 48"/>
                      <a:gd name="T2" fmla="*/ 3 w 33"/>
                      <a:gd name="T3" fmla="*/ 45 h 48"/>
                      <a:gd name="T4" fmla="*/ 4 w 33"/>
                      <a:gd name="T5" fmla="*/ 45 h 48"/>
                      <a:gd name="T6" fmla="*/ 6 w 33"/>
                      <a:gd name="T7" fmla="*/ 45 h 48"/>
                      <a:gd name="T8" fmla="*/ 6 w 33"/>
                      <a:gd name="T9" fmla="*/ 45 h 48"/>
                      <a:gd name="T10" fmla="*/ 10 w 33"/>
                      <a:gd name="T11" fmla="*/ 46 h 48"/>
                      <a:gd name="T12" fmla="*/ 15 w 33"/>
                      <a:gd name="T13" fmla="*/ 48 h 48"/>
                      <a:gd name="T14" fmla="*/ 22 w 33"/>
                      <a:gd name="T15" fmla="*/ 48 h 48"/>
                      <a:gd name="T16" fmla="*/ 28 w 33"/>
                      <a:gd name="T17" fmla="*/ 43 h 48"/>
                      <a:gd name="T18" fmla="*/ 33 w 33"/>
                      <a:gd name="T19" fmla="*/ 33 h 48"/>
                      <a:gd name="T20" fmla="*/ 28 w 33"/>
                      <a:gd name="T21" fmla="*/ 24 h 48"/>
                      <a:gd name="T22" fmla="*/ 21 w 33"/>
                      <a:gd name="T23" fmla="*/ 19 h 48"/>
                      <a:gd name="T24" fmla="*/ 13 w 33"/>
                      <a:gd name="T25" fmla="*/ 15 h 48"/>
                      <a:gd name="T26" fmla="*/ 10 w 33"/>
                      <a:gd name="T27" fmla="*/ 10 h 48"/>
                      <a:gd name="T28" fmla="*/ 10 w 33"/>
                      <a:gd name="T29" fmla="*/ 7 h 48"/>
                      <a:gd name="T30" fmla="*/ 13 w 33"/>
                      <a:gd name="T31" fmla="*/ 4 h 48"/>
                      <a:gd name="T32" fmla="*/ 19 w 33"/>
                      <a:gd name="T33" fmla="*/ 4 h 48"/>
                      <a:gd name="T34" fmla="*/ 25 w 33"/>
                      <a:gd name="T35" fmla="*/ 10 h 48"/>
                      <a:gd name="T36" fmla="*/ 30 w 33"/>
                      <a:gd name="T37" fmla="*/ 15 h 48"/>
                      <a:gd name="T38" fmla="*/ 28 w 33"/>
                      <a:gd name="T39" fmla="*/ 0 h 48"/>
                      <a:gd name="T40" fmla="*/ 27 w 33"/>
                      <a:gd name="T41" fmla="*/ 1 h 48"/>
                      <a:gd name="T42" fmla="*/ 25 w 33"/>
                      <a:gd name="T43" fmla="*/ 3 h 48"/>
                      <a:gd name="T44" fmla="*/ 21 w 33"/>
                      <a:gd name="T45" fmla="*/ 1 h 48"/>
                      <a:gd name="T46" fmla="*/ 15 w 33"/>
                      <a:gd name="T47" fmla="*/ 0 h 48"/>
                      <a:gd name="T48" fmla="*/ 7 w 33"/>
                      <a:gd name="T49" fmla="*/ 3 h 48"/>
                      <a:gd name="T50" fmla="*/ 1 w 33"/>
                      <a:gd name="T51" fmla="*/ 9 h 48"/>
                      <a:gd name="T52" fmla="*/ 0 w 33"/>
                      <a:gd name="T53" fmla="*/ 18 h 48"/>
                      <a:gd name="T54" fmla="*/ 6 w 33"/>
                      <a:gd name="T55" fmla="*/ 25 h 48"/>
                      <a:gd name="T56" fmla="*/ 18 w 33"/>
                      <a:gd name="T57" fmla="*/ 31 h 48"/>
                      <a:gd name="T58" fmla="*/ 21 w 33"/>
                      <a:gd name="T59" fmla="*/ 34 h 48"/>
                      <a:gd name="T60" fmla="*/ 22 w 33"/>
                      <a:gd name="T61" fmla="*/ 39 h 48"/>
                      <a:gd name="T62" fmla="*/ 21 w 33"/>
                      <a:gd name="T63" fmla="*/ 43 h 48"/>
                      <a:gd name="T64" fmla="*/ 16 w 33"/>
                      <a:gd name="T65" fmla="*/ 45 h 48"/>
                      <a:gd name="T66" fmla="*/ 7 w 33"/>
                      <a:gd name="T67" fmla="*/ 42 h 48"/>
                      <a:gd name="T68" fmla="*/ 4 w 33"/>
                      <a:gd name="T69" fmla="*/ 36 h 48"/>
                      <a:gd name="T70" fmla="*/ 0 w 33"/>
                      <a:gd name="T71" fmla="*/ 31 h 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48"/>
                      <a:gd name="T110" fmla="*/ 33 w 33"/>
                      <a:gd name="T111" fmla="*/ 48 h 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48">
                        <a:moveTo>
                          <a:pt x="0" y="48"/>
                        </a:moveTo>
                        <a:lnTo>
                          <a:pt x="1" y="48"/>
                        </a:lnTo>
                        <a:lnTo>
                          <a:pt x="3" y="46"/>
                        </a:lnTo>
                        <a:lnTo>
                          <a:pt x="3" y="45"/>
                        </a:lnTo>
                        <a:lnTo>
                          <a:pt x="4" y="45"/>
                        </a:lnTo>
                        <a:lnTo>
                          <a:pt x="6" y="45"/>
                        </a:lnTo>
                        <a:lnTo>
                          <a:pt x="9" y="46"/>
                        </a:lnTo>
                        <a:lnTo>
                          <a:pt x="10" y="46"/>
                        </a:lnTo>
                        <a:lnTo>
                          <a:pt x="13" y="48"/>
                        </a:lnTo>
                        <a:lnTo>
                          <a:pt x="15" y="48"/>
                        </a:lnTo>
                        <a:lnTo>
                          <a:pt x="16" y="48"/>
                        </a:lnTo>
                        <a:lnTo>
                          <a:pt x="22" y="48"/>
                        </a:lnTo>
                        <a:lnTo>
                          <a:pt x="25" y="45"/>
                        </a:lnTo>
                        <a:lnTo>
                          <a:pt x="28" y="43"/>
                        </a:lnTo>
                        <a:lnTo>
                          <a:pt x="31" y="39"/>
                        </a:lnTo>
                        <a:lnTo>
                          <a:pt x="33" y="33"/>
                        </a:lnTo>
                        <a:lnTo>
                          <a:pt x="31" y="28"/>
                        </a:lnTo>
                        <a:lnTo>
                          <a:pt x="28" y="24"/>
                        </a:lnTo>
                        <a:lnTo>
                          <a:pt x="25" y="21"/>
                        </a:lnTo>
                        <a:lnTo>
                          <a:pt x="21" y="19"/>
                        </a:lnTo>
                        <a:lnTo>
                          <a:pt x="16" y="16"/>
                        </a:lnTo>
                        <a:lnTo>
                          <a:pt x="13" y="15"/>
                        </a:lnTo>
                        <a:lnTo>
                          <a:pt x="10" y="13"/>
                        </a:lnTo>
                        <a:lnTo>
                          <a:pt x="10" y="10"/>
                        </a:lnTo>
                        <a:lnTo>
                          <a:pt x="9" y="9"/>
                        </a:lnTo>
                        <a:lnTo>
                          <a:pt x="10" y="7"/>
                        </a:lnTo>
                        <a:lnTo>
                          <a:pt x="12" y="6"/>
                        </a:lnTo>
                        <a:lnTo>
                          <a:pt x="13" y="4"/>
                        </a:lnTo>
                        <a:lnTo>
                          <a:pt x="16" y="4"/>
                        </a:lnTo>
                        <a:lnTo>
                          <a:pt x="19" y="4"/>
                        </a:lnTo>
                        <a:lnTo>
                          <a:pt x="24" y="7"/>
                        </a:lnTo>
                        <a:lnTo>
                          <a:pt x="25" y="10"/>
                        </a:lnTo>
                        <a:lnTo>
                          <a:pt x="28" y="15"/>
                        </a:lnTo>
                        <a:lnTo>
                          <a:pt x="30" y="15"/>
                        </a:lnTo>
                        <a:lnTo>
                          <a:pt x="30" y="0"/>
                        </a:lnTo>
                        <a:lnTo>
                          <a:pt x="28" y="0"/>
                        </a:lnTo>
                        <a:lnTo>
                          <a:pt x="28" y="1"/>
                        </a:lnTo>
                        <a:lnTo>
                          <a:pt x="27" y="1"/>
                        </a:lnTo>
                        <a:lnTo>
                          <a:pt x="27" y="3"/>
                        </a:lnTo>
                        <a:lnTo>
                          <a:pt x="25" y="3"/>
                        </a:lnTo>
                        <a:lnTo>
                          <a:pt x="24" y="3"/>
                        </a:lnTo>
                        <a:lnTo>
                          <a:pt x="21" y="1"/>
                        </a:lnTo>
                        <a:lnTo>
                          <a:pt x="18" y="1"/>
                        </a:lnTo>
                        <a:lnTo>
                          <a:pt x="15" y="0"/>
                        </a:lnTo>
                        <a:lnTo>
                          <a:pt x="10" y="1"/>
                        </a:lnTo>
                        <a:lnTo>
                          <a:pt x="7" y="3"/>
                        </a:lnTo>
                        <a:lnTo>
                          <a:pt x="4" y="4"/>
                        </a:lnTo>
                        <a:lnTo>
                          <a:pt x="1" y="9"/>
                        </a:lnTo>
                        <a:lnTo>
                          <a:pt x="0" y="15"/>
                        </a:lnTo>
                        <a:lnTo>
                          <a:pt x="0" y="18"/>
                        </a:lnTo>
                        <a:lnTo>
                          <a:pt x="3" y="22"/>
                        </a:lnTo>
                        <a:lnTo>
                          <a:pt x="6" y="25"/>
                        </a:lnTo>
                        <a:lnTo>
                          <a:pt x="10" y="28"/>
                        </a:lnTo>
                        <a:lnTo>
                          <a:pt x="18" y="31"/>
                        </a:lnTo>
                        <a:lnTo>
                          <a:pt x="19" y="33"/>
                        </a:lnTo>
                        <a:lnTo>
                          <a:pt x="21" y="34"/>
                        </a:lnTo>
                        <a:lnTo>
                          <a:pt x="22" y="36"/>
                        </a:lnTo>
                        <a:lnTo>
                          <a:pt x="22" y="39"/>
                        </a:lnTo>
                        <a:lnTo>
                          <a:pt x="22" y="40"/>
                        </a:lnTo>
                        <a:lnTo>
                          <a:pt x="21" y="43"/>
                        </a:lnTo>
                        <a:lnTo>
                          <a:pt x="19" y="43"/>
                        </a:lnTo>
                        <a:lnTo>
                          <a:pt x="16" y="45"/>
                        </a:lnTo>
                        <a:lnTo>
                          <a:pt x="12" y="43"/>
                        </a:lnTo>
                        <a:lnTo>
                          <a:pt x="7" y="42"/>
                        </a:lnTo>
                        <a:lnTo>
                          <a:pt x="6" y="39"/>
                        </a:lnTo>
                        <a:lnTo>
                          <a:pt x="4" y="36"/>
                        </a:lnTo>
                        <a:lnTo>
                          <a:pt x="3" y="31"/>
                        </a:lnTo>
                        <a:lnTo>
                          <a:pt x="0" y="31"/>
                        </a:lnTo>
                        <a:lnTo>
                          <a:pt x="0" y="48"/>
                        </a:lnTo>
                        <a:close/>
                      </a:path>
                    </a:pathLst>
                  </a:custGeom>
                  <a:solidFill>
                    <a:srgbClr val="000000"/>
                  </a:solidFill>
                  <a:ln w="0">
                    <a:solidFill>
                      <a:srgbClr val="000000"/>
                    </a:solidFill>
                    <a:round/>
                    <a:headEnd/>
                    <a:tailEnd/>
                  </a:ln>
                </p:spPr>
                <p:txBody>
                  <a:bodyPr/>
                  <a:lstStyle/>
                  <a:p>
                    <a:endParaRPr lang="en-US"/>
                  </a:p>
                </p:txBody>
              </p:sp>
              <p:sp>
                <p:nvSpPr>
                  <p:cNvPr id="277" name="Freeform 276"/>
                  <p:cNvSpPr>
                    <a:spLocks/>
                  </p:cNvSpPr>
                  <p:nvPr/>
                </p:nvSpPr>
                <p:spPr bwMode="auto">
                  <a:xfrm>
                    <a:off x="3859445" y="3358957"/>
                    <a:ext cx="1001776" cy="231712"/>
                  </a:xfrm>
                  <a:custGeom>
                    <a:avLst/>
                    <a:gdLst>
                      <a:gd name="T0" fmla="*/ 0 w 348"/>
                      <a:gd name="T1" fmla="*/ 100 h 100"/>
                      <a:gd name="T2" fmla="*/ 348 w 348"/>
                      <a:gd name="T3" fmla="*/ 64 h 100"/>
                      <a:gd name="T4" fmla="*/ 283 w 348"/>
                      <a:gd name="T5" fmla="*/ 0 h 100"/>
                      <a:gd name="T6" fmla="*/ 0 w 348"/>
                      <a:gd name="T7" fmla="*/ 100 h 100"/>
                      <a:gd name="T8" fmla="*/ 0 60000 65536"/>
                      <a:gd name="T9" fmla="*/ 0 60000 65536"/>
                      <a:gd name="T10" fmla="*/ 0 60000 65536"/>
                      <a:gd name="T11" fmla="*/ 0 60000 65536"/>
                      <a:gd name="T12" fmla="*/ 0 w 348"/>
                      <a:gd name="T13" fmla="*/ 0 h 100"/>
                      <a:gd name="T14" fmla="*/ 348 w 348"/>
                      <a:gd name="T15" fmla="*/ 100 h 100"/>
                    </a:gdLst>
                    <a:ahLst/>
                    <a:cxnLst>
                      <a:cxn ang="T8">
                        <a:pos x="T0" y="T1"/>
                      </a:cxn>
                      <a:cxn ang="T9">
                        <a:pos x="T2" y="T3"/>
                      </a:cxn>
                      <a:cxn ang="T10">
                        <a:pos x="T4" y="T5"/>
                      </a:cxn>
                      <a:cxn ang="T11">
                        <a:pos x="T6" y="T7"/>
                      </a:cxn>
                    </a:cxnLst>
                    <a:rect l="T12" t="T13" r="T14" b="T15"/>
                    <a:pathLst>
                      <a:path w="348" h="100">
                        <a:moveTo>
                          <a:pt x="0" y="100"/>
                        </a:moveTo>
                        <a:lnTo>
                          <a:pt x="348" y="64"/>
                        </a:lnTo>
                        <a:lnTo>
                          <a:pt x="283" y="0"/>
                        </a:lnTo>
                        <a:lnTo>
                          <a:pt x="0" y="100"/>
                        </a:lnTo>
                        <a:close/>
                      </a:path>
                    </a:pathLst>
                  </a:custGeom>
                  <a:solidFill>
                    <a:srgbClr val="BFBFBF"/>
                  </a:solidFill>
                  <a:ln w="0">
                    <a:solidFill>
                      <a:srgbClr val="BFBFBF"/>
                    </a:solidFill>
                    <a:round/>
                    <a:headEnd/>
                    <a:tailEnd/>
                  </a:ln>
                </p:spPr>
                <p:txBody>
                  <a:bodyPr/>
                  <a:lstStyle/>
                  <a:p>
                    <a:endParaRPr lang="en-US"/>
                  </a:p>
                </p:txBody>
              </p:sp>
              <p:sp>
                <p:nvSpPr>
                  <p:cNvPr id="278" name="Freeform 277"/>
                  <p:cNvSpPr>
                    <a:spLocks/>
                  </p:cNvSpPr>
                  <p:nvPr/>
                </p:nvSpPr>
                <p:spPr bwMode="auto">
                  <a:xfrm>
                    <a:off x="4884251" y="3294078"/>
                    <a:ext cx="169841" cy="217809"/>
                  </a:xfrm>
                  <a:custGeom>
                    <a:avLst/>
                    <a:gdLst>
                      <a:gd name="T0" fmla="*/ 0 w 59"/>
                      <a:gd name="T1" fmla="*/ 94 h 94"/>
                      <a:gd name="T2" fmla="*/ 0 w 59"/>
                      <a:gd name="T3" fmla="*/ 26 h 94"/>
                      <a:gd name="T4" fmla="*/ 59 w 59"/>
                      <a:gd name="T5" fmla="*/ 0 h 94"/>
                      <a:gd name="T6" fmla="*/ 59 w 59"/>
                      <a:gd name="T7" fmla="*/ 67 h 94"/>
                      <a:gd name="T8" fmla="*/ 0 w 59"/>
                      <a:gd name="T9" fmla="*/ 94 h 94"/>
                      <a:gd name="T10" fmla="*/ 0 60000 65536"/>
                      <a:gd name="T11" fmla="*/ 0 60000 65536"/>
                      <a:gd name="T12" fmla="*/ 0 60000 65536"/>
                      <a:gd name="T13" fmla="*/ 0 60000 65536"/>
                      <a:gd name="T14" fmla="*/ 0 60000 65536"/>
                      <a:gd name="T15" fmla="*/ 0 w 59"/>
                      <a:gd name="T16" fmla="*/ 0 h 94"/>
                      <a:gd name="T17" fmla="*/ 59 w 59"/>
                      <a:gd name="T18" fmla="*/ 94 h 94"/>
                    </a:gdLst>
                    <a:ahLst/>
                    <a:cxnLst>
                      <a:cxn ang="T10">
                        <a:pos x="T0" y="T1"/>
                      </a:cxn>
                      <a:cxn ang="T11">
                        <a:pos x="T2" y="T3"/>
                      </a:cxn>
                      <a:cxn ang="T12">
                        <a:pos x="T4" y="T5"/>
                      </a:cxn>
                      <a:cxn ang="T13">
                        <a:pos x="T6" y="T7"/>
                      </a:cxn>
                      <a:cxn ang="T14">
                        <a:pos x="T8" y="T9"/>
                      </a:cxn>
                    </a:cxnLst>
                    <a:rect l="T15" t="T16" r="T17" b="T18"/>
                    <a:pathLst>
                      <a:path w="59" h="94">
                        <a:moveTo>
                          <a:pt x="0" y="94"/>
                        </a:moveTo>
                        <a:lnTo>
                          <a:pt x="0" y="26"/>
                        </a:lnTo>
                        <a:lnTo>
                          <a:pt x="59" y="0"/>
                        </a:lnTo>
                        <a:lnTo>
                          <a:pt x="59" y="67"/>
                        </a:lnTo>
                        <a:lnTo>
                          <a:pt x="0" y="94"/>
                        </a:lnTo>
                        <a:close/>
                      </a:path>
                    </a:pathLst>
                  </a:custGeom>
                  <a:solidFill>
                    <a:srgbClr val="707070"/>
                  </a:solidFill>
                  <a:ln w="0">
                    <a:solidFill>
                      <a:srgbClr val="707070"/>
                    </a:solidFill>
                    <a:round/>
                    <a:headEnd/>
                    <a:tailEnd/>
                  </a:ln>
                </p:spPr>
                <p:txBody>
                  <a:bodyPr/>
                  <a:lstStyle/>
                  <a:p>
                    <a:endParaRPr lang="en-US"/>
                  </a:p>
                </p:txBody>
              </p:sp>
              <p:sp>
                <p:nvSpPr>
                  <p:cNvPr id="279" name="Freeform 278"/>
                  <p:cNvSpPr>
                    <a:spLocks/>
                  </p:cNvSpPr>
                  <p:nvPr/>
                </p:nvSpPr>
                <p:spPr bwMode="auto">
                  <a:xfrm>
                    <a:off x="5054092" y="3296395"/>
                    <a:ext cx="115147" cy="210858"/>
                  </a:xfrm>
                  <a:custGeom>
                    <a:avLst/>
                    <a:gdLst>
                      <a:gd name="T0" fmla="*/ 40 w 40"/>
                      <a:gd name="T1" fmla="*/ 91 h 91"/>
                      <a:gd name="T2" fmla="*/ 40 w 40"/>
                      <a:gd name="T3" fmla="*/ 25 h 91"/>
                      <a:gd name="T4" fmla="*/ 0 w 40"/>
                      <a:gd name="T5" fmla="*/ 0 h 91"/>
                      <a:gd name="T6" fmla="*/ 0 w 40"/>
                      <a:gd name="T7" fmla="*/ 66 h 91"/>
                      <a:gd name="T8" fmla="*/ 40 w 40"/>
                      <a:gd name="T9" fmla="*/ 91 h 91"/>
                      <a:gd name="T10" fmla="*/ 0 60000 65536"/>
                      <a:gd name="T11" fmla="*/ 0 60000 65536"/>
                      <a:gd name="T12" fmla="*/ 0 60000 65536"/>
                      <a:gd name="T13" fmla="*/ 0 60000 65536"/>
                      <a:gd name="T14" fmla="*/ 0 60000 65536"/>
                      <a:gd name="T15" fmla="*/ 0 w 40"/>
                      <a:gd name="T16" fmla="*/ 0 h 91"/>
                      <a:gd name="T17" fmla="*/ 40 w 40"/>
                      <a:gd name="T18" fmla="*/ 91 h 91"/>
                    </a:gdLst>
                    <a:ahLst/>
                    <a:cxnLst>
                      <a:cxn ang="T10">
                        <a:pos x="T0" y="T1"/>
                      </a:cxn>
                      <a:cxn ang="T11">
                        <a:pos x="T2" y="T3"/>
                      </a:cxn>
                      <a:cxn ang="T12">
                        <a:pos x="T4" y="T5"/>
                      </a:cxn>
                      <a:cxn ang="T13">
                        <a:pos x="T6" y="T7"/>
                      </a:cxn>
                      <a:cxn ang="T14">
                        <a:pos x="T8" y="T9"/>
                      </a:cxn>
                    </a:cxnLst>
                    <a:rect l="T15" t="T16" r="T17" b="T18"/>
                    <a:pathLst>
                      <a:path w="40" h="91">
                        <a:moveTo>
                          <a:pt x="40" y="91"/>
                        </a:moveTo>
                        <a:lnTo>
                          <a:pt x="40" y="25"/>
                        </a:lnTo>
                        <a:lnTo>
                          <a:pt x="0" y="0"/>
                        </a:lnTo>
                        <a:lnTo>
                          <a:pt x="0" y="66"/>
                        </a:lnTo>
                        <a:lnTo>
                          <a:pt x="40" y="91"/>
                        </a:lnTo>
                        <a:close/>
                      </a:path>
                    </a:pathLst>
                  </a:custGeom>
                  <a:solidFill>
                    <a:srgbClr val="000000"/>
                  </a:solidFill>
                  <a:ln w="0">
                    <a:solidFill>
                      <a:srgbClr val="000000"/>
                    </a:solidFill>
                    <a:round/>
                    <a:headEnd/>
                    <a:tailEnd/>
                  </a:ln>
                </p:spPr>
                <p:txBody>
                  <a:bodyPr/>
                  <a:lstStyle/>
                  <a:p>
                    <a:endParaRPr lang="en-US"/>
                  </a:p>
                </p:txBody>
              </p:sp>
              <p:sp>
                <p:nvSpPr>
                  <p:cNvPr id="280" name="Freeform 279"/>
                  <p:cNvSpPr>
                    <a:spLocks/>
                  </p:cNvSpPr>
                  <p:nvPr/>
                </p:nvSpPr>
                <p:spPr bwMode="auto">
                  <a:xfrm>
                    <a:off x="5169239" y="3294078"/>
                    <a:ext cx="166963" cy="217809"/>
                  </a:xfrm>
                  <a:custGeom>
                    <a:avLst/>
                    <a:gdLst>
                      <a:gd name="T0" fmla="*/ 0 w 58"/>
                      <a:gd name="T1" fmla="*/ 94 h 94"/>
                      <a:gd name="T2" fmla="*/ 0 w 58"/>
                      <a:gd name="T3" fmla="*/ 26 h 94"/>
                      <a:gd name="T4" fmla="*/ 58 w 58"/>
                      <a:gd name="T5" fmla="*/ 0 h 94"/>
                      <a:gd name="T6" fmla="*/ 58 w 58"/>
                      <a:gd name="T7" fmla="*/ 67 h 94"/>
                      <a:gd name="T8" fmla="*/ 0 w 58"/>
                      <a:gd name="T9" fmla="*/ 94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0" y="94"/>
                        </a:moveTo>
                        <a:lnTo>
                          <a:pt x="0" y="26"/>
                        </a:lnTo>
                        <a:lnTo>
                          <a:pt x="58" y="0"/>
                        </a:lnTo>
                        <a:lnTo>
                          <a:pt x="58" y="67"/>
                        </a:lnTo>
                        <a:lnTo>
                          <a:pt x="0" y="94"/>
                        </a:lnTo>
                        <a:close/>
                      </a:path>
                    </a:pathLst>
                  </a:custGeom>
                  <a:solidFill>
                    <a:srgbClr val="707070"/>
                  </a:solidFill>
                  <a:ln w="0">
                    <a:solidFill>
                      <a:srgbClr val="707070"/>
                    </a:solidFill>
                    <a:round/>
                    <a:headEnd/>
                    <a:tailEnd/>
                  </a:ln>
                </p:spPr>
                <p:txBody>
                  <a:bodyPr/>
                  <a:lstStyle/>
                  <a:p>
                    <a:endParaRPr lang="en-US"/>
                  </a:p>
                </p:txBody>
              </p:sp>
              <p:sp>
                <p:nvSpPr>
                  <p:cNvPr id="281" name="Freeform 280"/>
                  <p:cNvSpPr>
                    <a:spLocks/>
                  </p:cNvSpPr>
                  <p:nvPr/>
                </p:nvSpPr>
                <p:spPr bwMode="auto">
                  <a:xfrm>
                    <a:off x="4725924" y="3217613"/>
                    <a:ext cx="610277" cy="136710"/>
                  </a:xfrm>
                  <a:custGeom>
                    <a:avLst/>
                    <a:gdLst>
                      <a:gd name="T0" fmla="*/ 58 w 212"/>
                      <a:gd name="T1" fmla="*/ 4 h 59"/>
                      <a:gd name="T2" fmla="*/ 0 w 212"/>
                      <a:gd name="T3" fmla="*/ 31 h 59"/>
                      <a:gd name="T4" fmla="*/ 55 w 212"/>
                      <a:gd name="T5" fmla="*/ 58 h 59"/>
                      <a:gd name="T6" fmla="*/ 112 w 212"/>
                      <a:gd name="T7" fmla="*/ 31 h 59"/>
                      <a:gd name="T8" fmla="*/ 154 w 212"/>
                      <a:gd name="T9" fmla="*/ 59 h 59"/>
                      <a:gd name="T10" fmla="*/ 212 w 212"/>
                      <a:gd name="T11" fmla="*/ 31 h 59"/>
                      <a:gd name="T12" fmla="*/ 157 w 212"/>
                      <a:gd name="T13" fmla="*/ 0 h 59"/>
                      <a:gd name="T14" fmla="*/ 102 w 212"/>
                      <a:gd name="T15" fmla="*/ 25 h 59"/>
                      <a:gd name="T16" fmla="*/ 58 w 212"/>
                      <a:gd name="T17" fmla="*/ 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58" y="4"/>
                        </a:moveTo>
                        <a:lnTo>
                          <a:pt x="0" y="31"/>
                        </a:lnTo>
                        <a:lnTo>
                          <a:pt x="55" y="58"/>
                        </a:lnTo>
                        <a:lnTo>
                          <a:pt x="112" y="31"/>
                        </a:lnTo>
                        <a:lnTo>
                          <a:pt x="154" y="59"/>
                        </a:lnTo>
                        <a:lnTo>
                          <a:pt x="212" y="31"/>
                        </a:lnTo>
                        <a:lnTo>
                          <a:pt x="157" y="0"/>
                        </a:lnTo>
                        <a:lnTo>
                          <a:pt x="102" y="25"/>
                        </a:lnTo>
                        <a:lnTo>
                          <a:pt x="58" y="4"/>
                        </a:lnTo>
                        <a:close/>
                      </a:path>
                    </a:pathLst>
                  </a:custGeom>
                  <a:solidFill>
                    <a:srgbClr val="ABABAB"/>
                  </a:solidFill>
                  <a:ln w="0">
                    <a:solidFill>
                      <a:srgbClr val="ABABAB"/>
                    </a:solidFill>
                    <a:round/>
                    <a:headEnd/>
                    <a:tailEnd/>
                  </a:ln>
                </p:spPr>
                <p:txBody>
                  <a:bodyPr/>
                  <a:lstStyle/>
                  <a:p>
                    <a:endParaRPr lang="en-US"/>
                  </a:p>
                </p:txBody>
              </p:sp>
              <p:sp>
                <p:nvSpPr>
                  <p:cNvPr id="282" name="Freeform 281"/>
                  <p:cNvSpPr>
                    <a:spLocks/>
                  </p:cNvSpPr>
                  <p:nvPr/>
                </p:nvSpPr>
                <p:spPr bwMode="auto">
                  <a:xfrm>
                    <a:off x="4725924" y="3217613"/>
                    <a:ext cx="610277" cy="136710"/>
                  </a:xfrm>
                  <a:custGeom>
                    <a:avLst/>
                    <a:gdLst>
                      <a:gd name="T0" fmla="*/ 58 w 212"/>
                      <a:gd name="T1" fmla="*/ 4 h 59"/>
                      <a:gd name="T2" fmla="*/ 0 w 212"/>
                      <a:gd name="T3" fmla="*/ 31 h 59"/>
                      <a:gd name="T4" fmla="*/ 55 w 212"/>
                      <a:gd name="T5" fmla="*/ 58 h 59"/>
                      <a:gd name="T6" fmla="*/ 112 w 212"/>
                      <a:gd name="T7" fmla="*/ 31 h 59"/>
                      <a:gd name="T8" fmla="*/ 154 w 212"/>
                      <a:gd name="T9" fmla="*/ 59 h 59"/>
                      <a:gd name="T10" fmla="*/ 212 w 212"/>
                      <a:gd name="T11" fmla="*/ 31 h 59"/>
                      <a:gd name="T12" fmla="*/ 157 w 212"/>
                      <a:gd name="T13" fmla="*/ 0 h 59"/>
                      <a:gd name="T14" fmla="*/ 102 w 212"/>
                      <a:gd name="T15" fmla="*/ 25 h 59"/>
                      <a:gd name="T16" fmla="*/ 58 w 212"/>
                      <a:gd name="T17" fmla="*/ 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58" y="4"/>
                        </a:moveTo>
                        <a:lnTo>
                          <a:pt x="0" y="31"/>
                        </a:lnTo>
                        <a:lnTo>
                          <a:pt x="55" y="58"/>
                        </a:lnTo>
                        <a:lnTo>
                          <a:pt x="112" y="31"/>
                        </a:lnTo>
                        <a:lnTo>
                          <a:pt x="154" y="59"/>
                        </a:lnTo>
                        <a:lnTo>
                          <a:pt x="212" y="31"/>
                        </a:lnTo>
                        <a:lnTo>
                          <a:pt x="157" y="0"/>
                        </a:lnTo>
                        <a:lnTo>
                          <a:pt x="102" y="25"/>
                        </a:lnTo>
                        <a:lnTo>
                          <a:pt x="58" y="4"/>
                        </a:lnTo>
                      </a:path>
                    </a:pathLst>
                  </a:custGeom>
                  <a:noFill/>
                  <a:ln w="3175">
                    <a:solidFill>
                      <a:srgbClr val="000000"/>
                    </a:solidFill>
                    <a:round/>
                    <a:headEnd/>
                    <a:tailEnd/>
                  </a:ln>
                </p:spPr>
                <p:txBody>
                  <a:bodyPr/>
                  <a:lstStyle/>
                  <a:p>
                    <a:endParaRPr lang="en-US"/>
                  </a:p>
                </p:txBody>
              </p:sp>
              <p:sp>
                <p:nvSpPr>
                  <p:cNvPr id="283" name="Freeform 282"/>
                  <p:cNvSpPr>
                    <a:spLocks/>
                  </p:cNvSpPr>
                  <p:nvPr/>
                </p:nvSpPr>
                <p:spPr bwMode="auto">
                  <a:xfrm>
                    <a:off x="4420785" y="3294078"/>
                    <a:ext cx="169841" cy="217809"/>
                  </a:xfrm>
                  <a:custGeom>
                    <a:avLst/>
                    <a:gdLst>
                      <a:gd name="T0" fmla="*/ 59 w 59"/>
                      <a:gd name="T1" fmla="*/ 94 h 94"/>
                      <a:gd name="T2" fmla="*/ 59 w 59"/>
                      <a:gd name="T3" fmla="*/ 26 h 94"/>
                      <a:gd name="T4" fmla="*/ 0 w 59"/>
                      <a:gd name="T5" fmla="*/ 0 h 94"/>
                      <a:gd name="T6" fmla="*/ 0 w 59"/>
                      <a:gd name="T7" fmla="*/ 67 h 94"/>
                      <a:gd name="T8" fmla="*/ 59 w 59"/>
                      <a:gd name="T9" fmla="*/ 94 h 94"/>
                      <a:gd name="T10" fmla="*/ 0 60000 65536"/>
                      <a:gd name="T11" fmla="*/ 0 60000 65536"/>
                      <a:gd name="T12" fmla="*/ 0 60000 65536"/>
                      <a:gd name="T13" fmla="*/ 0 60000 65536"/>
                      <a:gd name="T14" fmla="*/ 0 60000 65536"/>
                      <a:gd name="T15" fmla="*/ 0 w 59"/>
                      <a:gd name="T16" fmla="*/ 0 h 94"/>
                      <a:gd name="T17" fmla="*/ 59 w 59"/>
                      <a:gd name="T18" fmla="*/ 94 h 94"/>
                    </a:gdLst>
                    <a:ahLst/>
                    <a:cxnLst>
                      <a:cxn ang="T10">
                        <a:pos x="T0" y="T1"/>
                      </a:cxn>
                      <a:cxn ang="T11">
                        <a:pos x="T2" y="T3"/>
                      </a:cxn>
                      <a:cxn ang="T12">
                        <a:pos x="T4" y="T5"/>
                      </a:cxn>
                      <a:cxn ang="T13">
                        <a:pos x="T6" y="T7"/>
                      </a:cxn>
                      <a:cxn ang="T14">
                        <a:pos x="T8" y="T9"/>
                      </a:cxn>
                    </a:cxnLst>
                    <a:rect l="T15" t="T16" r="T17" b="T18"/>
                    <a:pathLst>
                      <a:path w="59" h="94">
                        <a:moveTo>
                          <a:pt x="59" y="94"/>
                        </a:moveTo>
                        <a:lnTo>
                          <a:pt x="59" y="26"/>
                        </a:lnTo>
                        <a:lnTo>
                          <a:pt x="0" y="0"/>
                        </a:lnTo>
                        <a:lnTo>
                          <a:pt x="0" y="67"/>
                        </a:lnTo>
                        <a:lnTo>
                          <a:pt x="59" y="94"/>
                        </a:lnTo>
                        <a:close/>
                      </a:path>
                    </a:pathLst>
                  </a:custGeom>
                  <a:solidFill>
                    <a:srgbClr val="000000"/>
                  </a:solidFill>
                  <a:ln w="0">
                    <a:solidFill>
                      <a:srgbClr val="000000"/>
                    </a:solidFill>
                    <a:round/>
                    <a:headEnd/>
                    <a:tailEnd/>
                  </a:ln>
                </p:spPr>
                <p:txBody>
                  <a:bodyPr/>
                  <a:lstStyle/>
                  <a:p>
                    <a:endParaRPr lang="en-US"/>
                  </a:p>
                </p:txBody>
              </p:sp>
              <p:sp>
                <p:nvSpPr>
                  <p:cNvPr id="284" name="Freeform 283"/>
                  <p:cNvSpPr>
                    <a:spLocks/>
                  </p:cNvSpPr>
                  <p:nvPr/>
                </p:nvSpPr>
                <p:spPr bwMode="auto">
                  <a:xfrm>
                    <a:off x="4590627" y="3294078"/>
                    <a:ext cx="161205" cy="217809"/>
                  </a:xfrm>
                  <a:custGeom>
                    <a:avLst/>
                    <a:gdLst>
                      <a:gd name="T0" fmla="*/ 0 w 56"/>
                      <a:gd name="T1" fmla="*/ 94 h 94"/>
                      <a:gd name="T2" fmla="*/ 0 w 56"/>
                      <a:gd name="T3" fmla="*/ 26 h 94"/>
                      <a:gd name="T4" fmla="*/ 56 w 56"/>
                      <a:gd name="T5" fmla="*/ 0 h 94"/>
                      <a:gd name="T6" fmla="*/ 56 w 56"/>
                      <a:gd name="T7" fmla="*/ 67 h 94"/>
                      <a:gd name="T8" fmla="*/ 0 w 56"/>
                      <a:gd name="T9" fmla="*/ 94 h 94"/>
                      <a:gd name="T10" fmla="*/ 0 60000 65536"/>
                      <a:gd name="T11" fmla="*/ 0 60000 65536"/>
                      <a:gd name="T12" fmla="*/ 0 60000 65536"/>
                      <a:gd name="T13" fmla="*/ 0 60000 65536"/>
                      <a:gd name="T14" fmla="*/ 0 60000 65536"/>
                      <a:gd name="T15" fmla="*/ 0 w 56"/>
                      <a:gd name="T16" fmla="*/ 0 h 94"/>
                      <a:gd name="T17" fmla="*/ 56 w 56"/>
                      <a:gd name="T18" fmla="*/ 94 h 94"/>
                    </a:gdLst>
                    <a:ahLst/>
                    <a:cxnLst>
                      <a:cxn ang="T10">
                        <a:pos x="T0" y="T1"/>
                      </a:cxn>
                      <a:cxn ang="T11">
                        <a:pos x="T2" y="T3"/>
                      </a:cxn>
                      <a:cxn ang="T12">
                        <a:pos x="T4" y="T5"/>
                      </a:cxn>
                      <a:cxn ang="T13">
                        <a:pos x="T6" y="T7"/>
                      </a:cxn>
                      <a:cxn ang="T14">
                        <a:pos x="T8" y="T9"/>
                      </a:cxn>
                    </a:cxnLst>
                    <a:rect l="T15" t="T16" r="T17" b="T18"/>
                    <a:pathLst>
                      <a:path w="56" h="94">
                        <a:moveTo>
                          <a:pt x="0" y="94"/>
                        </a:moveTo>
                        <a:lnTo>
                          <a:pt x="0" y="26"/>
                        </a:lnTo>
                        <a:lnTo>
                          <a:pt x="56" y="0"/>
                        </a:lnTo>
                        <a:lnTo>
                          <a:pt x="56" y="67"/>
                        </a:lnTo>
                        <a:lnTo>
                          <a:pt x="0" y="94"/>
                        </a:lnTo>
                        <a:close/>
                      </a:path>
                    </a:pathLst>
                  </a:custGeom>
                  <a:solidFill>
                    <a:srgbClr val="707070"/>
                  </a:solidFill>
                  <a:ln w="0">
                    <a:solidFill>
                      <a:srgbClr val="707070"/>
                    </a:solidFill>
                    <a:round/>
                    <a:headEnd/>
                    <a:tailEnd/>
                  </a:ln>
                </p:spPr>
                <p:txBody>
                  <a:bodyPr/>
                  <a:lstStyle/>
                  <a:p>
                    <a:endParaRPr lang="en-US"/>
                  </a:p>
                </p:txBody>
              </p:sp>
              <p:sp>
                <p:nvSpPr>
                  <p:cNvPr id="285" name="Freeform 284"/>
                  <p:cNvSpPr>
                    <a:spLocks/>
                  </p:cNvSpPr>
                  <p:nvPr/>
                </p:nvSpPr>
                <p:spPr bwMode="auto">
                  <a:xfrm>
                    <a:off x="4426543" y="3217613"/>
                    <a:ext cx="610277" cy="136710"/>
                  </a:xfrm>
                  <a:custGeom>
                    <a:avLst/>
                    <a:gdLst>
                      <a:gd name="T0" fmla="*/ 60 w 212"/>
                      <a:gd name="T1" fmla="*/ 4 h 59"/>
                      <a:gd name="T2" fmla="*/ 0 w 212"/>
                      <a:gd name="T3" fmla="*/ 31 h 59"/>
                      <a:gd name="T4" fmla="*/ 55 w 212"/>
                      <a:gd name="T5" fmla="*/ 58 h 59"/>
                      <a:gd name="T6" fmla="*/ 112 w 212"/>
                      <a:gd name="T7" fmla="*/ 31 h 59"/>
                      <a:gd name="T8" fmla="*/ 155 w 212"/>
                      <a:gd name="T9" fmla="*/ 59 h 59"/>
                      <a:gd name="T10" fmla="*/ 212 w 212"/>
                      <a:gd name="T11" fmla="*/ 31 h 59"/>
                      <a:gd name="T12" fmla="*/ 156 w 212"/>
                      <a:gd name="T13" fmla="*/ 0 h 59"/>
                      <a:gd name="T14" fmla="*/ 103 w 212"/>
                      <a:gd name="T15" fmla="*/ 25 h 59"/>
                      <a:gd name="T16" fmla="*/ 60 w 212"/>
                      <a:gd name="T17" fmla="*/ 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60" y="4"/>
                        </a:moveTo>
                        <a:lnTo>
                          <a:pt x="0" y="31"/>
                        </a:lnTo>
                        <a:lnTo>
                          <a:pt x="55" y="58"/>
                        </a:lnTo>
                        <a:lnTo>
                          <a:pt x="112" y="31"/>
                        </a:lnTo>
                        <a:lnTo>
                          <a:pt x="155" y="59"/>
                        </a:lnTo>
                        <a:lnTo>
                          <a:pt x="212" y="31"/>
                        </a:lnTo>
                        <a:lnTo>
                          <a:pt x="156" y="0"/>
                        </a:lnTo>
                        <a:lnTo>
                          <a:pt x="103" y="25"/>
                        </a:lnTo>
                        <a:lnTo>
                          <a:pt x="60" y="4"/>
                        </a:lnTo>
                        <a:close/>
                      </a:path>
                    </a:pathLst>
                  </a:custGeom>
                  <a:solidFill>
                    <a:srgbClr val="ABABAB"/>
                  </a:solidFill>
                  <a:ln w="0">
                    <a:solidFill>
                      <a:srgbClr val="ABABAB"/>
                    </a:solidFill>
                    <a:round/>
                    <a:headEnd/>
                    <a:tailEnd/>
                  </a:ln>
                </p:spPr>
                <p:txBody>
                  <a:bodyPr/>
                  <a:lstStyle/>
                  <a:p>
                    <a:endParaRPr lang="en-US"/>
                  </a:p>
                </p:txBody>
              </p:sp>
              <p:sp>
                <p:nvSpPr>
                  <p:cNvPr id="286" name="Freeform 285"/>
                  <p:cNvSpPr>
                    <a:spLocks/>
                  </p:cNvSpPr>
                  <p:nvPr/>
                </p:nvSpPr>
                <p:spPr bwMode="auto">
                  <a:xfrm>
                    <a:off x="4426543" y="3217613"/>
                    <a:ext cx="610277" cy="136710"/>
                  </a:xfrm>
                  <a:custGeom>
                    <a:avLst/>
                    <a:gdLst>
                      <a:gd name="T0" fmla="*/ 60 w 212"/>
                      <a:gd name="T1" fmla="*/ 4 h 59"/>
                      <a:gd name="T2" fmla="*/ 0 w 212"/>
                      <a:gd name="T3" fmla="*/ 31 h 59"/>
                      <a:gd name="T4" fmla="*/ 55 w 212"/>
                      <a:gd name="T5" fmla="*/ 58 h 59"/>
                      <a:gd name="T6" fmla="*/ 112 w 212"/>
                      <a:gd name="T7" fmla="*/ 31 h 59"/>
                      <a:gd name="T8" fmla="*/ 155 w 212"/>
                      <a:gd name="T9" fmla="*/ 59 h 59"/>
                      <a:gd name="T10" fmla="*/ 212 w 212"/>
                      <a:gd name="T11" fmla="*/ 31 h 59"/>
                      <a:gd name="T12" fmla="*/ 156 w 212"/>
                      <a:gd name="T13" fmla="*/ 0 h 59"/>
                      <a:gd name="T14" fmla="*/ 103 w 212"/>
                      <a:gd name="T15" fmla="*/ 25 h 59"/>
                      <a:gd name="T16" fmla="*/ 60 w 212"/>
                      <a:gd name="T17" fmla="*/ 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60" y="4"/>
                        </a:moveTo>
                        <a:lnTo>
                          <a:pt x="0" y="31"/>
                        </a:lnTo>
                        <a:lnTo>
                          <a:pt x="55" y="58"/>
                        </a:lnTo>
                        <a:lnTo>
                          <a:pt x="112" y="31"/>
                        </a:lnTo>
                        <a:lnTo>
                          <a:pt x="155" y="59"/>
                        </a:lnTo>
                        <a:lnTo>
                          <a:pt x="212" y="31"/>
                        </a:lnTo>
                        <a:lnTo>
                          <a:pt x="156" y="0"/>
                        </a:lnTo>
                        <a:lnTo>
                          <a:pt x="103" y="25"/>
                        </a:lnTo>
                        <a:lnTo>
                          <a:pt x="60" y="4"/>
                        </a:lnTo>
                      </a:path>
                    </a:pathLst>
                  </a:custGeom>
                  <a:noFill/>
                  <a:ln w="3175">
                    <a:solidFill>
                      <a:srgbClr val="000000"/>
                    </a:solidFill>
                    <a:round/>
                    <a:headEnd/>
                    <a:tailEnd/>
                  </a:ln>
                </p:spPr>
                <p:txBody>
                  <a:bodyPr/>
                  <a:lstStyle/>
                  <a:p>
                    <a:endParaRPr lang="en-US"/>
                  </a:p>
                </p:txBody>
              </p:sp>
              <p:sp>
                <p:nvSpPr>
                  <p:cNvPr id="287" name="Freeform 286"/>
                  <p:cNvSpPr>
                    <a:spLocks/>
                  </p:cNvSpPr>
                  <p:nvPr/>
                </p:nvSpPr>
                <p:spPr bwMode="auto">
                  <a:xfrm>
                    <a:off x="4734560" y="3303346"/>
                    <a:ext cx="166963" cy="217809"/>
                  </a:xfrm>
                  <a:custGeom>
                    <a:avLst/>
                    <a:gdLst>
                      <a:gd name="T0" fmla="*/ 58 w 58"/>
                      <a:gd name="T1" fmla="*/ 94 h 94"/>
                      <a:gd name="T2" fmla="*/ 58 w 58"/>
                      <a:gd name="T3" fmla="*/ 28 h 94"/>
                      <a:gd name="T4" fmla="*/ 0 w 58"/>
                      <a:gd name="T5" fmla="*/ 0 h 94"/>
                      <a:gd name="T6" fmla="*/ 0 w 58"/>
                      <a:gd name="T7" fmla="*/ 67 h 94"/>
                      <a:gd name="T8" fmla="*/ 58 w 58"/>
                      <a:gd name="T9" fmla="*/ 94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58" y="94"/>
                        </a:moveTo>
                        <a:lnTo>
                          <a:pt x="58" y="28"/>
                        </a:lnTo>
                        <a:lnTo>
                          <a:pt x="0" y="0"/>
                        </a:lnTo>
                        <a:lnTo>
                          <a:pt x="0" y="67"/>
                        </a:lnTo>
                        <a:lnTo>
                          <a:pt x="58" y="94"/>
                        </a:lnTo>
                        <a:close/>
                      </a:path>
                    </a:pathLst>
                  </a:custGeom>
                  <a:solidFill>
                    <a:srgbClr val="000000"/>
                  </a:solidFill>
                  <a:ln w="0">
                    <a:solidFill>
                      <a:srgbClr val="000000"/>
                    </a:solidFill>
                    <a:round/>
                    <a:headEnd/>
                    <a:tailEnd/>
                  </a:ln>
                </p:spPr>
                <p:txBody>
                  <a:bodyPr/>
                  <a:lstStyle/>
                  <a:p>
                    <a:endParaRPr lang="en-US"/>
                  </a:p>
                </p:txBody>
              </p:sp>
              <p:sp>
                <p:nvSpPr>
                  <p:cNvPr id="288" name="Freeform 287"/>
                  <p:cNvSpPr>
                    <a:spLocks/>
                  </p:cNvSpPr>
                  <p:nvPr/>
                </p:nvSpPr>
                <p:spPr bwMode="auto">
                  <a:xfrm>
                    <a:off x="6219952" y="3674085"/>
                    <a:ext cx="408771" cy="273420"/>
                  </a:xfrm>
                  <a:custGeom>
                    <a:avLst/>
                    <a:gdLst>
                      <a:gd name="T0" fmla="*/ 142 w 142"/>
                      <a:gd name="T1" fmla="*/ 118 h 118"/>
                      <a:gd name="T2" fmla="*/ 139 w 142"/>
                      <a:gd name="T3" fmla="*/ 118 h 118"/>
                      <a:gd name="T4" fmla="*/ 129 w 142"/>
                      <a:gd name="T5" fmla="*/ 118 h 118"/>
                      <a:gd name="T6" fmla="*/ 115 w 142"/>
                      <a:gd name="T7" fmla="*/ 116 h 118"/>
                      <a:gd name="T8" fmla="*/ 97 w 142"/>
                      <a:gd name="T9" fmla="*/ 113 h 118"/>
                      <a:gd name="T10" fmla="*/ 79 w 142"/>
                      <a:gd name="T11" fmla="*/ 109 h 118"/>
                      <a:gd name="T12" fmla="*/ 60 w 142"/>
                      <a:gd name="T13" fmla="*/ 101 h 118"/>
                      <a:gd name="T14" fmla="*/ 42 w 142"/>
                      <a:gd name="T15" fmla="*/ 89 h 118"/>
                      <a:gd name="T16" fmla="*/ 27 w 142"/>
                      <a:gd name="T17" fmla="*/ 75 h 118"/>
                      <a:gd name="T18" fmla="*/ 17 w 142"/>
                      <a:gd name="T19" fmla="*/ 54 h 118"/>
                      <a:gd name="T20" fmla="*/ 6 w 142"/>
                      <a:gd name="T21" fmla="*/ 60 h 118"/>
                      <a:gd name="T22" fmla="*/ 0 w 142"/>
                      <a:gd name="T23" fmla="*/ 0 h 118"/>
                      <a:gd name="T24" fmla="*/ 59 w 142"/>
                      <a:gd name="T25" fmla="*/ 21 h 118"/>
                      <a:gd name="T26" fmla="*/ 45 w 142"/>
                      <a:gd name="T27" fmla="*/ 30 h 118"/>
                      <a:gd name="T28" fmla="*/ 44 w 142"/>
                      <a:gd name="T29" fmla="*/ 31 h 118"/>
                      <a:gd name="T30" fmla="*/ 44 w 142"/>
                      <a:gd name="T31" fmla="*/ 36 h 118"/>
                      <a:gd name="T32" fmla="*/ 45 w 142"/>
                      <a:gd name="T33" fmla="*/ 43 h 118"/>
                      <a:gd name="T34" fmla="*/ 50 w 142"/>
                      <a:gd name="T35" fmla="*/ 54 h 118"/>
                      <a:gd name="T36" fmla="*/ 56 w 142"/>
                      <a:gd name="T37" fmla="*/ 66 h 118"/>
                      <a:gd name="T38" fmla="*/ 68 w 142"/>
                      <a:gd name="T39" fmla="*/ 77 h 118"/>
                      <a:gd name="T40" fmla="*/ 85 w 142"/>
                      <a:gd name="T41" fmla="*/ 91 h 118"/>
                      <a:gd name="T42" fmla="*/ 109 w 142"/>
                      <a:gd name="T43" fmla="*/ 104 h 118"/>
                      <a:gd name="T44" fmla="*/ 142 w 142"/>
                      <a:gd name="T45" fmla="*/ 118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
                      <a:gd name="T70" fmla="*/ 0 h 118"/>
                      <a:gd name="T71" fmla="*/ 142 w 142"/>
                      <a:gd name="T72" fmla="*/ 118 h 1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 h="118">
                        <a:moveTo>
                          <a:pt x="142" y="118"/>
                        </a:moveTo>
                        <a:lnTo>
                          <a:pt x="139" y="118"/>
                        </a:lnTo>
                        <a:lnTo>
                          <a:pt x="129" y="118"/>
                        </a:lnTo>
                        <a:lnTo>
                          <a:pt x="115" y="116"/>
                        </a:lnTo>
                        <a:lnTo>
                          <a:pt x="97" y="113"/>
                        </a:lnTo>
                        <a:lnTo>
                          <a:pt x="79" y="109"/>
                        </a:lnTo>
                        <a:lnTo>
                          <a:pt x="60" y="101"/>
                        </a:lnTo>
                        <a:lnTo>
                          <a:pt x="42" y="89"/>
                        </a:lnTo>
                        <a:lnTo>
                          <a:pt x="27" y="75"/>
                        </a:lnTo>
                        <a:lnTo>
                          <a:pt x="17" y="54"/>
                        </a:lnTo>
                        <a:lnTo>
                          <a:pt x="6" y="60"/>
                        </a:lnTo>
                        <a:lnTo>
                          <a:pt x="0" y="0"/>
                        </a:lnTo>
                        <a:lnTo>
                          <a:pt x="59" y="21"/>
                        </a:lnTo>
                        <a:lnTo>
                          <a:pt x="45" y="30"/>
                        </a:lnTo>
                        <a:lnTo>
                          <a:pt x="44" y="31"/>
                        </a:lnTo>
                        <a:lnTo>
                          <a:pt x="44" y="36"/>
                        </a:lnTo>
                        <a:lnTo>
                          <a:pt x="45" y="43"/>
                        </a:lnTo>
                        <a:lnTo>
                          <a:pt x="50" y="54"/>
                        </a:lnTo>
                        <a:lnTo>
                          <a:pt x="56" y="66"/>
                        </a:lnTo>
                        <a:lnTo>
                          <a:pt x="68" y="77"/>
                        </a:lnTo>
                        <a:lnTo>
                          <a:pt x="85" y="91"/>
                        </a:lnTo>
                        <a:lnTo>
                          <a:pt x="109" y="104"/>
                        </a:lnTo>
                        <a:lnTo>
                          <a:pt x="142" y="118"/>
                        </a:lnTo>
                        <a:close/>
                      </a:path>
                    </a:pathLst>
                  </a:custGeom>
                  <a:solidFill>
                    <a:srgbClr val="00FFFF"/>
                  </a:solidFill>
                  <a:ln w="0">
                    <a:solidFill>
                      <a:srgbClr val="00FFFF"/>
                    </a:solidFill>
                    <a:round/>
                    <a:headEnd/>
                    <a:tailEnd/>
                  </a:ln>
                </p:spPr>
                <p:txBody>
                  <a:bodyPr/>
                  <a:lstStyle/>
                  <a:p>
                    <a:endParaRPr lang="en-US"/>
                  </a:p>
                </p:txBody>
              </p:sp>
              <p:sp>
                <p:nvSpPr>
                  <p:cNvPr id="289" name="Freeform 288"/>
                  <p:cNvSpPr>
                    <a:spLocks/>
                  </p:cNvSpPr>
                  <p:nvPr/>
                </p:nvSpPr>
                <p:spPr bwMode="auto">
                  <a:xfrm>
                    <a:off x="6194044" y="3683353"/>
                    <a:ext cx="423164" cy="257200"/>
                  </a:xfrm>
                  <a:custGeom>
                    <a:avLst/>
                    <a:gdLst>
                      <a:gd name="T0" fmla="*/ 147 w 147"/>
                      <a:gd name="T1" fmla="*/ 111 h 111"/>
                      <a:gd name="T2" fmla="*/ 144 w 147"/>
                      <a:gd name="T3" fmla="*/ 111 h 111"/>
                      <a:gd name="T4" fmla="*/ 133 w 147"/>
                      <a:gd name="T5" fmla="*/ 111 h 111"/>
                      <a:gd name="T6" fmla="*/ 120 w 147"/>
                      <a:gd name="T7" fmla="*/ 111 h 111"/>
                      <a:gd name="T8" fmla="*/ 102 w 147"/>
                      <a:gd name="T9" fmla="*/ 109 h 111"/>
                      <a:gd name="T10" fmla="*/ 84 w 147"/>
                      <a:gd name="T11" fmla="*/ 105 h 111"/>
                      <a:gd name="T12" fmla="*/ 65 w 147"/>
                      <a:gd name="T13" fmla="*/ 97 h 111"/>
                      <a:gd name="T14" fmla="*/ 47 w 147"/>
                      <a:gd name="T15" fmla="*/ 87 h 111"/>
                      <a:gd name="T16" fmla="*/ 30 w 147"/>
                      <a:gd name="T17" fmla="*/ 72 h 111"/>
                      <a:gd name="T18" fmla="*/ 20 w 147"/>
                      <a:gd name="T19" fmla="*/ 53 h 111"/>
                      <a:gd name="T20" fmla="*/ 9 w 147"/>
                      <a:gd name="T21" fmla="*/ 59 h 111"/>
                      <a:gd name="T22" fmla="*/ 0 w 147"/>
                      <a:gd name="T23" fmla="*/ 0 h 111"/>
                      <a:gd name="T24" fmla="*/ 60 w 147"/>
                      <a:gd name="T25" fmla="*/ 18 h 111"/>
                      <a:gd name="T26" fmla="*/ 45 w 147"/>
                      <a:gd name="T27" fmla="*/ 26 h 111"/>
                      <a:gd name="T28" fmla="*/ 45 w 147"/>
                      <a:gd name="T29" fmla="*/ 29 h 111"/>
                      <a:gd name="T30" fmla="*/ 45 w 147"/>
                      <a:gd name="T31" fmla="*/ 33 h 111"/>
                      <a:gd name="T32" fmla="*/ 47 w 147"/>
                      <a:gd name="T33" fmla="*/ 41 h 111"/>
                      <a:gd name="T34" fmla="*/ 51 w 147"/>
                      <a:gd name="T35" fmla="*/ 51 h 111"/>
                      <a:gd name="T36" fmla="*/ 59 w 147"/>
                      <a:gd name="T37" fmla="*/ 63 h 111"/>
                      <a:gd name="T38" fmla="*/ 71 w 147"/>
                      <a:gd name="T39" fmla="*/ 75 h 111"/>
                      <a:gd name="T40" fmla="*/ 88 w 147"/>
                      <a:gd name="T41" fmla="*/ 87 h 111"/>
                      <a:gd name="T42" fmla="*/ 114 w 147"/>
                      <a:gd name="T43" fmla="*/ 99 h 111"/>
                      <a:gd name="T44" fmla="*/ 147 w 147"/>
                      <a:gd name="T45" fmla="*/ 111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7"/>
                      <a:gd name="T70" fmla="*/ 0 h 111"/>
                      <a:gd name="T71" fmla="*/ 147 w 147"/>
                      <a:gd name="T72" fmla="*/ 111 h 1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7" h="111">
                        <a:moveTo>
                          <a:pt x="147" y="111"/>
                        </a:moveTo>
                        <a:lnTo>
                          <a:pt x="144" y="111"/>
                        </a:lnTo>
                        <a:lnTo>
                          <a:pt x="133" y="111"/>
                        </a:lnTo>
                        <a:lnTo>
                          <a:pt x="120" y="111"/>
                        </a:lnTo>
                        <a:lnTo>
                          <a:pt x="102" y="109"/>
                        </a:lnTo>
                        <a:lnTo>
                          <a:pt x="84" y="105"/>
                        </a:lnTo>
                        <a:lnTo>
                          <a:pt x="65" y="97"/>
                        </a:lnTo>
                        <a:lnTo>
                          <a:pt x="47" y="87"/>
                        </a:lnTo>
                        <a:lnTo>
                          <a:pt x="30" y="72"/>
                        </a:lnTo>
                        <a:lnTo>
                          <a:pt x="20" y="53"/>
                        </a:lnTo>
                        <a:lnTo>
                          <a:pt x="9" y="59"/>
                        </a:lnTo>
                        <a:lnTo>
                          <a:pt x="0" y="0"/>
                        </a:lnTo>
                        <a:lnTo>
                          <a:pt x="60" y="18"/>
                        </a:lnTo>
                        <a:lnTo>
                          <a:pt x="45" y="26"/>
                        </a:lnTo>
                        <a:lnTo>
                          <a:pt x="45" y="29"/>
                        </a:lnTo>
                        <a:lnTo>
                          <a:pt x="45" y="33"/>
                        </a:lnTo>
                        <a:lnTo>
                          <a:pt x="47" y="41"/>
                        </a:lnTo>
                        <a:lnTo>
                          <a:pt x="51" y="51"/>
                        </a:lnTo>
                        <a:lnTo>
                          <a:pt x="59" y="63"/>
                        </a:lnTo>
                        <a:lnTo>
                          <a:pt x="71" y="75"/>
                        </a:lnTo>
                        <a:lnTo>
                          <a:pt x="88" y="87"/>
                        </a:lnTo>
                        <a:lnTo>
                          <a:pt x="114" y="99"/>
                        </a:lnTo>
                        <a:lnTo>
                          <a:pt x="147" y="111"/>
                        </a:lnTo>
                        <a:close/>
                      </a:path>
                    </a:pathLst>
                  </a:custGeom>
                  <a:solidFill>
                    <a:srgbClr val="0000FF"/>
                  </a:solidFill>
                  <a:ln w="0">
                    <a:solidFill>
                      <a:srgbClr val="0000FF"/>
                    </a:solidFill>
                    <a:round/>
                    <a:headEnd/>
                    <a:tailEnd/>
                  </a:ln>
                </p:spPr>
                <p:txBody>
                  <a:bodyPr/>
                  <a:lstStyle/>
                  <a:p>
                    <a:endParaRPr lang="en-US"/>
                  </a:p>
                </p:txBody>
              </p:sp>
              <p:sp>
                <p:nvSpPr>
                  <p:cNvPr id="290" name="Freeform 289"/>
                  <p:cNvSpPr>
                    <a:spLocks/>
                  </p:cNvSpPr>
                  <p:nvPr/>
                </p:nvSpPr>
                <p:spPr bwMode="auto">
                  <a:xfrm>
                    <a:off x="3059176" y="3016024"/>
                    <a:ext cx="483616" cy="229394"/>
                  </a:xfrm>
                  <a:custGeom>
                    <a:avLst/>
                    <a:gdLst>
                      <a:gd name="T0" fmla="*/ 0 w 168"/>
                      <a:gd name="T1" fmla="*/ 0 h 99"/>
                      <a:gd name="T2" fmla="*/ 2 w 168"/>
                      <a:gd name="T3" fmla="*/ 5 h 99"/>
                      <a:gd name="T4" fmla="*/ 6 w 168"/>
                      <a:gd name="T5" fmla="*/ 12 h 99"/>
                      <a:gd name="T6" fmla="*/ 14 w 168"/>
                      <a:gd name="T7" fmla="*/ 24 h 99"/>
                      <a:gd name="T8" fmla="*/ 23 w 168"/>
                      <a:gd name="T9" fmla="*/ 39 h 99"/>
                      <a:gd name="T10" fmla="*/ 36 w 168"/>
                      <a:gd name="T11" fmla="*/ 54 h 99"/>
                      <a:gd name="T12" fmla="*/ 51 w 168"/>
                      <a:gd name="T13" fmla="*/ 67 h 99"/>
                      <a:gd name="T14" fmla="*/ 69 w 168"/>
                      <a:gd name="T15" fmla="*/ 78 h 99"/>
                      <a:gd name="T16" fmla="*/ 90 w 168"/>
                      <a:gd name="T17" fmla="*/ 85 h 99"/>
                      <a:gd name="T18" fmla="*/ 112 w 168"/>
                      <a:gd name="T19" fmla="*/ 85 h 99"/>
                      <a:gd name="T20" fmla="*/ 111 w 168"/>
                      <a:gd name="T21" fmla="*/ 99 h 99"/>
                      <a:gd name="T22" fmla="*/ 168 w 168"/>
                      <a:gd name="T23" fmla="*/ 78 h 99"/>
                      <a:gd name="T24" fmla="*/ 124 w 168"/>
                      <a:gd name="T25" fmla="*/ 34 h 99"/>
                      <a:gd name="T26" fmla="*/ 123 w 168"/>
                      <a:gd name="T27" fmla="*/ 51 h 99"/>
                      <a:gd name="T28" fmla="*/ 121 w 168"/>
                      <a:gd name="T29" fmla="*/ 51 h 99"/>
                      <a:gd name="T30" fmla="*/ 117 w 168"/>
                      <a:gd name="T31" fmla="*/ 54 h 99"/>
                      <a:gd name="T32" fmla="*/ 109 w 168"/>
                      <a:gd name="T33" fmla="*/ 55 h 99"/>
                      <a:gd name="T34" fmla="*/ 99 w 168"/>
                      <a:gd name="T35" fmla="*/ 57 h 99"/>
                      <a:gd name="T36" fmla="*/ 86 w 168"/>
                      <a:gd name="T37" fmla="*/ 55 h 99"/>
                      <a:gd name="T38" fmla="*/ 69 w 168"/>
                      <a:gd name="T39" fmla="*/ 51 h 99"/>
                      <a:gd name="T40" fmla="*/ 50 w 168"/>
                      <a:gd name="T41" fmla="*/ 40 h 99"/>
                      <a:gd name="T42" fmla="*/ 26 w 168"/>
                      <a:gd name="T43" fmla="*/ 24 h 99"/>
                      <a:gd name="T44" fmla="*/ 0 w 168"/>
                      <a:gd name="T45" fmla="*/ 0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99"/>
                      <a:gd name="T71" fmla="*/ 168 w 168"/>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99">
                        <a:moveTo>
                          <a:pt x="0" y="0"/>
                        </a:moveTo>
                        <a:lnTo>
                          <a:pt x="2" y="5"/>
                        </a:lnTo>
                        <a:lnTo>
                          <a:pt x="6" y="12"/>
                        </a:lnTo>
                        <a:lnTo>
                          <a:pt x="14" y="24"/>
                        </a:lnTo>
                        <a:lnTo>
                          <a:pt x="23" y="39"/>
                        </a:lnTo>
                        <a:lnTo>
                          <a:pt x="36" y="54"/>
                        </a:lnTo>
                        <a:lnTo>
                          <a:pt x="51" y="67"/>
                        </a:lnTo>
                        <a:lnTo>
                          <a:pt x="69" y="78"/>
                        </a:lnTo>
                        <a:lnTo>
                          <a:pt x="90" y="85"/>
                        </a:lnTo>
                        <a:lnTo>
                          <a:pt x="112" y="85"/>
                        </a:lnTo>
                        <a:lnTo>
                          <a:pt x="111" y="99"/>
                        </a:lnTo>
                        <a:lnTo>
                          <a:pt x="168" y="78"/>
                        </a:lnTo>
                        <a:lnTo>
                          <a:pt x="124" y="34"/>
                        </a:lnTo>
                        <a:lnTo>
                          <a:pt x="123" y="51"/>
                        </a:lnTo>
                        <a:lnTo>
                          <a:pt x="121" y="51"/>
                        </a:lnTo>
                        <a:lnTo>
                          <a:pt x="117" y="54"/>
                        </a:lnTo>
                        <a:lnTo>
                          <a:pt x="109" y="55"/>
                        </a:lnTo>
                        <a:lnTo>
                          <a:pt x="99" y="57"/>
                        </a:lnTo>
                        <a:lnTo>
                          <a:pt x="86" y="55"/>
                        </a:lnTo>
                        <a:lnTo>
                          <a:pt x="69" y="51"/>
                        </a:lnTo>
                        <a:lnTo>
                          <a:pt x="50" y="40"/>
                        </a:lnTo>
                        <a:lnTo>
                          <a:pt x="26" y="24"/>
                        </a:lnTo>
                        <a:lnTo>
                          <a:pt x="0" y="0"/>
                        </a:lnTo>
                        <a:close/>
                      </a:path>
                    </a:pathLst>
                  </a:custGeom>
                  <a:solidFill>
                    <a:srgbClr val="00FFFF"/>
                  </a:solidFill>
                  <a:ln w="0">
                    <a:solidFill>
                      <a:srgbClr val="00FFFF"/>
                    </a:solidFill>
                    <a:round/>
                    <a:headEnd/>
                    <a:tailEnd/>
                  </a:ln>
                </p:spPr>
                <p:txBody>
                  <a:bodyPr/>
                  <a:lstStyle/>
                  <a:p>
                    <a:endParaRPr lang="en-US"/>
                  </a:p>
                </p:txBody>
              </p:sp>
              <p:sp>
                <p:nvSpPr>
                  <p:cNvPr id="291" name="Freeform 290"/>
                  <p:cNvSpPr>
                    <a:spLocks/>
                  </p:cNvSpPr>
                  <p:nvPr/>
                </p:nvSpPr>
                <p:spPr bwMode="auto">
                  <a:xfrm>
                    <a:off x="3076448" y="3034561"/>
                    <a:ext cx="474980" cy="234029"/>
                  </a:xfrm>
                  <a:custGeom>
                    <a:avLst/>
                    <a:gdLst>
                      <a:gd name="T0" fmla="*/ 0 w 165"/>
                      <a:gd name="T1" fmla="*/ 0 h 101"/>
                      <a:gd name="T2" fmla="*/ 2 w 165"/>
                      <a:gd name="T3" fmla="*/ 2 h 101"/>
                      <a:gd name="T4" fmla="*/ 6 w 165"/>
                      <a:gd name="T5" fmla="*/ 11 h 101"/>
                      <a:gd name="T6" fmla="*/ 12 w 165"/>
                      <a:gd name="T7" fmla="*/ 23 h 101"/>
                      <a:gd name="T8" fmla="*/ 21 w 165"/>
                      <a:gd name="T9" fmla="*/ 38 h 101"/>
                      <a:gd name="T10" fmla="*/ 33 w 165"/>
                      <a:gd name="T11" fmla="*/ 53 h 101"/>
                      <a:gd name="T12" fmla="*/ 48 w 165"/>
                      <a:gd name="T13" fmla="*/ 68 h 101"/>
                      <a:gd name="T14" fmla="*/ 66 w 165"/>
                      <a:gd name="T15" fmla="*/ 79 h 101"/>
                      <a:gd name="T16" fmla="*/ 85 w 165"/>
                      <a:gd name="T17" fmla="*/ 86 h 101"/>
                      <a:gd name="T18" fmla="*/ 109 w 165"/>
                      <a:gd name="T19" fmla="*/ 88 h 101"/>
                      <a:gd name="T20" fmla="*/ 108 w 165"/>
                      <a:gd name="T21" fmla="*/ 101 h 101"/>
                      <a:gd name="T22" fmla="*/ 165 w 165"/>
                      <a:gd name="T23" fmla="*/ 83 h 101"/>
                      <a:gd name="T24" fmla="*/ 123 w 165"/>
                      <a:gd name="T25" fmla="*/ 37 h 101"/>
                      <a:gd name="T26" fmla="*/ 120 w 165"/>
                      <a:gd name="T27" fmla="*/ 53 h 101"/>
                      <a:gd name="T28" fmla="*/ 118 w 165"/>
                      <a:gd name="T29" fmla="*/ 55 h 101"/>
                      <a:gd name="T30" fmla="*/ 114 w 165"/>
                      <a:gd name="T31" fmla="*/ 56 h 101"/>
                      <a:gd name="T32" fmla="*/ 106 w 165"/>
                      <a:gd name="T33" fmla="*/ 58 h 101"/>
                      <a:gd name="T34" fmla="*/ 96 w 165"/>
                      <a:gd name="T35" fmla="*/ 59 h 101"/>
                      <a:gd name="T36" fmla="*/ 82 w 165"/>
                      <a:gd name="T37" fmla="*/ 58 h 101"/>
                      <a:gd name="T38" fmla="*/ 66 w 165"/>
                      <a:gd name="T39" fmla="*/ 52 h 101"/>
                      <a:gd name="T40" fmla="*/ 47 w 165"/>
                      <a:gd name="T41" fmla="*/ 41 h 101"/>
                      <a:gd name="T42" fmla="*/ 26 w 165"/>
                      <a:gd name="T43" fmla="*/ 23 h 101"/>
                      <a:gd name="T44" fmla="*/ 0 w 165"/>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101"/>
                      <a:gd name="T71" fmla="*/ 165 w 165"/>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101">
                        <a:moveTo>
                          <a:pt x="0" y="0"/>
                        </a:moveTo>
                        <a:lnTo>
                          <a:pt x="2" y="2"/>
                        </a:lnTo>
                        <a:lnTo>
                          <a:pt x="6" y="11"/>
                        </a:lnTo>
                        <a:lnTo>
                          <a:pt x="12" y="23"/>
                        </a:lnTo>
                        <a:lnTo>
                          <a:pt x="21" y="38"/>
                        </a:lnTo>
                        <a:lnTo>
                          <a:pt x="33" y="53"/>
                        </a:lnTo>
                        <a:lnTo>
                          <a:pt x="48" y="68"/>
                        </a:lnTo>
                        <a:lnTo>
                          <a:pt x="66" y="79"/>
                        </a:lnTo>
                        <a:lnTo>
                          <a:pt x="85" y="86"/>
                        </a:lnTo>
                        <a:lnTo>
                          <a:pt x="109" y="88"/>
                        </a:lnTo>
                        <a:lnTo>
                          <a:pt x="108" y="101"/>
                        </a:lnTo>
                        <a:lnTo>
                          <a:pt x="165" y="83"/>
                        </a:lnTo>
                        <a:lnTo>
                          <a:pt x="123" y="37"/>
                        </a:lnTo>
                        <a:lnTo>
                          <a:pt x="120" y="53"/>
                        </a:lnTo>
                        <a:lnTo>
                          <a:pt x="118" y="55"/>
                        </a:lnTo>
                        <a:lnTo>
                          <a:pt x="114" y="56"/>
                        </a:lnTo>
                        <a:lnTo>
                          <a:pt x="106" y="58"/>
                        </a:lnTo>
                        <a:lnTo>
                          <a:pt x="96" y="59"/>
                        </a:lnTo>
                        <a:lnTo>
                          <a:pt x="82" y="58"/>
                        </a:lnTo>
                        <a:lnTo>
                          <a:pt x="66" y="52"/>
                        </a:lnTo>
                        <a:lnTo>
                          <a:pt x="47" y="41"/>
                        </a:lnTo>
                        <a:lnTo>
                          <a:pt x="26" y="23"/>
                        </a:lnTo>
                        <a:lnTo>
                          <a:pt x="0" y="0"/>
                        </a:lnTo>
                        <a:close/>
                      </a:path>
                    </a:pathLst>
                  </a:custGeom>
                  <a:solidFill>
                    <a:srgbClr val="0000FF"/>
                  </a:solidFill>
                  <a:ln w="0">
                    <a:solidFill>
                      <a:srgbClr val="0000FF"/>
                    </a:solidFill>
                    <a:round/>
                    <a:headEnd/>
                    <a:tailEnd/>
                  </a:ln>
                </p:spPr>
                <p:txBody>
                  <a:bodyPr/>
                  <a:lstStyle/>
                  <a:p>
                    <a:endParaRPr lang="en-US"/>
                  </a:p>
                </p:txBody>
              </p:sp>
              <p:sp>
                <p:nvSpPr>
                  <p:cNvPr id="292" name="Freeform 291"/>
                  <p:cNvSpPr>
                    <a:spLocks/>
                  </p:cNvSpPr>
                  <p:nvPr/>
                </p:nvSpPr>
                <p:spPr bwMode="auto">
                  <a:xfrm>
                    <a:off x="4843949" y="3864088"/>
                    <a:ext cx="544068" cy="322079"/>
                  </a:xfrm>
                  <a:custGeom>
                    <a:avLst/>
                    <a:gdLst>
                      <a:gd name="T0" fmla="*/ 32 w 189"/>
                      <a:gd name="T1" fmla="*/ 139 h 139"/>
                      <a:gd name="T2" fmla="*/ 189 w 189"/>
                      <a:gd name="T3" fmla="*/ 43 h 139"/>
                      <a:gd name="T4" fmla="*/ 189 w 189"/>
                      <a:gd name="T5" fmla="*/ 27 h 139"/>
                      <a:gd name="T6" fmla="*/ 186 w 189"/>
                      <a:gd name="T7" fmla="*/ 15 h 139"/>
                      <a:gd name="T8" fmla="*/ 180 w 189"/>
                      <a:gd name="T9" fmla="*/ 7 h 139"/>
                      <a:gd name="T10" fmla="*/ 174 w 189"/>
                      <a:gd name="T11" fmla="*/ 3 h 139"/>
                      <a:gd name="T12" fmla="*/ 168 w 189"/>
                      <a:gd name="T13" fmla="*/ 1 h 139"/>
                      <a:gd name="T14" fmla="*/ 162 w 189"/>
                      <a:gd name="T15" fmla="*/ 0 h 139"/>
                      <a:gd name="T16" fmla="*/ 158 w 189"/>
                      <a:gd name="T17" fmla="*/ 0 h 139"/>
                      <a:gd name="T18" fmla="*/ 156 w 189"/>
                      <a:gd name="T19" fmla="*/ 1 h 139"/>
                      <a:gd name="T20" fmla="*/ 0 w 189"/>
                      <a:gd name="T21" fmla="*/ 96 h 139"/>
                      <a:gd name="T22" fmla="*/ 1 w 189"/>
                      <a:gd name="T23" fmla="*/ 94 h 139"/>
                      <a:gd name="T24" fmla="*/ 6 w 189"/>
                      <a:gd name="T25" fmla="*/ 93 h 139"/>
                      <a:gd name="T26" fmla="*/ 11 w 189"/>
                      <a:gd name="T27" fmla="*/ 91 h 139"/>
                      <a:gd name="T28" fmla="*/ 17 w 189"/>
                      <a:gd name="T29" fmla="*/ 90 h 139"/>
                      <a:gd name="T30" fmla="*/ 23 w 189"/>
                      <a:gd name="T31" fmla="*/ 91 h 139"/>
                      <a:gd name="T32" fmla="*/ 29 w 189"/>
                      <a:gd name="T33" fmla="*/ 96 h 139"/>
                      <a:gd name="T34" fmla="*/ 34 w 189"/>
                      <a:gd name="T35" fmla="*/ 105 h 139"/>
                      <a:gd name="T36" fmla="*/ 34 w 189"/>
                      <a:gd name="T37" fmla="*/ 118 h 139"/>
                      <a:gd name="T38" fmla="*/ 32 w 189"/>
                      <a:gd name="T39" fmla="*/ 139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39"/>
                      <a:gd name="T62" fmla="*/ 189 w 189"/>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39">
                        <a:moveTo>
                          <a:pt x="32" y="139"/>
                        </a:moveTo>
                        <a:lnTo>
                          <a:pt x="189" y="43"/>
                        </a:lnTo>
                        <a:lnTo>
                          <a:pt x="189" y="27"/>
                        </a:lnTo>
                        <a:lnTo>
                          <a:pt x="186" y="15"/>
                        </a:lnTo>
                        <a:lnTo>
                          <a:pt x="180" y="7"/>
                        </a:lnTo>
                        <a:lnTo>
                          <a:pt x="174" y="3"/>
                        </a:lnTo>
                        <a:lnTo>
                          <a:pt x="168" y="1"/>
                        </a:lnTo>
                        <a:lnTo>
                          <a:pt x="162" y="0"/>
                        </a:lnTo>
                        <a:lnTo>
                          <a:pt x="158" y="0"/>
                        </a:lnTo>
                        <a:lnTo>
                          <a:pt x="156" y="1"/>
                        </a:lnTo>
                        <a:lnTo>
                          <a:pt x="0" y="96"/>
                        </a:lnTo>
                        <a:lnTo>
                          <a:pt x="1" y="94"/>
                        </a:lnTo>
                        <a:lnTo>
                          <a:pt x="6" y="93"/>
                        </a:lnTo>
                        <a:lnTo>
                          <a:pt x="11" y="91"/>
                        </a:lnTo>
                        <a:lnTo>
                          <a:pt x="17" y="90"/>
                        </a:lnTo>
                        <a:lnTo>
                          <a:pt x="23" y="91"/>
                        </a:lnTo>
                        <a:lnTo>
                          <a:pt x="29" y="96"/>
                        </a:lnTo>
                        <a:lnTo>
                          <a:pt x="34" y="105"/>
                        </a:lnTo>
                        <a:lnTo>
                          <a:pt x="34" y="118"/>
                        </a:lnTo>
                        <a:lnTo>
                          <a:pt x="32" y="139"/>
                        </a:lnTo>
                        <a:close/>
                      </a:path>
                    </a:pathLst>
                  </a:custGeom>
                  <a:solidFill>
                    <a:srgbClr val="0000FF"/>
                  </a:solidFill>
                  <a:ln w="0">
                    <a:solidFill>
                      <a:srgbClr val="0000FF"/>
                    </a:solidFill>
                    <a:round/>
                    <a:headEnd/>
                    <a:tailEnd/>
                  </a:ln>
                </p:spPr>
                <p:txBody>
                  <a:bodyPr/>
                  <a:lstStyle/>
                  <a:p>
                    <a:endParaRPr lang="en-US"/>
                  </a:p>
                </p:txBody>
              </p:sp>
              <p:sp>
                <p:nvSpPr>
                  <p:cNvPr id="293" name="Freeform 292"/>
                  <p:cNvSpPr>
                    <a:spLocks/>
                  </p:cNvSpPr>
                  <p:nvPr/>
                </p:nvSpPr>
                <p:spPr bwMode="auto">
                  <a:xfrm>
                    <a:off x="4843949" y="3864088"/>
                    <a:ext cx="544068" cy="322079"/>
                  </a:xfrm>
                  <a:custGeom>
                    <a:avLst/>
                    <a:gdLst>
                      <a:gd name="T0" fmla="*/ 32 w 189"/>
                      <a:gd name="T1" fmla="*/ 139 h 139"/>
                      <a:gd name="T2" fmla="*/ 189 w 189"/>
                      <a:gd name="T3" fmla="*/ 43 h 139"/>
                      <a:gd name="T4" fmla="*/ 189 w 189"/>
                      <a:gd name="T5" fmla="*/ 27 h 139"/>
                      <a:gd name="T6" fmla="*/ 186 w 189"/>
                      <a:gd name="T7" fmla="*/ 15 h 139"/>
                      <a:gd name="T8" fmla="*/ 180 w 189"/>
                      <a:gd name="T9" fmla="*/ 7 h 139"/>
                      <a:gd name="T10" fmla="*/ 174 w 189"/>
                      <a:gd name="T11" fmla="*/ 3 h 139"/>
                      <a:gd name="T12" fmla="*/ 168 w 189"/>
                      <a:gd name="T13" fmla="*/ 1 h 139"/>
                      <a:gd name="T14" fmla="*/ 162 w 189"/>
                      <a:gd name="T15" fmla="*/ 0 h 139"/>
                      <a:gd name="T16" fmla="*/ 158 w 189"/>
                      <a:gd name="T17" fmla="*/ 0 h 139"/>
                      <a:gd name="T18" fmla="*/ 156 w 189"/>
                      <a:gd name="T19" fmla="*/ 1 h 139"/>
                      <a:gd name="T20" fmla="*/ 0 w 189"/>
                      <a:gd name="T21" fmla="*/ 96 h 139"/>
                      <a:gd name="T22" fmla="*/ 1 w 189"/>
                      <a:gd name="T23" fmla="*/ 94 h 139"/>
                      <a:gd name="T24" fmla="*/ 6 w 189"/>
                      <a:gd name="T25" fmla="*/ 93 h 139"/>
                      <a:gd name="T26" fmla="*/ 11 w 189"/>
                      <a:gd name="T27" fmla="*/ 91 h 139"/>
                      <a:gd name="T28" fmla="*/ 17 w 189"/>
                      <a:gd name="T29" fmla="*/ 90 h 139"/>
                      <a:gd name="T30" fmla="*/ 23 w 189"/>
                      <a:gd name="T31" fmla="*/ 91 h 139"/>
                      <a:gd name="T32" fmla="*/ 29 w 189"/>
                      <a:gd name="T33" fmla="*/ 96 h 139"/>
                      <a:gd name="T34" fmla="*/ 34 w 189"/>
                      <a:gd name="T35" fmla="*/ 105 h 139"/>
                      <a:gd name="T36" fmla="*/ 34 w 189"/>
                      <a:gd name="T37" fmla="*/ 118 h 139"/>
                      <a:gd name="T38" fmla="*/ 32 w 189"/>
                      <a:gd name="T39" fmla="*/ 139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39"/>
                      <a:gd name="T62" fmla="*/ 189 w 189"/>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39">
                        <a:moveTo>
                          <a:pt x="32" y="139"/>
                        </a:moveTo>
                        <a:lnTo>
                          <a:pt x="189" y="43"/>
                        </a:lnTo>
                        <a:lnTo>
                          <a:pt x="189" y="27"/>
                        </a:lnTo>
                        <a:lnTo>
                          <a:pt x="186" y="15"/>
                        </a:lnTo>
                        <a:lnTo>
                          <a:pt x="180" y="7"/>
                        </a:lnTo>
                        <a:lnTo>
                          <a:pt x="174" y="3"/>
                        </a:lnTo>
                        <a:lnTo>
                          <a:pt x="168" y="1"/>
                        </a:lnTo>
                        <a:lnTo>
                          <a:pt x="162" y="0"/>
                        </a:lnTo>
                        <a:lnTo>
                          <a:pt x="158" y="0"/>
                        </a:lnTo>
                        <a:lnTo>
                          <a:pt x="156" y="1"/>
                        </a:lnTo>
                        <a:lnTo>
                          <a:pt x="0" y="96"/>
                        </a:lnTo>
                        <a:lnTo>
                          <a:pt x="1" y="94"/>
                        </a:lnTo>
                        <a:lnTo>
                          <a:pt x="6" y="93"/>
                        </a:lnTo>
                        <a:lnTo>
                          <a:pt x="11" y="91"/>
                        </a:lnTo>
                        <a:lnTo>
                          <a:pt x="17" y="90"/>
                        </a:lnTo>
                        <a:lnTo>
                          <a:pt x="23" y="91"/>
                        </a:lnTo>
                        <a:lnTo>
                          <a:pt x="29" y="96"/>
                        </a:lnTo>
                        <a:lnTo>
                          <a:pt x="34" y="105"/>
                        </a:lnTo>
                        <a:lnTo>
                          <a:pt x="34" y="118"/>
                        </a:lnTo>
                        <a:lnTo>
                          <a:pt x="32" y="139"/>
                        </a:lnTo>
                      </a:path>
                    </a:pathLst>
                  </a:custGeom>
                  <a:noFill/>
                  <a:ln w="9525">
                    <a:solidFill>
                      <a:srgbClr val="000000"/>
                    </a:solidFill>
                    <a:round/>
                    <a:headEnd/>
                    <a:tailEnd/>
                  </a:ln>
                </p:spPr>
                <p:txBody>
                  <a:bodyPr/>
                  <a:lstStyle/>
                  <a:p>
                    <a:endParaRPr lang="en-US"/>
                  </a:p>
                </p:txBody>
              </p:sp>
              <p:sp>
                <p:nvSpPr>
                  <p:cNvPr id="294" name="Freeform 293"/>
                  <p:cNvSpPr>
                    <a:spLocks/>
                  </p:cNvSpPr>
                  <p:nvPr/>
                </p:nvSpPr>
                <p:spPr bwMode="auto">
                  <a:xfrm>
                    <a:off x="4855464" y="3866405"/>
                    <a:ext cx="529675" cy="308176"/>
                  </a:xfrm>
                  <a:custGeom>
                    <a:avLst/>
                    <a:gdLst>
                      <a:gd name="T0" fmla="*/ 154 w 184"/>
                      <a:gd name="T1" fmla="*/ 0 h 133"/>
                      <a:gd name="T2" fmla="*/ 155 w 184"/>
                      <a:gd name="T3" fmla="*/ 0 h 133"/>
                      <a:gd name="T4" fmla="*/ 161 w 184"/>
                      <a:gd name="T5" fmla="*/ 0 h 133"/>
                      <a:gd name="T6" fmla="*/ 167 w 184"/>
                      <a:gd name="T7" fmla="*/ 2 h 133"/>
                      <a:gd name="T8" fmla="*/ 173 w 184"/>
                      <a:gd name="T9" fmla="*/ 5 h 133"/>
                      <a:gd name="T10" fmla="*/ 179 w 184"/>
                      <a:gd name="T11" fmla="*/ 12 h 133"/>
                      <a:gd name="T12" fmla="*/ 184 w 184"/>
                      <a:gd name="T13" fmla="*/ 23 h 133"/>
                      <a:gd name="T14" fmla="*/ 184 w 184"/>
                      <a:gd name="T15" fmla="*/ 39 h 133"/>
                      <a:gd name="T16" fmla="*/ 28 w 184"/>
                      <a:gd name="T17" fmla="*/ 133 h 133"/>
                      <a:gd name="T18" fmla="*/ 31 w 184"/>
                      <a:gd name="T19" fmla="*/ 115 h 133"/>
                      <a:gd name="T20" fmla="*/ 30 w 184"/>
                      <a:gd name="T21" fmla="*/ 104 h 133"/>
                      <a:gd name="T22" fmla="*/ 27 w 184"/>
                      <a:gd name="T23" fmla="*/ 96 h 133"/>
                      <a:gd name="T24" fmla="*/ 22 w 184"/>
                      <a:gd name="T25" fmla="*/ 92 h 133"/>
                      <a:gd name="T26" fmla="*/ 16 w 184"/>
                      <a:gd name="T27" fmla="*/ 90 h 133"/>
                      <a:gd name="T28" fmla="*/ 10 w 184"/>
                      <a:gd name="T29" fmla="*/ 90 h 133"/>
                      <a:gd name="T30" fmla="*/ 5 w 184"/>
                      <a:gd name="T31" fmla="*/ 92 h 133"/>
                      <a:gd name="T32" fmla="*/ 2 w 184"/>
                      <a:gd name="T33" fmla="*/ 93 h 133"/>
                      <a:gd name="T34" fmla="*/ 0 w 184"/>
                      <a:gd name="T35" fmla="*/ 93 h 133"/>
                      <a:gd name="T36" fmla="*/ 154 w 184"/>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133"/>
                      <a:gd name="T59" fmla="*/ 184 w 184"/>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133">
                        <a:moveTo>
                          <a:pt x="154" y="0"/>
                        </a:moveTo>
                        <a:lnTo>
                          <a:pt x="155" y="0"/>
                        </a:lnTo>
                        <a:lnTo>
                          <a:pt x="161" y="0"/>
                        </a:lnTo>
                        <a:lnTo>
                          <a:pt x="167" y="2"/>
                        </a:lnTo>
                        <a:lnTo>
                          <a:pt x="173" y="5"/>
                        </a:lnTo>
                        <a:lnTo>
                          <a:pt x="179" y="12"/>
                        </a:lnTo>
                        <a:lnTo>
                          <a:pt x="184" y="23"/>
                        </a:lnTo>
                        <a:lnTo>
                          <a:pt x="184" y="39"/>
                        </a:lnTo>
                        <a:lnTo>
                          <a:pt x="28" y="133"/>
                        </a:lnTo>
                        <a:lnTo>
                          <a:pt x="31" y="115"/>
                        </a:lnTo>
                        <a:lnTo>
                          <a:pt x="30" y="104"/>
                        </a:lnTo>
                        <a:lnTo>
                          <a:pt x="27" y="96"/>
                        </a:lnTo>
                        <a:lnTo>
                          <a:pt x="22" y="92"/>
                        </a:lnTo>
                        <a:lnTo>
                          <a:pt x="16" y="90"/>
                        </a:lnTo>
                        <a:lnTo>
                          <a:pt x="10" y="90"/>
                        </a:lnTo>
                        <a:lnTo>
                          <a:pt x="5" y="92"/>
                        </a:lnTo>
                        <a:lnTo>
                          <a:pt x="2" y="93"/>
                        </a:lnTo>
                        <a:lnTo>
                          <a:pt x="0" y="93"/>
                        </a:lnTo>
                        <a:lnTo>
                          <a:pt x="154" y="0"/>
                        </a:lnTo>
                        <a:close/>
                      </a:path>
                    </a:pathLst>
                  </a:custGeom>
                  <a:solidFill>
                    <a:srgbClr val="2424FF"/>
                  </a:solidFill>
                  <a:ln w="0">
                    <a:solidFill>
                      <a:srgbClr val="2424FF"/>
                    </a:solidFill>
                    <a:round/>
                    <a:headEnd/>
                    <a:tailEnd/>
                  </a:ln>
                </p:spPr>
                <p:txBody>
                  <a:bodyPr/>
                  <a:lstStyle/>
                  <a:p>
                    <a:endParaRPr lang="en-US"/>
                  </a:p>
                </p:txBody>
              </p:sp>
              <p:sp>
                <p:nvSpPr>
                  <p:cNvPr id="295" name="Freeform 294"/>
                  <p:cNvSpPr>
                    <a:spLocks/>
                  </p:cNvSpPr>
                  <p:nvPr/>
                </p:nvSpPr>
                <p:spPr bwMode="auto">
                  <a:xfrm>
                    <a:off x="4869857" y="3866405"/>
                    <a:ext cx="509524" cy="298908"/>
                  </a:xfrm>
                  <a:custGeom>
                    <a:avLst/>
                    <a:gdLst>
                      <a:gd name="T0" fmla="*/ 150 w 177"/>
                      <a:gd name="T1" fmla="*/ 0 h 129"/>
                      <a:gd name="T2" fmla="*/ 152 w 177"/>
                      <a:gd name="T3" fmla="*/ 0 h 129"/>
                      <a:gd name="T4" fmla="*/ 156 w 177"/>
                      <a:gd name="T5" fmla="*/ 0 h 129"/>
                      <a:gd name="T6" fmla="*/ 162 w 177"/>
                      <a:gd name="T7" fmla="*/ 2 h 129"/>
                      <a:gd name="T8" fmla="*/ 168 w 177"/>
                      <a:gd name="T9" fmla="*/ 6 h 129"/>
                      <a:gd name="T10" fmla="*/ 174 w 177"/>
                      <a:gd name="T11" fmla="*/ 12 h 129"/>
                      <a:gd name="T12" fmla="*/ 177 w 177"/>
                      <a:gd name="T13" fmla="*/ 21 h 129"/>
                      <a:gd name="T14" fmla="*/ 177 w 177"/>
                      <a:gd name="T15" fmla="*/ 36 h 129"/>
                      <a:gd name="T16" fmla="*/ 25 w 177"/>
                      <a:gd name="T17" fmla="*/ 129 h 129"/>
                      <a:gd name="T18" fmla="*/ 26 w 177"/>
                      <a:gd name="T19" fmla="*/ 112 h 129"/>
                      <a:gd name="T20" fmla="*/ 25 w 177"/>
                      <a:gd name="T21" fmla="*/ 102 h 129"/>
                      <a:gd name="T22" fmla="*/ 22 w 177"/>
                      <a:gd name="T23" fmla="*/ 95 h 129"/>
                      <a:gd name="T24" fmla="*/ 16 w 177"/>
                      <a:gd name="T25" fmla="*/ 92 h 129"/>
                      <a:gd name="T26" fmla="*/ 10 w 177"/>
                      <a:gd name="T27" fmla="*/ 90 h 129"/>
                      <a:gd name="T28" fmla="*/ 4 w 177"/>
                      <a:gd name="T29" fmla="*/ 92 h 129"/>
                      <a:gd name="T30" fmla="*/ 1 w 177"/>
                      <a:gd name="T31" fmla="*/ 93 h 129"/>
                      <a:gd name="T32" fmla="*/ 0 w 177"/>
                      <a:gd name="T33" fmla="*/ 93 h 129"/>
                      <a:gd name="T34" fmla="*/ 150 w 17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
                      <a:gd name="T55" fmla="*/ 0 h 129"/>
                      <a:gd name="T56" fmla="*/ 177 w 17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 h="129">
                        <a:moveTo>
                          <a:pt x="150" y="0"/>
                        </a:moveTo>
                        <a:lnTo>
                          <a:pt x="152" y="0"/>
                        </a:lnTo>
                        <a:lnTo>
                          <a:pt x="156" y="0"/>
                        </a:lnTo>
                        <a:lnTo>
                          <a:pt x="162" y="2"/>
                        </a:lnTo>
                        <a:lnTo>
                          <a:pt x="168" y="6"/>
                        </a:lnTo>
                        <a:lnTo>
                          <a:pt x="174" y="12"/>
                        </a:lnTo>
                        <a:lnTo>
                          <a:pt x="177" y="21"/>
                        </a:lnTo>
                        <a:lnTo>
                          <a:pt x="177" y="36"/>
                        </a:lnTo>
                        <a:lnTo>
                          <a:pt x="25" y="129"/>
                        </a:lnTo>
                        <a:lnTo>
                          <a:pt x="26" y="112"/>
                        </a:lnTo>
                        <a:lnTo>
                          <a:pt x="25" y="102"/>
                        </a:lnTo>
                        <a:lnTo>
                          <a:pt x="22" y="95"/>
                        </a:lnTo>
                        <a:lnTo>
                          <a:pt x="16" y="92"/>
                        </a:lnTo>
                        <a:lnTo>
                          <a:pt x="10" y="90"/>
                        </a:lnTo>
                        <a:lnTo>
                          <a:pt x="4" y="92"/>
                        </a:lnTo>
                        <a:lnTo>
                          <a:pt x="1" y="93"/>
                        </a:lnTo>
                        <a:lnTo>
                          <a:pt x="0" y="93"/>
                        </a:lnTo>
                        <a:lnTo>
                          <a:pt x="150" y="0"/>
                        </a:lnTo>
                        <a:close/>
                      </a:path>
                    </a:pathLst>
                  </a:custGeom>
                  <a:solidFill>
                    <a:srgbClr val="4949FF"/>
                  </a:solidFill>
                  <a:ln w="0">
                    <a:solidFill>
                      <a:srgbClr val="4949FF"/>
                    </a:solidFill>
                    <a:round/>
                    <a:headEnd/>
                    <a:tailEnd/>
                  </a:ln>
                </p:spPr>
                <p:txBody>
                  <a:bodyPr/>
                  <a:lstStyle/>
                  <a:p>
                    <a:endParaRPr lang="en-US"/>
                  </a:p>
                </p:txBody>
              </p:sp>
              <p:sp>
                <p:nvSpPr>
                  <p:cNvPr id="296" name="Freeform 295"/>
                  <p:cNvSpPr>
                    <a:spLocks/>
                  </p:cNvSpPr>
                  <p:nvPr/>
                </p:nvSpPr>
                <p:spPr bwMode="auto">
                  <a:xfrm>
                    <a:off x="4881372" y="3866405"/>
                    <a:ext cx="498009" cy="287322"/>
                  </a:xfrm>
                  <a:custGeom>
                    <a:avLst/>
                    <a:gdLst>
                      <a:gd name="T0" fmla="*/ 148 w 173"/>
                      <a:gd name="T1" fmla="*/ 0 h 124"/>
                      <a:gd name="T2" fmla="*/ 151 w 173"/>
                      <a:gd name="T3" fmla="*/ 0 h 124"/>
                      <a:gd name="T4" fmla="*/ 155 w 173"/>
                      <a:gd name="T5" fmla="*/ 2 h 124"/>
                      <a:gd name="T6" fmla="*/ 161 w 173"/>
                      <a:gd name="T7" fmla="*/ 5 h 124"/>
                      <a:gd name="T8" fmla="*/ 169 w 173"/>
                      <a:gd name="T9" fmla="*/ 9 h 124"/>
                      <a:gd name="T10" fmla="*/ 172 w 173"/>
                      <a:gd name="T11" fmla="*/ 20 h 124"/>
                      <a:gd name="T12" fmla="*/ 173 w 173"/>
                      <a:gd name="T13" fmla="*/ 33 h 124"/>
                      <a:gd name="T14" fmla="*/ 22 w 173"/>
                      <a:gd name="T15" fmla="*/ 124 h 124"/>
                      <a:gd name="T16" fmla="*/ 24 w 173"/>
                      <a:gd name="T17" fmla="*/ 110 h 124"/>
                      <a:gd name="T18" fmla="*/ 21 w 173"/>
                      <a:gd name="T19" fmla="*/ 101 h 124"/>
                      <a:gd name="T20" fmla="*/ 16 w 173"/>
                      <a:gd name="T21" fmla="*/ 95 h 124"/>
                      <a:gd name="T22" fmla="*/ 10 w 173"/>
                      <a:gd name="T23" fmla="*/ 92 h 124"/>
                      <a:gd name="T24" fmla="*/ 6 w 173"/>
                      <a:gd name="T25" fmla="*/ 92 h 124"/>
                      <a:gd name="T26" fmla="*/ 1 w 173"/>
                      <a:gd name="T27" fmla="*/ 92 h 124"/>
                      <a:gd name="T28" fmla="*/ 0 w 173"/>
                      <a:gd name="T29" fmla="*/ 92 h 124"/>
                      <a:gd name="T30" fmla="*/ 148 w 173"/>
                      <a:gd name="T31" fmla="*/ 0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24"/>
                      <a:gd name="T50" fmla="*/ 173 w 173"/>
                      <a:gd name="T51" fmla="*/ 124 h 1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24">
                        <a:moveTo>
                          <a:pt x="148" y="0"/>
                        </a:moveTo>
                        <a:lnTo>
                          <a:pt x="151" y="0"/>
                        </a:lnTo>
                        <a:lnTo>
                          <a:pt x="155" y="2"/>
                        </a:lnTo>
                        <a:lnTo>
                          <a:pt x="161" y="5"/>
                        </a:lnTo>
                        <a:lnTo>
                          <a:pt x="169" y="9"/>
                        </a:lnTo>
                        <a:lnTo>
                          <a:pt x="172" y="20"/>
                        </a:lnTo>
                        <a:lnTo>
                          <a:pt x="173" y="33"/>
                        </a:lnTo>
                        <a:lnTo>
                          <a:pt x="22" y="124"/>
                        </a:lnTo>
                        <a:lnTo>
                          <a:pt x="24" y="110"/>
                        </a:lnTo>
                        <a:lnTo>
                          <a:pt x="21" y="101"/>
                        </a:lnTo>
                        <a:lnTo>
                          <a:pt x="16" y="95"/>
                        </a:lnTo>
                        <a:lnTo>
                          <a:pt x="10" y="92"/>
                        </a:lnTo>
                        <a:lnTo>
                          <a:pt x="6" y="92"/>
                        </a:lnTo>
                        <a:lnTo>
                          <a:pt x="1" y="92"/>
                        </a:lnTo>
                        <a:lnTo>
                          <a:pt x="0" y="92"/>
                        </a:lnTo>
                        <a:lnTo>
                          <a:pt x="148" y="0"/>
                        </a:lnTo>
                        <a:close/>
                      </a:path>
                    </a:pathLst>
                  </a:custGeom>
                  <a:solidFill>
                    <a:srgbClr val="6D6DFF"/>
                  </a:solidFill>
                  <a:ln w="0">
                    <a:solidFill>
                      <a:srgbClr val="6D6DFF"/>
                    </a:solidFill>
                    <a:round/>
                    <a:headEnd/>
                    <a:tailEnd/>
                  </a:ln>
                </p:spPr>
                <p:txBody>
                  <a:bodyPr/>
                  <a:lstStyle/>
                  <a:p>
                    <a:endParaRPr lang="en-US"/>
                  </a:p>
                </p:txBody>
              </p:sp>
              <p:sp>
                <p:nvSpPr>
                  <p:cNvPr id="297" name="Freeform 296"/>
                  <p:cNvSpPr>
                    <a:spLocks/>
                  </p:cNvSpPr>
                  <p:nvPr/>
                </p:nvSpPr>
                <p:spPr bwMode="auto">
                  <a:xfrm>
                    <a:off x="4892887" y="3871039"/>
                    <a:ext cx="483616" cy="273420"/>
                  </a:xfrm>
                  <a:custGeom>
                    <a:avLst/>
                    <a:gdLst>
                      <a:gd name="T0" fmla="*/ 147 w 168"/>
                      <a:gd name="T1" fmla="*/ 0 h 118"/>
                      <a:gd name="T2" fmla="*/ 148 w 168"/>
                      <a:gd name="T3" fmla="*/ 0 h 118"/>
                      <a:gd name="T4" fmla="*/ 153 w 168"/>
                      <a:gd name="T5" fmla="*/ 1 h 118"/>
                      <a:gd name="T6" fmla="*/ 159 w 168"/>
                      <a:gd name="T7" fmla="*/ 3 h 118"/>
                      <a:gd name="T8" fmla="*/ 163 w 168"/>
                      <a:gd name="T9" fmla="*/ 9 h 118"/>
                      <a:gd name="T10" fmla="*/ 168 w 168"/>
                      <a:gd name="T11" fmla="*/ 16 h 118"/>
                      <a:gd name="T12" fmla="*/ 168 w 168"/>
                      <a:gd name="T13" fmla="*/ 28 h 118"/>
                      <a:gd name="T14" fmla="*/ 20 w 168"/>
                      <a:gd name="T15" fmla="*/ 118 h 118"/>
                      <a:gd name="T16" fmla="*/ 20 w 168"/>
                      <a:gd name="T17" fmla="*/ 105 h 118"/>
                      <a:gd name="T18" fmla="*/ 17 w 168"/>
                      <a:gd name="T19" fmla="*/ 97 h 118"/>
                      <a:gd name="T20" fmla="*/ 12 w 168"/>
                      <a:gd name="T21" fmla="*/ 93 h 118"/>
                      <a:gd name="T22" fmla="*/ 6 w 168"/>
                      <a:gd name="T23" fmla="*/ 90 h 118"/>
                      <a:gd name="T24" fmla="*/ 2 w 168"/>
                      <a:gd name="T25" fmla="*/ 90 h 118"/>
                      <a:gd name="T26" fmla="*/ 0 w 168"/>
                      <a:gd name="T27" fmla="*/ 90 h 118"/>
                      <a:gd name="T28" fmla="*/ 147 w 168"/>
                      <a:gd name="T29" fmla="*/ 0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18"/>
                      <a:gd name="T47" fmla="*/ 168 w 168"/>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18">
                        <a:moveTo>
                          <a:pt x="147" y="0"/>
                        </a:moveTo>
                        <a:lnTo>
                          <a:pt x="148" y="0"/>
                        </a:lnTo>
                        <a:lnTo>
                          <a:pt x="153" y="1"/>
                        </a:lnTo>
                        <a:lnTo>
                          <a:pt x="159" y="3"/>
                        </a:lnTo>
                        <a:lnTo>
                          <a:pt x="163" y="9"/>
                        </a:lnTo>
                        <a:lnTo>
                          <a:pt x="168" y="16"/>
                        </a:lnTo>
                        <a:lnTo>
                          <a:pt x="168" y="28"/>
                        </a:lnTo>
                        <a:lnTo>
                          <a:pt x="20" y="118"/>
                        </a:lnTo>
                        <a:lnTo>
                          <a:pt x="20" y="105"/>
                        </a:lnTo>
                        <a:lnTo>
                          <a:pt x="17" y="97"/>
                        </a:lnTo>
                        <a:lnTo>
                          <a:pt x="12" y="93"/>
                        </a:lnTo>
                        <a:lnTo>
                          <a:pt x="6" y="90"/>
                        </a:lnTo>
                        <a:lnTo>
                          <a:pt x="2" y="90"/>
                        </a:lnTo>
                        <a:lnTo>
                          <a:pt x="0" y="90"/>
                        </a:lnTo>
                        <a:lnTo>
                          <a:pt x="147" y="0"/>
                        </a:lnTo>
                        <a:close/>
                      </a:path>
                    </a:pathLst>
                  </a:custGeom>
                  <a:solidFill>
                    <a:srgbClr val="9292FF"/>
                  </a:solidFill>
                  <a:ln w="0">
                    <a:solidFill>
                      <a:srgbClr val="9292FF"/>
                    </a:solidFill>
                    <a:round/>
                    <a:headEnd/>
                    <a:tailEnd/>
                  </a:ln>
                </p:spPr>
                <p:txBody>
                  <a:bodyPr/>
                  <a:lstStyle/>
                  <a:p>
                    <a:endParaRPr lang="en-US"/>
                  </a:p>
                </p:txBody>
              </p:sp>
              <p:sp>
                <p:nvSpPr>
                  <p:cNvPr id="298" name="Freeform 297"/>
                  <p:cNvSpPr>
                    <a:spLocks/>
                  </p:cNvSpPr>
                  <p:nvPr/>
                </p:nvSpPr>
                <p:spPr bwMode="auto">
                  <a:xfrm>
                    <a:off x="4907280" y="3871039"/>
                    <a:ext cx="469223" cy="261834"/>
                  </a:xfrm>
                  <a:custGeom>
                    <a:avLst/>
                    <a:gdLst>
                      <a:gd name="T0" fmla="*/ 143 w 163"/>
                      <a:gd name="T1" fmla="*/ 0 h 113"/>
                      <a:gd name="T2" fmla="*/ 145 w 163"/>
                      <a:gd name="T3" fmla="*/ 0 h 113"/>
                      <a:gd name="T4" fmla="*/ 151 w 163"/>
                      <a:gd name="T5" fmla="*/ 3 h 113"/>
                      <a:gd name="T6" fmla="*/ 157 w 163"/>
                      <a:gd name="T7" fmla="*/ 7 h 113"/>
                      <a:gd name="T8" fmla="*/ 161 w 163"/>
                      <a:gd name="T9" fmla="*/ 15 h 113"/>
                      <a:gd name="T10" fmla="*/ 163 w 163"/>
                      <a:gd name="T11" fmla="*/ 25 h 113"/>
                      <a:gd name="T12" fmla="*/ 16 w 163"/>
                      <a:gd name="T13" fmla="*/ 113 h 113"/>
                      <a:gd name="T14" fmla="*/ 16 w 163"/>
                      <a:gd name="T15" fmla="*/ 103 h 113"/>
                      <a:gd name="T16" fmla="*/ 12 w 163"/>
                      <a:gd name="T17" fmla="*/ 96 h 113"/>
                      <a:gd name="T18" fmla="*/ 6 w 163"/>
                      <a:gd name="T19" fmla="*/ 91 h 113"/>
                      <a:gd name="T20" fmla="*/ 1 w 163"/>
                      <a:gd name="T21" fmla="*/ 90 h 113"/>
                      <a:gd name="T22" fmla="*/ 0 w 163"/>
                      <a:gd name="T23" fmla="*/ 88 h 113"/>
                      <a:gd name="T24" fmla="*/ 143 w 163"/>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113"/>
                      <a:gd name="T41" fmla="*/ 163 w 163"/>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113">
                        <a:moveTo>
                          <a:pt x="143" y="0"/>
                        </a:moveTo>
                        <a:lnTo>
                          <a:pt x="145" y="0"/>
                        </a:lnTo>
                        <a:lnTo>
                          <a:pt x="151" y="3"/>
                        </a:lnTo>
                        <a:lnTo>
                          <a:pt x="157" y="7"/>
                        </a:lnTo>
                        <a:lnTo>
                          <a:pt x="161" y="15"/>
                        </a:lnTo>
                        <a:lnTo>
                          <a:pt x="163" y="25"/>
                        </a:lnTo>
                        <a:lnTo>
                          <a:pt x="16" y="113"/>
                        </a:lnTo>
                        <a:lnTo>
                          <a:pt x="16" y="103"/>
                        </a:lnTo>
                        <a:lnTo>
                          <a:pt x="12" y="96"/>
                        </a:lnTo>
                        <a:lnTo>
                          <a:pt x="6" y="91"/>
                        </a:lnTo>
                        <a:lnTo>
                          <a:pt x="1" y="90"/>
                        </a:lnTo>
                        <a:lnTo>
                          <a:pt x="0" y="88"/>
                        </a:lnTo>
                        <a:lnTo>
                          <a:pt x="143" y="0"/>
                        </a:lnTo>
                        <a:close/>
                      </a:path>
                    </a:pathLst>
                  </a:custGeom>
                  <a:solidFill>
                    <a:srgbClr val="B6B6FF"/>
                  </a:solidFill>
                  <a:ln w="0">
                    <a:solidFill>
                      <a:srgbClr val="B6B6FF"/>
                    </a:solidFill>
                    <a:round/>
                    <a:headEnd/>
                    <a:tailEnd/>
                  </a:ln>
                </p:spPr>
                <p:txBody>
                  <a:bodyPr/>
                  <a:lstStyle/>
                  <a:p>
                    <a:endParaRPr lang="en-US"/>
                  </a:p>
                </p:txBody>
              </p:sp>
              <p:sp>
                <p:nvSpPr>
                  <p:cNvPr id="299" name="Freeform 298"/>
                  <p:cNvSpPr>
                    <a:spLocks/>
                  </p:cNvSpPr>
                  <p:nvPr/>
                </p:nvSpPr>
                <p:spPr bwMode="auto">
                  <a:xfrm>
                    <a:off x="4918795" y="3871039"/>
                    <a:ext cx="451951" cy="252566"/>
                  </a:xfrm>
                  <a:custGeom>
                    <a:avLst/>
                    <a:gdLst>
                      <a:gd name="T0" fmla="*/ 141 w 157"/>
                      <a:gd name="T1" fmla="*/ 0 h 109"/>
                      <a:gd name="T2" fmla="*/ 141 w 157"/>
                      <a:gd name="T3" fmla="*/ 0 h 109"/>
                      <a:gd name="T4" fmla="*/ 144 w 157"/>
                      <a:gd name="T5" fmla="*/ 1 h 109"/>
                      <a:gd name="T6" fmla="*/ 147 w 157"/>
                      <a:gd name="T7" fmla="*/ 3 h 109"/>
                      <a:gd name="T8" fmla="*/ 150 w 157"/>
                      <a:gd name="T9" fmla="*/ 6 h 109"/>
                      <a:gd name="T10" fmla="*/ 153 w 157"/>
                      <a:gd name="T11" fmla="*/ 9 h 109"/>
                      <a:gd name="T12" fmla="*/ 156 w 157"/>
                      <a:gd name="T13" fmla="*/ 12 h 109"/>
                      <a:gd name="T14" fmla="*/ 157 w 157"/>
                      <a:gd name="T15" fmla="*/ 16 h 109"/>
                      <a:gd name="T16" fmla="*/ 157 w 157"/>
                      <a:gd name="T17" fmla="*/ 21 h 109"/>
                      <a:gd name="T18" fmla="*/ 14 w 157"/>
                      <a:gd name="T19" fmla="*/ 109 h 109"/>
                      <a:gd name="T20" fmla="*/ 14 w 157"/>
                      <a:gd name="T21" fmla="*/ 105 h 109"/>
                      <a:gd name="T22" fmla="*/ 12 w 157"/>
                      <a:gd name="T23" fmla="*/ 102 h 109"/>
                      <a:gd name="T24" fmla="*/ 9 w 157"/>
                      <a:gd name="T25" fmla="*/ 97 h 109"/>
                      <a:gd name="T26" fmla="*/ 8 w 157"/>
                      <a:gd name="T27" fmla="*/ 94 h 109"/>
                      <a:gd name="T28" fmla="*/ 5 w 157"/>
                      <a:gd name="T29" fmla="*/ 91 h 109"/>
                      <a:gd name="T30" fmla="*/ 2 w 157"/>
                      <a:gd name="T31" fmla="*/ 90 h 109"/>
                      <a:gd name="T32" fmla="*/ 0 w 157"/>
                      <a:gd name="T33" fmla="*/ 88 h 109"/>
                      <a:gd name="T34" fmla="*/ 0 w 157"/>
                      <a:gd name="T35" fmla="*/ 88 h 109"/>
                      <a:gd name="T36" fmla="*/ 141 w 157"/>
                      <a:gd name="T37" fmla="*/ 0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109"/>
                      <a:gd name="T59" fmla="*/ 157 w 15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109">
                        <a:moveTo>
                          <a:pt x="141" y="0"/>
                        </a:moveTo>
                        <a:lnTo>
                          <a:pt x="141" y="0"/>
                        </a:lnTo>
                        <a:lnTo>
                          <a:pt x="144" y="1"/>
                        </a:lnTo>
                        <a:lnTo>
                          <a:pt x="147" y="3"/>
                        </a:lnTo>
                        <a:lnTo>
                          <a:pt x="150" y="6"/>
                        </a:lnTo>
                        <a:lnTo>
                          <a:pt x="153" y="9"/>
                        </a:lnTo>
                        <a:lnTo>
                          <a:pt x="156" y="12"/>
                        </a:lnTo>
                        <a:lnTo>
                          <a:pt x="157" y="16"/>
                        </a:lnTo>
                        <a:lnTo>
                          <a:pt x="157" y="21"/>
                        </a:lnTo>
                        <a:lnTo>
                          <a:pt x="14" y="109"/>
                        </a:lnTo>
                        <a:lnTo>
                          <a:pt x="14" y="105"/>
                        </a:lnTo>
                        <a:lnTo>
                          <a:pt x="12" y="102"/>
                        </a:lnTo>
                        <a:lnTo>
                          <a:pt x="9" y="97"/>
                        </a:lnTo>
                        <a:lnTo>
                          <a:pt x="8" y="94"/>
                        </a:lnTo>
                        <a:lnTo>
                          <a:pt x="5" y="91"/>
                        </a:lnTo>
                        <a:lnTo>
                          <a:pt x="2" y="90"/>
                        </a:lnTo>
                        <a:lnTo>
                          <a:pt x="0" y="88"/>
                        </a:lnTo>
                        <a:lnTo>
                          <a:pt x="141" y="0"/>
                        </a:lnTo>
                        <a:close/>
                      </a:path>
                    </a:pathLst>
                  </a:custGeom>
                  <a:solidFill>
                    <a:srgbClr val="DBDBFF"/>
                  </a:solidFill>
                  <a:ln w="0">
                    <a:solidFill>
                      <a:srgbClr val="DBDBFF"/>
                    </a:solidFill>
                    <a:round/>
                    <a:headEnd/>
                    <a:tailEnd/>
                  </a:ln>
                </p:spPr>
                <p:txBody>
                  <a:bodyPr/>
                  <a:lstStyle/>
                  <a:p>
                    <a:endParaRPr lang="en-US"/>
                  </a:p>
                </p:txBody>
              </p:sp>
              <p:sp>
                <p:nvSpPr>
                  <p:cNvPr id="300" name="Freeform 299"/>
                  <p:cNvSpPr>
                    <a:spLocks/>
                  </p:cNvSpPr>
                  <p:nvPr/>
                </p:nvSpPr>
                <p:spPr bwMode="auto">
                  <a:xfrm>
                    <a:off x="4933188" y="3873357"/>
                    <a:ext cx="437557" cy="240980"/>
                  </a:xfrm>
                  <a:custGeom>
                    <a:avLst/>
                    <a:gdLst>
                      <a:gd name="T0" fmla="*/ 137 w 152"/>
                      <a:gd name="T1" fmla="*/ 0 h 104"/>
                      <a:gd name="T2" fmla="*/ 139 w 152"/>
                      <a:gd name="T3" fmla="*/ 0 h 104"/>
                      <a:gd name="T4" fmla="*/ 140 w 152"/>
                      <a:gd name="T5" fmla="*/ 2 h 104"/>
                      <a:gd name="T6" fmla="*/ 143 w 152"/>
                      <a:gd name="T7" fmla="*/ 3 h 104"/>
                      <a:gd name="T8" fmla="*/ 146 w 152"/>
                      <a:gd name="T9" fmla="*/ 6 h 104"/>
                      <a:gd name="T10" fmla="*/ 149 w 152"/>
                      <a:gd name="T11" fmla="*/ 9 h 104"/>
                      <a:gd name="T12" fmla="*/ 151 w 152"/>
                      <a:gd name="T13" fmla="*/ 14 h 104"/>
                      <a:gd name="T14" fmla="*/ 152 w 152"/>
                      <a:gd name="T15" fmla="*/ 17 h 104"/>
                      <a:gd name="T16" fmla="*/ 10 w 152"/>
                      <a:gd name="T17" fmla="*/ 104 h 104"/>
                      <a:gd name="T18" fmla="*/ 0 w 152"/>
                      <a:gd name="T19" fmla="*/ 86 h 104"/>
                      <a:gd name="T20" fmla="*/ 137 w 152"/>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104"/>
                      <a:gd name="T35" fmla="*/ 152 w 152"/>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104">
                        <a:moveTo>
                          <a:pt x="137" y="0"/>
                        </a:moveTo>
                        <a:lnTo>
                          <a:pt x="139" y="0"/>
                        </a:lnTo>
                        <a:lnTo>
                          <a:pt x="140" y="2"/>
                        </a:lnTo>
                        <a:lnTo>
                          <a:pt x="143" y="3"/>
                        </a:lnTo>
                        <a:lnTo>
                          <a:pt x="146" y="6"/>
                        </a:lnTo>
                        <a:lnTo>
                          <a:pt x="149" y="9"/>
                        </a:lnTo>
                        <a:lnTo>
                          <a:pt x="151" y="14"/>
                        </a:lnTo>
                        <a:lnTo>
                          <a:pt x="152" y="17"/>
                        </a:lnTo>
                        <a:lnTo>
                          <a:pt x="10" y="104"/>
                        </a:lnTo>
                        <a:lnTo>
                          <a:pt x="0" y="86"/>
                        </a:lnTo>
                        <a:lnTo>
                          <a:pt x="137" y="0"/>
                        </a:lnTo>
                        <a:close/>
                      </a:path>
                    </a:pathLst>
                  </a:custGeom>
                  <a:solidFill>
                    <a:srgbClr val="FFFFFF"/>
                  </a:solidFill>
                  <a:ln w="0">
                    <a:solidFill>
                      <a:srgbClr val="FFFFFF"/>
                    </a:solidFill>
                    <a:round/>
                    <a:headEnd/>
                    <a:tailEnd/>
                  </a:ln>
                </p:spPr>
                <p:txBody>
                  <a:bodyPr/>
                  <a:lstStyle/>
                  <a:p>
                    <a:endParaRPr lang="en-US"/>
                  </a:p>
                </p:txBody>
              </p:sp>
              <p:sp>
                <p:nvSpPr>
                  <p:cNvPr id="301" name="Freeform 300"/>
                  <p:cNvSpPr>
                    <a:spLocks/>
                  </p:cNvSpPr>
                  <p:nvPr/>
                </p:nvSpPr>
                <p:spPr bwMode="auto">
                  <a:xfrm>
                    <a:off x="4593505" y="2582723"/>
                    <a:ext cx="541189" cy="319762"/>
                  </a:xfrm>
                  <a:custGeom>
                    <a:avLst/>
                    <a:gdLst>
                      <a:gd name="T0" fmla="*/ 31 w 188"/>
                      <a:gd name="T1" fmla="*/ 138 h 138"/>
                      <a:gd name="T2" fmla="*/ 188 w 188"/>
                      <a:gd name="T3" fmla="*/ 44 h 138"/>
                      <a:gd name="T4" fmla="*/ 188 w 188"/>
                      <a:gd name="T5" fmla="*/ 27 h 138"/>
                      <a:gd name="T6" fmla="*/ 185 w 188"/>
                      <a:gd name="T7" fmla="*/ 15 h 138"/>
                      <a:gd name="T8" fmla="*/ 181 w 188"/>
                      <a:gd name="T9" fmla="*/ 8 h 138"/>
                      <a:gd name="T10" fmla="*/ 175 w 188"/>
                      <a:gd name="T11" fmla="*/ 3 h 138"/>
                      <a:gd name="T12" fmla="*/ 167 w 188"/>
                      <a:gd name="T13" fmla="*/ 0 h 138"/>
                      <a:gd name="T14" fmla="*/ 161 w 188"/>
                      <a:gd name="T15" fmla="*/ 0 h 138"/>
                      <a:gd name="T16" fmla="*/ 158 w 188"/>
                      <a:gd name="T17" fmla="*/ 0 h 138"/>
                      <a:gd name="T18" fmla="*/ 157 w 188"/>
                      <a:gd name="T19" fmla="*/ 0 h 138"/>
                      <a:gd name="T20" fmla="*/ 0 w 188"/>
                      <a:gd name="T21" fmla="*/ 94 h 138"/>
                      <a:gd name="T22" fmla="*/ 2 w 188"/>
                      <a:gd name="T23" fmla="*/ 94 h 138"/>
                      <a:gd name="T24" fmla="*/ 5 w 188"/>
                      <a:gd name="T25" fmla="*/ 93 h 138"/>
                      <a:gd name="T26" fmla="*/ 10 w 188"/>
                      <a:gd name="T27" fmla="*/ 90 h 138"/>
                      <a:gd name="T28" fmla="*/ 18 w 188"/>
                      <a:gd name="T29" fmla="*/ 90 h 138"/>
                      <a:gd name="T30" fmla="*/ 24 w 188"/>
                      <a:gd name="T31" fmla="*/ 91 h 138"/>
                      <a:gd name="T32" fmla="*/ 30 w 188"/>
                      <a:gd name="T33" fmla="*/ 96 h 138"/>
                      <a:gd name="T34" fmla="*/ 33 w 188"/>
                      <a:gd name="T35" fmla="*/ 103 h 138"/>
                      <a:gd name="T36" fmla="*/ 34 w 188"/>
                      <a:gd name="T37" fmla="*/ 118 h 138"/>
                      <a:gd name="T38" fmla="*/ 31 w 188"/>
                      <a:gd name="T39" fmla="*/ 138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138"/>
                      <a:gd name="T62" fmla="*/ 188 w 188"/>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138">
                        <a:moveTo>
                          <a:pt x="31" y="138"/>
                        </a:moveTo>
                        <a:lnTo>
                          <a:pt x="188" y="44"/>
                        </a:lnTo>
                        <a:lnTo>
                          <a:pt x="188" y="27"/>
                        </a:lnTo>
                        <a:lnTo>
                          <a:pt x="185" y="15"/>
                        </a:lnTo>
                        <a:lnTo>
                          <a:pt x="181" y="8"/>
                        </a:lnTo>
                        <a:lnTo>
                          <a:pt x="175" y="3"/>
                        </a:lnTo>
                        <a:lnTo>
                          <a:pt x="167" y="0"/>
                        </a:lnTo>
                        <a:lnTo>
                          <a:pt x="161" y="0"/>
                        </a:lnTo>
                        <a:lnTo>
                          <a:pt x="158" y="0"/>
                        </a:lnTo>
                        <a:lnTo>
                          <a:pt x="157" y="0"/>
                        </a:lnTo>
                        <a:lnTo>
                          <a:pt x="0" y="94"/>
                        </a:lnTo>
                        <a:lnTo>
                          <a:pt x="2" y="94"/>
                        </a:lnTo>
                        <a:lnTo>
                          <a:pt x="5" y="93"/>
                        </a:lnTo>
                        <a:lnTo>
                          <a:pt x="10" y="90"/>
                        </a:lnTo>
                        <a:lnTo>
                          <a:pt x="18" y="90"/>
                        </a:lnTo>
                        <a:lnTo>
                          <a:pt x="24" y="91"/>
                        </a:lnTo>
                        <a:lnTo>
                          <a:pt x="30" y="96"/>
                        </a:lnTo>
                        <a:lnTo>
                          <a:pt x="33" y="103"/>
                        </a:lnTo>
                        <a:lnTo>
                          <a:pt x="34" y="118"/>
                        </a:lnTo>
                        <a:lnTo>
                          <a:pt x="31" y="138"/>
                        </a:lnTo>
                        <a:close/>
                      </a:path>
                    </a:pathLst>
                  </a:custGeom>
                  <a:solidFill>
                    <a:srgbClr val="0000FF"/>
                  </a:solidFill>
                  <a:ln w="0">
                    <a:solidFill>
                      <a:srgbClr val="0000FF"/>
                    </a:solidFill>
                    <a:round/>
                    <a:headEnd/>
                    <a:tailEnd/>
                  </a:ln>
                </p:spPr>
                <p:txBody>
                  <a:bodyPr/>
                  <a:lstStyle/>
                  <a:p>
                    <a:endParaRPr lang="en-US"/>
                  </a:p>
                </p:txBody>
              </p:sp>
              <p:sp>
                <p:nvSpPr>
                  <p:cNvPr id="302" name="Freeform 301"/>
                  <p:cNvSpPr>
                    <a:spLocks/>
                  </p:cNvSpPr>
                  <p:nvPr/>
                </p:nvSpPr>
                <p:spPr bwMode="auto">
                  <a:xfrm>
                    <a:off x="4593505" y="2582723"/>
                    <a:ext cx="541189" cy="319762"/>
                  </a:xfrm>
                  <a:custGeom>
                    <a:avLst/>
                    <a:gdLst>
                      <a:gd name="T0" fmla="*/ 31 w 188"/>
                      <a:gd name="T1" fmla="*/ 138 h 138"/>
                      <a:gd name="T2" fmla="*/ 188 w 188"/>
                      <a:gd name="T3" fmla="*/ 44 h 138"/>
                      <a:gd name="T4" fmla="*/ 188 w 188"/>
                      <a:gd name="T5" fmla="*/ 27 h 138"/>
                      <a:gd name="T6" fmla="*/ 185 w 188"/>
                      <a:gd name="T7" fmla="*/ 15 h 138"/>
                      <a:gd name="T8" fmla="*/ 181 w 188"/>
                      <a:gd name="T9" fmla="*/ 8 h 138"/>
                      <a:gd name="T10" fmla="*/ 175 w 188"/>
                      <a:gd name="T11" fmla="*/ 3 h 138"/>
                      <a:gd name="T12" fmla="*/ 167 w 188"/>
                      <a:gd name="T13" fmla="*/ 0 h 138"/>
                      <a:gd name="T14" fmla="*/ 161 w 188"/>
                      <a:gd name="T15" fmla="*/ 0 h 138"/>
                      <a:gd name="T16" fmla="*/ 158 w 188"/>
                      <a:gd name="T17" fmla="*/ 0 h 138"/>
                      <a:gd name="T18" fmla="*/ 157 w 188"/>
                      <a:gd name="T19" fmla="*/ 0 h 138"/>
                      <a:gd name="T20" fmla="*/ 0 w 188"/>
                      <a:gd name="T21" fmla="*/ 94 h 138"/>
                      <a:gd name="T22" fmla="*/ 2 w 188"/>
                      <a:gd name="T23" fmla="*/ 94 h 138"/>
                      <a:gd name="T24" fmla="*/ 5 w 188"/>
                      <a:gd name="T25" fmla="*/ 93 h 138"/>
                      <a:gd name="T26" fmla="*/ 10 w 188"/>
                      <a:gd name="T27" fmla="*/ 90 h 138"/>
                      <a:gd name="T28" fmla="*/ 18 w 188"/>
                      <a:gd name="T29" fmla="*/ 90 h 138"/>
                      <a:gd name="T30" fmla="*/ 24 w 188"/>
                      <a:gd name="T31" fmla="*/ 91 h 138"/>
                      <a:gd name="T32" fmla="*/ 30 w 188"/>
                      <a:gd name="T33" fmla="*/ 96 h 138"/>
                      <a:gd name="T34" fmla="*/ 33 w 188"/>
                      <a:gd name="T35" fmla="*/ 103 h 138"/>
                      <a:gd name="T36" fmla="*/ 34 w 188"/>
                      <a:gd name="T37" fmla="*/ 118 h 138"/>
                      <a:gd name="T38" fmla="*/ 31 w 188"/>
                      <a:gd name="T39" fmla="*/ 138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138"/>
                      <a:gd name="T62" fmla="*/ 188 w 188"/>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138">
                        <a:moveTo>
                          <a:pt x="31" y="138"/>
                        </a:moveTo>
                        <a:lnTo>
                          <a:pt x="188" y="44"/>
                        </a:lnTo>
                        <a:lnTo>
                          <a:pt x="188" y="27"/>
                        </a:lnTo>
                        <a:lnTo>
                          <a:pt x="185" y="15"/>
                        </a:lnTo>
                        <a:lnTo>
                          <a:pt x="181" y="8"/>
                        </a:lnTo>
                        <a:lnTo>
                          <a:pt x="175" y="3"/>
                        </a:lnTo>
                        <a:lnTo>
                          <a:pt x="167" y="0"/>
                        </a:lnTo>
                        <a:lnTo>
                          <a:pt x="161" y="0"/>
                        </a:lnTo>
                        <a:lnTo>
                          <a:pt x="158" y="0"/>
                        </a:lnTo>
                        <a:lnTo>
                          <a:pt x="157" y="0"/>
                        </a:lnTo>
                        <a:lnTo>
                          <a:pt x="0" y="94"/>
                        </a:lnTo>
                        <a:lnTo>
                          <a:pt x="2" y="94"/>
                        </a:lnTo>
                        <a:lnTo>
                          <a:pt x="5" y="93"/>
                        </a:lnTo>
                        <a:lnTo>
                          <a:pt x="10" y="90"/>
                        </a:lnTo>
                        <a:lnTo>
                          <a:pt x="18" y="90"/>
                        </a:lnTo>
                        <a:lnTo>
                          <a:pt x="24" y="91"/>
                        </a:lnTo>
                        <a:lnTo>
                          <a:pt x="30" y="96"/>
                        </a:lnTo>
                        <a:lnTo>
                          <a:pt x="33" y="103"/>
                        </a:lnTo>
                        <a:lnTo>
                          <a:pt x="34" y="118"/>
                        </a:lnTo>
                        <a:lnTo>
                          <a:pt x="31" y="138"/>
                        </a:lnTo>
                      </a:path>
                    </a:pathLst>
                  </a:custGeom>
                  <a:noFill/>
                  <a:ln w="9525">
                    <a:solidFill>
                      <a:srgbClr val="000000"/>
                    </a:solidFill>
                    <a:round/>
                    <a:headEnd/>
                    <a:tailEnd/>
                  </a:ln>
                </p:spPr>
                <p:txBody>
                  <a:bodyPr/>
                  <a:lstStyle/>
                  <a:p>
                    <a:endParaRPr lang="en-US"/>
                  </a:p>
                </p:txBody>
              </p:sp>
              <p:sp>
                <p:nvSpPr>
                  <p:cNvPr id="303" name="Freeform 302"/>
                  <p:cNvSpPr>
                    <a:spLocks/>
                  </p:cNvSpPr>
                  <p:nvPr/>
                </p:nvSpPr>
                <p:spPr bwMode="auto">
                  <a:xfrm>
                    <a:off x="4602141" y="2582723"/>
                    <a:ext cx="532553" cy="308176"/>
                  </a:xfrm>
                  <a:custGeom>
                    <a:avLst/>
                    <a:gdLst>
                      <a:gd name="T0" fmla="*/ 155 w 185"/>
                      <a:gd name="T1" fmla="*/ 0 h 133"/>
                      <a:gd name="T2" fmla="*/ 157 w 185"/>
                      <a:gd name="T3" fmla="*/ 0 h 133"/>
                      <a:gd name="T4" fmla="*/ 161 w 185"/>
                      <a:gd name="T5" fmla="*/ 0 h 133"/>
                      <a:gd name="T6" fmla="*/ 169 w 185"/>
                      <a:gd name="T7" fmla="*/ 2 h 133"/>
                      <a:gd name="T8" fmla="*/ 175 w 185"/>
                      <a:gd name="T9" fmla="*/ 6 h 133"/>
                      <a:gd name="T10" fmla="*/ 181 w 185"/>
                      <a:gd name="T11" fmla="*/ 12 h 133"/>
                      <a:gd name="T12" fmla="*/ 185 w 185"/>
                      <a:gd name="T13" fmla="*/ 24 h 133"/>
                      <a:gd name="T14" fmla="*/ 185 w 185"/>
                      <a:gd name="T15" fmla="*/ 41 h 133"/>
                      <a:gd name="T16" fmla="*/ 30 w 185"/>
                      <a:gd name="T17" fmla="*/ 133 h 133"/>
                      <a:gd name="T18" fmla="*/ 33 w 185"/>
                      <a:gd name="T19" fmla="*/ 117 h 133"/>
                      <a:gd name="T20" fmla="*/ 31 w 185"/>
                      <a:gd name="T21" fmla="*/ 103 h 133"/>
                      <a:gd name="T22" fmla="*/ 28 w 185"/>
                      <a:gd name="T23" fmla="*/ 96 h 133"/>
                      <a:gd name="T24" fmla="*/ 22 w 185"/>
                      <a:gd name="T25" fmla="*/ 91 h 133"/>
                      <a:gd name="T26" fmla="*/ 16 w 185"/>
                      <a:gd name="T27" fmla="*/ 90 h 133"/>
                      <a:gd name="T28" fmla="*/ 10 w 185"/>
                      <a:gd name="T29" fmla="*/ 91 h 133"/>
                      <a:gd name="T30" fmla="*/ 6 w 185"/>
                      <a:gd name="T31" fmla="*/ 93 h 133"/>
                      <a:gd name="T32" fmla="*/ 2 w 185"/>
                      <a:gd name="T33" fmla="*/ 93 h 133"/>
                      <a:gd name="T34" fmla="*/ 0 w 185"/>
                      <a:gd name="T35" fmla="*/ 94 h 133"/>
                      <a:gd name="T36" fmla="*/ 155 w 185"/>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33"/>
                      <a:gd name="T59" fmla="*/ 185 w 185"/>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33">
                        <a:moveTo>
                          <a:pt x="155" y="0"/>
                        </a:moveTo>
                        <a:lnTo>
                          <a:pt x="157" y="0"/>
                        </a:lnTo>
                        <a:lnTo>
                          <a:pt x="161" y="0"/>
                        </a:lnTo>
                        <a:lnTo>
                          <a:pt x="169" y="2"/>
                        </a:lnTo>
                        <a:lnTo>
                          <a:pt x="175" y="6"/>
                        </a:lnTo>
                        <a:lnTo>
                          <a:pt x="181" y="12"/>
                        </a:lnTo>
                        <a:lnTo>
                          <a:pt x="185" y="24"/>
                        </a:lnTo>
                        <a:lnTo>
                          <a:pt x="185" y="41"/>
                        </a:lnTo>
                        <a:lnTo>
                          <a:pt x="30" y="133"/>
                        </a:lnTo>
                        <a:lnTo>
                          <a:pt x="33" y="117"/>
                        </a:lnTo>
                        <a:lnTo>
                          <a:pt x="31" y="103"/>
                        </a:lnTo>
                        <a:lnTo>
                          <a:pt x="28" y="96"/>
                        </a:lnTo>
                        <a:lnTo>
                          <a:pt x="22" y="91"/>
                        </a:lnTo>
                        <a:lnTo>
                          <a:pt x="16" y="90"/>
                        </a:lnTo>
                        <a:lnTo>
                          <a:pt x="10" y="91"/>
                        </a:lnTo>
                        <a:lnTo>
                          <a:pt x="6" y="93"/>
                        </a:lnTo>
                        <a:lnTo>
                          <a:pt x="2" y="93"/>
                        </a:lnTo>
                        <a:lnTo>
                          <a:pt x="0" y="94"/>
                        </a:lnTo>
                        <a:lnTo>
                          <a:pt x="155" y="0"/>
                        </a:lnTo>
                        <a:close/>
                      </a:path>
                    </a:pathLst>
                  </a:custGeom>
                  <a:solidFill>
                    <a:srgbClr val="2424FF"/>
                  </a:solidFill>
                  <a:ln w="0">
                    <a:solidFill>
                      <a:srgbClr val="2424FF"/>
                    </a:solidFill>
                    <a:round/>
                    <a:headEnd/>
                    <a:tailEnd/>
                  </a:ln>
                </p:spPr>
                <p:txBody>
                  <a:bodyPr/>
                  <a:lstStyle/>
                  <a:p>
                    <a:endParaRPr lang="en-US"/>
                  </a:p>
                </p:txBody>
              </p:sp>
              <p:sp>
                <p:nvSpPr>
                  <p:cNvPr id="304" name="Freeform 303"/>
                  <p:cNvSpPr>
                    <a:spLocks/>
                  </p:cNvSpPr>
                  <p:nvPr/>
                </p:nvSpPr>
                <p:spPr bwMode="auto">
                  <a:xfrm>
                    <a:off x="4613656" y="2587357"/>
                    <a:ext cx="518160" cy="294274"/>
                  </a:xfrm>
                  <a:custGeom>
                    <a:avLst/>
                    <a:gdLst>
                      <a:gd name="T0" fmla="*/ 153 w 180"/>
                      <a:gd name="T1" fmla="*/ 0 h 127"/>
                      <a:gd name="T2" fmla="*/ 154 w 180"/>
                      <a:gd name="T3" fmla="*/ 0 h 127"/>
                      <a:gd name="T4" fmla="*/ 159 w 180"/>
                      <a:gd name="T5" fmla="*/ 0 h 127"/>
                      <a:gd name="T6" fmla="*/ 165 w 180"/>
                      <a:gd name="T7" fmla="*/ 1 h 127"/>
                      <a:gd name="T8" fmla="*/ 171 w 180"/>
                      <a:gd name="T9" fmla="*/ 4 h 127"/>
                      <a:gd name="T10" fmla="*/ 177 w 180"/>
                      <a:gd name="T11" fmla="*/ 10 h 127"/>
                      <a:gd name="T12" fmla="*/ 180 w 180"/>
                      <a:gd name="T13" fmla="*/ 21 h 127"/>
                      <a:gd name="T14" fmla="*/ 180 w 180"/>
                      <a:gd name="T15" fmla="*/ 36 h 127"/>
                      <a:gd name="T16" fmla="*/ 27 w 180"/>
                      <a:gd name="T17" fmla="*/ 127 h 127"/>
                      <a:gd name="T18" fmla="*/ 29 w 180"/>
                      <a:gd name="T19" fmla="*/ 110 h 127"/>
                      <a:gd name="T20" fmla="*/ 27 w 180"/>
                      <a:gd name="T21" fmla="*/ 100 h 127"/>
                      <a:gd name="T22" fmla="*/ 23 w 180"/>
                      <a:gd name="T23" fmla="*/ 94 h 127"/>
                      <a:gd name="T24" fmla="*/ 18 w 180"/>
                      <a:gd name="T25" fmla="*/ 91 h 127"/>
                      <a:gd name="T26" fmla="*/ 12 w 180"/>
                      <a:gd name="T27" fmla="*/ 89 h 127"/>
                      <a:gd name="T28" fmla="*/ 6 w 180"/>
                      <a:gd name="T29" fmla="*/ 89 h 127"/>
                      <a:gd name="T30" fmla="*/ 3 w 180"/>
                      <a:gd name="T31" fmla="*/ 91 h 127"/>
                      <a:gd name="T32" fmla="*/ 0 w 180"/>
                      <a:gd name="T33" fmla="*/ 91 h 127"/>
                      <a:gd name="T34" fmla="*/ 153 w 180"/>
                      <a:gd name="T35" fmla="*/ 0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0"/>
                      <a:gd name="T55" fmla="*/ 0 h 127"/>
                      <a:gd name="T56" fmla="*/ 180 w 180"/>
                      <a:gd name="T57" fmla="*/ 127 h 1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0" h="127">
                        <a:moveTo>
                          <a:pt x="153" y="0"/>
                        </a:moveTo>
                        <a:lnTo>
                          <a:pt x="154" y="0"/>
                        </a:lnTo>
                        <a:lnTo>
                          <a:pt x="159" y="0"/>
                        </a:lnTo>
                        <a:lnTo>
                          <a:pt x="165" y="1"/>
                        </a:lnTo>
                        <a:lnTo>
                          <a:pt x="171" y="4"/>
                        </a:lnTo>
                        <a:lnTo>
                          <a:pt x="177" y="10"/>
                        </a:lnTo>
                        <a:lnTo>
                          <a:pt x="180" y="21"/>
                        </a:lnTo>
                        <a:lnTo>
                          <a:pt x="180" y="36"/>
                        </a:lnTo>
                        <a:lnTo>
                          <a:pt x="27" y="127"/>
                        </a:lnTo>
                        <a:lnTo>
                          <a:pt x="29" y="110"/>
                        </a:lnTo>
                        <a:lnTo>
                          <a:pt x="27" y="100"/>
                        </a:lnTo>
                        <a:lnTo>
                          <a:pt x="23" y="94"/>
                        </a:lnTo>
                        <a:lnTo>
                          <a:pt x="18" y="91"/>
                        </a:lnTo>
                        <a:lnTo>
                          <a:pt x="12" y="89"/>
                        </a:lnTo>
                        <a:lnTo>
                          <a:pt x="6" y="89"/>
                        </a:lnTo>
                        <a:lnTo>
                          <a:pt x="3" y="91"/>
                        </a:lnTo>
                        <a:lnTo>
                          <a:pt x="0" y="91"/>
                        </a:lnTo>
                        <a:lnTo>
                          <a:pt x="153" y="0"/>
                        </a:lnTo>
                        <a:close/>
                      </a:path>
                    </a:pathLst>
                  </a:custGeom>
                  <a:solidFill>
                    <a:srgbClr val="4949FF"/>
                  </a:solidFill>
                  <a:ln w="0">
                    <a:solidFill>
                      <a:srgbClr val="4949FF"/>
                    </a:solidFill>
                    <a:round/>
                    <a:headEnd/>
                    <a:tailEnd/>
                  </a:ln>
                </p:spPr>
                <p:txBody>
                  <a:bodyPr/>
                  <a:lstStyle/>
                  <a:p>
                    <a:endParaRPr lang="en-US"/>
                  </a:p>
                </p:txBody>
              </p:sp>
              <p:sp>
                <p:nvSpPr>
                  <p:cNvPr id="305" name="Freeform 304"/>
                  <p:cNvSpPr>
                    <a:spLocks/>
                  </p:cNvSpPr>
                  <p:nvPr/>
                </p:nvSpPr>
                <p:spPr bwMode="auto">
                  <a:xfrm>
                    <a:off x="4628049" y="2587357"/>
                    <a:ext cx="503767" cy="282688"/>
                  </a:xfrm>
                  <a:custGeom>
                    <a:avLst/>
                    <a:gdLst>
                      <a:gd name="T0" fmla="*/ 149 w 175"/>
                      <a:gd name="T1" fmla="*/ 0 h 122"/>
                      <a:gd name="T2" fmla="*/ 151 w 175"/>
                      <a:gd name="T3" fmla="*/ 0 h 122"/>
                      <a:gd name="T4" fmla="*/ 157 w 175"/>
                      <a:gd name="T5" fmla="*/ 1 h 122"/>
                      <a:gd name="T6" fmla="*/ 163 w 175"/>
                      <a:gd name="T7" fmla="*/ 3 h 122"/>
                      <a:gd name="T8" fmla="*/ 169 w 175"/>
                      <a:gd name="T9" fmla="*/ 9 h 122"/>
                      <a:gd name="T10" fmla="*/ 173 w 175"/>
                      <a:gd name="T11" fmla="*/ 18 h 122"/>
                      <a:gd name="T12" fmla="*/ 175 w 175"/>
                      <a:gd name="T13" fmla="*/ 31 h 122"/>
                      <a:gd name="T14" fmla="*/ 24 w 175"/>
                      <a:gd name="T15" fmla="*/ 122 h 122"/>
                      <a:gd name="T16" fmla="*/ 25 w 175"/>
                      <a:gd name="T17" fmla="*/ 107 h 122"/>
                      <a:gd name="T18" fmla="*/ 22 w 175"/>
                      <a:gd name="T19" fmla="*/ 98 h 122"/>
                      <a:gd name="T20" fmla="*/ 18 w 175"/>
                      <a:gd name="T21" fmla="*/ 92 h 122"/>
                      <a:gd name="T22" fmla="*/ 12 w 175"/>
                      <a:gd name="T23" fmla="*/ 91 h 122"/>
                      <a:gd name="T24" fmla="*/ 6 w 175"/>
                      <a:gd name="T25" fmla="*/ 89 h 122"/>
                      <a:gd name="T26" fmla="*/ 3 w 175"/>
                      <a:gd name="T27" fmla="*/ 91 h 122"/>
                      <a:gd name="T28" fmla="*/ 0 w 175"/>
                      <a:gd name="T29" fmla="*/ 91 h 122"/>
                      <a:gd name="T30" fmla="*/ 149 w 175"/>
                      <a:gd name="T31" fmla="*/ 0 h 1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5"/>
                      <a:gd name="T49" fmla="*/ 0 h 122"/>
                      <a:gd name="T50" fmla="*/ 175 w 175"/>
                      <a:gd name="T51" fmla="*/ 122 h 1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5" h="122">
                        <a:moveTo>
                          <a:pt x="149" y="0"/>
                        </a:moveTo>
                        <a:lnTo>
                          <a:pt x="151" y="0"/>
                        </a:lnTo>
                        <a:lnTo>
                          <a:pt x="157" y="1"/>
                        </a:lnTo>
                        <a:lnTo>
                          <a:pt x="163" y="3"/>
                        </a:lnTo>
                        <a:lnTo>
                          <a:pt x="169" y="9"/>
                        </a:lnTo>
                        <a:lnTo>
                          <a:pt x="173" y="18"/>
                        </a:lnTo>
                        <a:lnTo>
                          <a:pt x="175" y="31"/>
                        </a:lnTo>
                        <a:lnTo>
                          <a:pt x="24" y="122"/>
                        </a:lnTo>
                        <a:lnTo>
                          <a:pt x="25" y="107"/>
                        </a:lnTo>
                        <a:lnTo>
                          <a:pt x="22" y="98"/>
                        </a:lnTo>
                        <a:lnTo>
                          <a:pt x="18" y="92"/>
                        </a:lnTo>
                        <a:lnTo>
                          <a:pt x="12" y="91"/>
                        </a:lnTo>
                        <a:lnTo>
                          <a:pt x="6" y="89"/>
                        </a:lnTo>
                        <a:lnTo>
                          <a:pt x="3" y="91"/>
                        </a:lnTo>
                        <a:lnTo>
                          <a:pt x="0" y="91"/>
                        </a:lnTo>
                        <a:lnTo>
                          <a:pt x="149" y="0"/>
                        </a:lnTo>
                        <a:close/>
                      </a:path>
                    </a:pathLst>
                  </a:custGeom>
                  <a:solidFill>
                    <a:srgbClr val="6D6DFF"/>
                  </a:solidFill>
                  <a:ln w="0">
                    <a:solidFill>
                      <a:srgbClr val="6D6DFF"/>
                    </a:solidFill>
                    <a:round/>
                    <a:headEnd/>
                    <a:tailEnd/>
                  </a:ln>
                </p:spPr>
                <p:txBody>
                  <a:bodyPr/>
                  <a:lstStyle/>
                  <a:p>
                    <a:endParaRPr lang="en-US"/>
                  </a:p>
                </p:txBody>
              </p:sp>
              <p:sp>
                <p:nvSpPr>
                  <p:cNvPr id="306" name="Freeform 305"/>
                  <p:cNvSpPr>
                    <a:spLocks/>
                  </p:cNvSpPr>
                  <p:nvPr/>
                </p:nvSpPr>
                <p:spPr bwMode="auto">
                  <a:xfrm>
                    <a:off x="4639564" y="2587357"/>
                    <a:ext cx="486495" cy="273420"/>
                  </a:xfrm>
                  <a:custGeom>
                    <a:avLst/>
                    <a:gdLst>
                      <a:gd name="T0" fmla="*/ 147 w 169"/>
                      <a:gd name="T1" fmla="*/ 0 h 118"/>
                      <a:gd name="T2" fmla="*/ 150 w 169"/>
                      <a:gd name="T3" fmla="*/ 0 h 118"/>
                      <a:gd name="T4" fmla="*/ 153 w 169"/>
                      <a:gd name="T5" fmla="*/ 1 h 118"/>
                      <a:gd name="T6" fmla="*/ 159 w 169"/>
                      <a:gd name="T7" fmla="*/ 4 h 118"/>
                      <a:gd name="T8" fmla="*/ 165 w 169"/>
                      <a:gd name="T9" fmla="*/ 9 h 118"/>
                      <a:gd name="T10" fmla="*/ 169 w 169"/>
                      <a:gd name="T11" fmla="*/ 18 h 118"/>
                      <a:gd name="T12" fmla="*/ 169 w 169"/>
                      <a:gd name="T13" fmla="*/ 28 h 118"/>
                      <a:gd name="T14" fmla="*/ 21 w 169"/>
                      <a:gd name="T15" fmla="*/ 118 h 118"/>
                      <a:gd name="T16" fmla="*/ 21 w 169"/>
                      <a:gd name="T17" fmla="*/ 106 h 118"/>
                      <a:gd name="T18" fmla="*/ 18 w 169"/>
                      <a:gd name="T19" fmla="*/ 97 h 118"/>
                      <a:gd name="T20" fmla="*/ 14 w 169"/>
                      <a:gd name="T21" fmla="*/ 92 h 118"/>
                      <a:gd name="T22" fmla="*/ 8 w 169"/>
                      <a:gd name="T23" fmla="*/ 91 h 118"/>
                      <a:gd name="T24" fmla="*/ 3 w 169"/>
                      <a:gd name="T25" fmla="*/ 89 h 118"/>
                      <a:gd name="T26" fmla="*/ 0 w 169"/>
                      <a:gd name="T27" fmla="*/ 89 h 118"/>
                      <a:gd name="T28" fmla="*/ 147 w 169"/>
                      <a:gd name="T29" fmla="*/ 0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118"/>
                      <a:gd name="T47" fmla="*/ 169 w 16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118">
                        <a:moveTo>
                          <a:pt x="147" y="0"/>
                        </a:moveTo>
                        <a:lnTo>
                          <a:pt x="150" y="0"/>
                        </a:lnTo>
                        <a:lnTo>
                          <a:pt x="153" y="1"/>
                        </a:lnTo>
                        <a:lnTo>
                          <a:pt x="159" y="4"/>
                        </a:lnTo>
                        <a:lnTo>
                          <a:pt x="165" y="9"/>
                        </a:lnTo>
                        <a:lnTo>
                          <a:pt x="169" y="18"/>
                        </a:lnTo>
                        <a:lnTo>
                          <a:pt x="169" y="28"/>
                        </a:lnTo>
                        <a:lnTo>
                          <a:pt x="21" y="118"/>
                        </a:lnTo>
                        <a:lnTo>
                          <a:pt x="21" y="106"/>
                        </a:lnTo>
                        <a:lnTo>
                          <a:pt x="18" y="97"/>
                        </a:lnTo>
                        <a:lnTo>
                          <a:pt x="14" y="92"/>
                        </a:lnTo>
                        <a:lnTo>
                          <a:pt x="8" y="91"/>
                        </a:lnTo>
                        <a:lnTo>
                          <a:pt x="3" y="89"/>
                        </a:lnTo>
                        <a:lnTo>
                          <a:pt x="0" y="89"/>
                        </a:lnTo>
                        <a:lnTo>
                          <a:pt x="147" y="0"/>
                        </a:lnTo>
                        <a:close/>
                      </a:path>
                    </a:pathLst>
                  </a:custGeom>
                  <a:solidFill>
                    <a:srgbClr val="9292FF"/>
                  </a:solidFill>
                  <a:ln w="0">
                    <a:solidFill>
                      <a:srgbClr val="9292FF"/>
                    </a:solidFill>
                    <a:round/>
                    <a:headEnd/>
                    <a:tailEnd/>
                  </a:ln>
                </p:spPr>
                <p:txBody>
                  <a:bodyPr/>
                  <a:lstStyle/>
                  <a:p>
                    <a:endParaRPr lang="en-US"/>
                  </a:p>
                </p:txBody>
              </p:sp>
              <p:sp>
                <p:nvSpPr>
                  <p:cNvPr id="307" name="Freeform 306"/>
                  <p:cNvSpPr>
                    <a:spLocks/>
                  </p:cNvSpPr>
                  <p:nvPr/>
                </p:nvSpPr>
                <p:spPr bwMode="auto">
                  <a:xfrm>
                    <a:off x="4653957" y="2587357"/>
                    <a:ext cx="469223" cy="261834"/>
                  </a:xfrm>
                  <a:custGeom>
                    <a:avLst/>
                    <a:gdLst>
                      <a:gd name="T0" fmla="*/ 143 w 163"/>
                      <a:gd name="T1" fmla="*/ 0 h 113"/>
                      <a:gd name="T2" fmla="*/ 146 w 163"/>
                      <a:gd name="T3" fmla="*/ 1 h 113"/>
                      <a:gd name="T4" fmla="*/ 151 w 163"/>
                      <a:gd name="T5" fmla="*/ 3 h 113"/>
                      <a:gd name="T6" fmla="*/ 157 w 163"/>
                      <a:gd name="T7" fmla="*/ 7 h 113"/>
                      <a:gd name="T8" fmla="*/ 163 w 163"/>
                      <a:gd name="T9" fmla="*/ 15 h 113"/>
                      <a:gd name="T10" fmla="*/ 163 w 163"/>
                      <a:gd name="T11" fmla="*/ 25 h 113"/>
                      <a:gd name="T12" fmla="*/ 18 w 163"/>
                      <a:gd name="T13" fmla="*/ 113 h 113"/>
                      <a:gd name="T14" fmla="*/ 16 w 163"/>
                      <a:gd name="T15" fmla="*/ 103 h 113"/>
                      <a:gd name="T16" fmla="*/ 13 w 163"/>
                      <a:gd name="T17" fmla="*/ 97 h 113"/>
                      <a:gd name="T18" fmla="*/ 7 w 163"/>
                      <a:gd name="T19" fmla="*/ 92 h 113"/>
                      <a:gd name="T20" fmla="*/ 3 w 163"/>
                      <a:gd name="T21" fmla="*/ 89 h 113"/>
                      <a:gd name="T22" fmla="*/ 0 w 163"/>
                      <a:gd name="T23" fmla="*/ 89 h 113"/>
                      <a:gd name="T24" fmla="*/ 143 w 163"/>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113"/>
                      <a:gd name="T41" fmla="*/ 163 w 163"/>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113">
                        <a:moveTo>
                          <a:pt x="143" y="0"/>
                        </a:moveTo>
                        <a:lnTo>
                          <a:pt x="146" y="1"/>
                        </a:lnTo>
                        <a:lnTo>
                          <a:pt x="151" y="3"/>
                        </a:lnTo>
                        <a:lnTo>
                          <a:pt x="157" y="7"/>
                        </a:lnTo>
                        <a:lnTo>
                          <a:pt x="163" y="15"/>
                        </a:lnTo>
                        <a:lnTo>
                          <a:pt x="163" y="25"/>
                        </a:lnTo>
                        <a:lnTo>
                          <a:pt x="18" y="113"/>
                        </a:lnTo>
                        <a:lnTo>
                          <a:pt x="16" y="103"/>
                        </a:lnTo>
                        <a:lnTo>
                          <a:pt x="13" y="97"/>
                        </a:lnTo>
                        <a:lnTo>
                          <a:pt x="7" y="92"/>
                        </a:lnTo>
                        <a:lnTo>
                          <a:pt x="3" y="89"/>
                        </a:lnTo>
                        <a:lnTo>
                          <a:pt x="0" y="89"/>
                        </a:lnTo>
                        <a:lnTo>
                          <a:pt x="143" y="0"/>
                        </a:lnTo>
                        <a:close/>
                      </a:path>
                    </a:pathLst>
                  </a:custGeom>
                  <a:solidFill>
                    <a:srgbClr val="B6B6FF"/>
                  </a:solidFill>
                  <a:ln w="0">
                    <a:solidFill>
                      <a:srgbClr val="B6B6FF"/>
                    </a:solidFill>
                    <a:round/>
                    <a:headEnd/>
                    <a:tailEnd/>
                  </a:ln>
                </p:spPr>
                <p:txBody>
                  <a:bodyPr/>
                  <a:lstStyle/>
                  <a:p>
                    <a:endParaRPr lang="en-US"/>
                  </a:p>
                </p:txBody>
              </p:sp>
              <p:sp>
                <p:nvSpPr>
                  <p:cNvPr id="308" name="Freeform 307"/>
                  <p:cNvSpPr>
                    <a:spLocks/>
                  </p:cNvSpPr>
                  <p:nvPr/>
                </p:nvSpPr>
                <p:spPr bwMode="auto">
                  <a:xfrm>
                    <a:off x="4665472" y="2589675"/>
                    <a:ext cx="457708" cy="250248"/>
                  </a:xfrm>
                  <a:custGeom>
                    <a:avLst/>
                    <a:gdLst>
                      <a:gd name="T0" fmla="*/ 142 w 159"/>
                      <a:gd name="T1" fmla="*/ 0 h 108"/>
                      <a:gd name="T2" fmla="*/ 142 w 159"/>
                      <a:gd name="T3" fmla="*/ 0 h 108"/>
                      <a:gd name="T4" fmla="*/ 145 w 159"/>
                      <a:gd name="T5" fmla="*/ 2 h 108"/>
                      <a:gd name="T6" fmla="*/ 147 w 159"/>
                      <a:gd name="T7" fmla="*/ 3 h 108"/>
                      <a:gd name="T8" fmla="*/ 151 w 159"/>
                      <a:gd name="T9" fmla="*/ 5 h 108"/>
                      <a:gd name="T10" fmla="*/ 154 w 159"/>
                      <a:gd name="T11" fmla="*/ 8 h 108"/>
                      <a:gd name="T12" fmla="*/ 156 w 159"/>
                      <a:gd name="T13" fmla="*/ 12 h 108"/>
                      <a:gd name="T14" fmla="*/ 159 w 159"/>
                      <a:gd name="T15" fmla="*/ 17 h 108"/>
                      <a:gd name="T16" fmla="*/ 159 w 159"/>
                      <a:gd name="T17" fmla="*/ 21 h 108"/>
                      <a:gd name="T18" fmla="*/ 14 w 159"/>
                      <a:gd name="T19" fmla="*/ 108 h 108"/>
                      <a:gd name="T20" fmla="*/ 14 w 159"/>
                      <a:gd name="T21" fmla="*/ 105 h 108"/>
                      <a:gd name="T22" fmla="*/ 14 w 159"/>
                      <a:gd name="T23" fmla="*/ 100 h 108"/>
                      <a:gd name="T24" fmla="*/ 11 w 159"/>
                      <a:gd name="T25" fmla="*/ 97 h 108"/>
                      <a:gd name="T26" fmla="*/ 8 w 159"/>
                      <a:gd name="T27" fmla="*/ 94 h 108"/>
                      <a:gd name="T28" fmla="*/ 6 w 159"/>
                      <a:gd name="T29" fmla="*/ 91 h 108"/>
                      <a:gd name="T30" fmla="*/ 3 w 159"/>
                      <a:gd name="T31" fmla="*/ 90 h 108"/>
                      <a:gd name="T32" fmla="*/ 2 w 159"/>
                      <a:gd name="T33" fmla="*/ 88 h 108"/>
                      <a:gd name="T34" fmla="*/ 0 w 159"/>
                      <a:gd name="T35" fmla="*/ 87 h 108"/>
                      <a:gd name="T36" fmla="*/ 142 w 159"/>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08"/>
                      <a:gd name="T59" fmla="*/ 159 w 159"/>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08">
                        <a:moveTo>
                          <a:pt x="142" y="0"/>
                        </a:moveTo>
                        <a:lnTo>
                          <a:pt x="142" y="0"/>
                        </a:lnTo>
                        <a:lnTo>
                          <a:pt x="145" y="2"/>
                        </a:lnTo>
                        <a:lnTo>
                          <a:pt x="147" y="3"/>
                        </a:lnTo>
                        <a:lnTo>
                          <a:pt x="151" y="5"/>
                        </a:lnTo>
                        <a:lnTo>
                          <a:pt x="154" y="8"/>
                        </a:lnTo>
                        <a:lnTo>
                          <a:pt x="156" y="12"/>
                        </a:lnTo>
                        <a:lnTo>
                          <a:pt x="159" y="17"/>
                        </a:lnTo>
                        <a:lnTo>
                          <a:pt x="159" y="21"/>
                        </a:lnTo>
                        <a:lnTo>
                          <a:pt x="14" y="108"/>
                        </a:lnTo>
                        <a:lnTo>
                          <a:pt x="14" y="105"/>
                        </a:lnTo>
                        <a:lnTo>
                          <a:pt x="14" y="100"/>
                        </a:lnTo>
                        <a:lnTo>
                          <a:pt x="11" y="97"/>
                        </a:lnTo>
                        <a:lnTo>
                          <a:pt x="8" y="94"/>
                        </a:lnTo>
                        <a:lnTo>
                          <a:pt x="6" y="91"/>
                        </a:lnTo>
                        <a:lnTo>
                          <a:pt x="3" y="90"/>
                        </a:lnTo>
                        <a:lnTo>
                          <a:pt x="2" y="88"/>
                        </a:lnTo>
                        <a:lnTo>
                          <a:pt x="0" y="87"/>
                        </a:lnTo>
                        <a:lnTo>
                          <a:pt x="142" y="0"/>
                        </a:lnTo>
                        <a:close/>
                      </a:path>
                    </a:pathLst>
                  </a:custGeom>
                  <a:solidFill>
                    <a:srgbClr val="DBDBFF"/>
                  </a:solidFill>
                  <a:ln w="0">
                    <a:solidFill>
                      <a:srgbClr val="DBDBFF"/>
                    </a:solidFill>
                    <a:round/>
                    <a:headEnd/>
                    <a:tailEnd/>
                  </a:ln>
                </p:spPr>
                <p:txBody>
                  <a:bodyPr/>
                  <a:lstStyle/>
                  <a:p>
                    <a:endParaRPr lang="en-US"/>
                  </a:p>
                </p:txBody>
              </p:sp>
              <p:sp>
                <p:nvSpPr>
                  <p:cNvPr id="309" name="Freeform 308"/>
                  <p:cNvSpPr>
                    <a:spLocks/>
                  </p:cNvSpPr>
                  <p:nvPr/>
                </p:nvSpPr>
                <p:spPr bwMode="auto">
                  <a:xfrm>
                    <a:off x="4679865" y="2589675"/>
                    <a:ext cx="437557" cy="238663"/>
                  </a:xfrm>
                  <a:custGeom>
                    <a:avLst/>
                    <a:gdLst>
                      <a:gd name="T0" fmla="*/ 139 w 152"/>
                      <a:gd name="T1" fmla="*/ 0 h 103"/>
                      <a:gd name="T2" fmla="*/ 139 w 152"/>
                      <a:gd name="T3" fmla="*/ 0 h 103"/>
                      <a:gd name="T4" fmla="*/ 142 w 152"/>
                      <a:gd name="T5" fmla="*/ 2 h 103"/>
                      <a:gd name="T6" fmla="*/ 145 w 152"/>
                      <a:gd name="T7" fmla="*/ 5 h 103"/>
                      <a:gd name="T8" fmla="*/ 148 w 152"/>
                      <a:gd name="T9" fmla="*/ 8 h 103"/>
                      <a:gd name="T10" fmla="*/ 151 w 152"/>
                      <a:gd name="T11" fmla="*/ 11 h 103"/>
                      <a:gd name="T12" fmla="*/ 152 w 152"/>
                      <a:gd name="T13" fmla="*/ 14 h 103"/>
                      <a:gd name="T14" fmla="*/ 152 w 152"/>
                      <a:gd name="T15" fmla="*/ 18 h 103"/>
                      <a:gd name="T16" fmla="*/ 10 w 152"/>
                      <a:gd name="T17" fmla="*/ 103 h 103"/>
                      <a:gd name="T18" fmla="*/ 0 w 152"/>
                      <a:gd name="T19" fmla="*/ 87 h 103"/>
                      <a:gd name="T20" fmla="*/ 139 w 152"/>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103"/>
                      <a:gd name="T35" fmla="*/ 152 w 152"/>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103">
                        <a:moveTo>
                          <a:pt x="139" y="0"/>
                        </a:moveTo>
                        <a:lnTo>
                          <a:pt x="139" y="0"/>
                        </a:lnTo>
                        <a:lnTo>
                          <a:pt x="142" y="2"/>
                        </a:lnTo>
                        <a:lnTo>
                          <a:pt x="145" y="5"/>
                        </a:lnTo>
                        <a:lnTo>
                          <a:pt x="148" y="8"/>
                        </a:lnTo>
                        <a:lnTo>
                          <a:pt x="151" y="11"/>
                        </a:lnTo>
                        <a:lnTo>
                          <a:pt x="152" y="14"/>
                        </a:lnTo>
                        <a:lnTo>
                          <a:pt x="152" y="18"/>
                        </a:lnTo>
                        <a:lnTo>
                          <a:pt x="10" y="103"/>
                        </a:lnTo>
                        <a:lnTo>
                          <a:pt x="0" y="87"/>
                        </a:lnTo>
                        <a:lnTo>
                          <a:pt x="139" y="0"/>
                        </a:lnTo>
                        <a:close/>
                      </a:path>
                    </a:pathLst>
                  </a:custGeom>
                  <a:solidFill>
                    <a:srgbClr val="FFFFFF"/>
                  </a:solidFill>
                  <a:ln w="0">
                    <a:solidFill>
                      <a:srgbClr val="FFFFFF"/>
                    </a:solidFill>
                    <a:round/>
                    <a:headEnd/>
                    <a:tailEnd/>
                  </a:ln>
                </p:spPr>
                <p:txBody>
                  <a:bodyPr/>
                  <a:lstStyle/>
                  <a:p>
                    <a:endParaRPr lang="en-US"/>
                  </a:p>
                </p:txBody>
              </p:sp>
              <p:sp>
                <p:nvSpPr>
                  <p:cNvPr id="310" name="Freeform 309"/>
                  <p:cNvSpPr>
                    <a:spLocks/>
                  </p:cNvSpPr>
                  <p:nvPr/>
                </p:nvSpPr>
                <p:spPr bwMode="auto">
                  <a:xfrm>
                    <a:off x="4795012" y="4081897"/>
                    <a:ext cx="146812" cy="127441"/>
                  </a:xfrm>
                  <a:custGeom>
                    <a:avLst/>
                    <a:gdLst>
                      <a:gd name="T0" fmla="*/ 36 w 51"/>
                      <a:gd name="T1" fmla="*/ 52 h 55"/>
                      <a:gd name="T2" fmla="*/ 46 w 51"/>
                      <a:gd name="T3" fmla="*/ 43 h 55"/>
                      <a:gd name="T4" fmla="*/ 51 w 51"/>
                      <a:gd name="T5" fmla="*/ 31 h 55"/>
                      <a:gd name="T6" fmla="*/ 48 w 51"/>
                      <a:gd name="T7" fmla="*/ 17 h 55"/>
                      <a:gd name="T8" fmla="*/ 39 w 51"/>
                      <a:gd name="T9" fmla="*/ 5 h 55"/>
                      <a:gd name="T10" fmla="*/ 27 w 51"/>
                      <a:gd name="T11" fmla="*/ 0 h 55"/>
                      <a:gd name="T12" fmla="*/ 14 w 51"/>
                      <a:gd name="T13" fmla="*/ 2 h 55"/>
                      <a:gd name="T14" fmla="*/ 5 w 51"/>
                      <a:gd name="T15" fmla="*/ 11 h 55"/>
                      <a:gd name="T16" fmla="*/ 0 w 51"/>
                      <a:gd name="T17" fmla="*/ 24 h 55"/>
                      <a:gd name="T18" fmla="*/ 3 w 51"/>
                      <a:gd name="T19" fmla="*/ 37 h 55"/>
                      <a:gd name="T20" fmla="*/ 11 w 51"/>
                      <a:gd name="T21" fmla="*/ 49 h 55"/>
                      <a:gd name="T22" fmla="*/ 24 w 51"/>
                      <a:gd name="T23" fmla="*/ 55 h 55"/>
                      <a:gd name="T24" fmla="*/ 36 w 51"/>
                      <a:gd name="T25" fmla="*/ 5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6" y="52"/>
                        </a:moveTo>
                        <a:lnTo>
                          <a:pt x="46" y="43"/>
                        </a:lnTo>
                        <a:lnTo>
                          <a:pt x="51" y="31"/>
                        </a:lnTo>
                        <a:lnTo>
                          <a:pt x="48" y="17"/>
                        </a:lnTo>
                        <a:lnTo>
                          <a:pt x="39" y="5"/>
                        </a:lnTo>
                        <a:lnTo>
                          <a:pt x="27" y="0"/>
                        </a:lnTo>
                        <a:lnTo>
                          <a:pt x="14" y="2"/>
                        </a:lnTo>
                        <a:lnTo>
                          <a:pt x="5" y="11"/>
                        </a:lnTo>
                        <a:lnTo>
                          <a:pt x="0" y="24"/>
                        </a:lnTo>
                        <a:lnTo>
                          <a:pt x="3" y="37"/>
                        </a:lnTo>
                        <a:lnTo>
                          <a:pt x="11" y="49"/>
                        </a:lnTo>
                        <a:lnTo>
                          <a:pt x="24" y="55"/>
                        </a:lnTo>
                        <a:lnTo>
                          <a:pt x="36" y="52"/>
                        </a:lnTo>
                        <a:close/>
                      </a:path>
                    </a:pathLst>
                  </a:custGeom>
                  <a:solidFill>
                    <a:srgbClr val="0000FF"/>
                  </a:solidFill>
                  <a:ln w="0">
                    <a:solidFill>
                      <a:srgbClr val="0000FF"/>
                    </a:solidFill>
                    <a:round/>
                    <a:headEnd/>
                    <a:tailEnd/>
                  </a:ln>
                </p:spPr>
                <p:txBody>
                  <a:bodyPr/>
                  <a:lstStyle/>
                  <a:p>
                    <a:endParaRPr lang="en-US"/>
                  </a:p>
                </p:txBody>
              </p:sp>
              <p:sp>
                <p:nvSpPr>
                  <p:cNvPr id="311" name="Freeform 310"/>
                  <p:cNvSpPr>
                    <a:spLocks/>
                  </p:cNvSpPr>
                  <p:nvPr/>
                </p:nvSpPr>
                <p:spPr bwMode="auto">
                  <a:xfrm>
                    <a:off x="4795012" y="4081897"/>
                    <a:ext cx="146812" cy="127441"/>
                  </a:xfrm>
                  <a:custGeom>
                    <a:avLst/>
                    <a:gdLst>
                      <a:gd name="T0" fmla="*/ 36 w 51"/>
                      <a:gd name="T1" fmla="*/ 52 h 55"/>
                      <a:gd name="T2" fmla="*/ 46 w 51"/>
                      <a:gd name="T3" fmla="*/ 43 h 55"/>
                      <a:gd name="T4" fmla="*/ 51 w 51"/>
                      <a:gd name="T5" fmla="*/ 31 h 55"/>
                      <a:gd name="T6" fmla="*/ 48 w 51"/>
                      <a:gd name="T7" fmla="*/ 17 h 55"/>
                      <a:gd name="T8" fmla="*/ 39 w 51"/>
                      <a:gd name="T9" fmla="*/ 5 h 55"/>
                      <a:gd name="T10" fmla="*/ 27 w 51"/>
                      <a:gd name="T11" fmla="*/ 0 h 55"/>
                      <a:gd name="T12" fmla="*/ 14 w 51"/>
                      <a:gd name="T13" fmla="*/ 2 h 55"/>
                      <a:gd name="T14" fmla="*/ 5 w 51"/>
                      <a:gd name="T15" fmla="*/ 11 h 55"/>
                      <a:gd name="T16" fmla="*/ 0 w 51"/>
                      <a:gd name="T17" fmla="*/ 24 h 55"/>
                      <a:gd name="T18" fmla="*/ 3 w 51"/>
                      <a:gd name="T19" fmla="*/ 37 h 55"/>
                      <a:gd name="T20" fmla="*/ 11 w 51"/>
                      <a:gd name="T21" fmla="*/ 49 h 55"/>
                      <a:gd name="T22" fmla="*/ 24 w 51"/>
                      <a:gd name="T23" fmla="*/ 55 h 55"/>
                      <a:gd name="T24" fmla="*/ 36 w 51"/>
                      <a:gd name="T25" fmla="*/ 5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6" y="52"/>
                        </a:moveTo>
                        <a:lnTo>
                          <a:pt x="46" y="43"/>
                        </a:lnTo>
                        <a:lnTo>
                          <a:pt x="51" y="31"/>
                        </a:lnTo>
                        <a:lnTo>
                          <a:pt x="48" y="17"/>
                        </a:lnTo>
                        <a:lnTo>
                          <a:pt x="39" y="5"/>
                        </a:lnTo>
                        <a:lnTo>
                          <a:pt x="27" y="0"/>
                        </a:lnTo>
                        <a:lnTo>
                          <a:pt x="14" y="2"/>
                        </a:lnTo>
                        <a:lnTo>
                          <a:pt x="5" y="11"/>
                        </a:lnTo>
                        <a:lnTo>
                          <a:pt x="0" y="24"/>
                        </a:lnTo>
                        <a:lnTo>
                          <a:pt x="3" y="37"/>
                        </a:lnTo>
                        <a:lnTo>
                          <a:pt x="11" y="49"/>
                        </a:lnTo>
                        <a:lnTo>
                          <a:pt x="24" y="55"/>
                        </a:lnTo>
                        <a:lnTo>
                          <a:pt x="36" y="52"/>
                        </a:lnTo>
                      </a:path>
                    </a:pathLst>
                  </a:custGeom>
                  <a:noFill/>
                  <a:ln w="7938">
                    <a:solidFill>
                      <a:srgbClr val="000000"/>
                    </a:solidFill>
                    <a:round/>
                    <a:headEnd/>
                    <a:tailEnd/>
                  </a:ln>
                </p:spPr>
                <p:txBody>
                  <a:bodyPr/>
                  <a:lstStyle/>
                  <a:p>
                    <a:endParaRPr lang="en-US"/>
                  </a:p>
                </p:txBody>
              </p:sp>
              <p:sp>
                <p:nvSpPr>
                  <p:cNvPr id="312" name="Freeform 311"/>
                  <p:cNvSpPr>
                    <a:spLocks/>
                  </p:cNvSpPr>
                  <p:nvPr/>
                </p:nvSpPr>
                <p:spPr bwMode="auto">
                  <a:xfrm>
                    <a:off x="4584869" y="2786629"/>
                    <a:ext cx="103632" cy="115856"/>
                  </a:xfrm>
                  <a:custGeom>
                    <a:avLst/>
                    <a:gdLst>
                      <a:gd name="T0" fmla="*/ 0 w 36"/>
                      <a:gd name="T1" fmla="*/ 6 h 50"/>
                      <a:gd name="T2" fmla="*/ 2 w 36"/>
                      <a:gd name="T3" fmla="*/ 6 h 50"/>
                      <a:gd name="T4" fmla="*/ 5 w 36"/>
                      <a:gd name="T5" fmla="*/ 3 h 50"/>
                      <a:gd name="T6" fmla="*/ 10 w 36"/>
                      <a:gd name="T7" fmla="*/ 2 h 50"/>
                      <a:gd name="T8" fmla="*/ 15 w 36"/>
                      <a:gd name="T9" fmla="*/ 0 h 50"/>
                      <a:gd name="T10" fmla="*/ 22 w 36"/>
                      <a:gd name="T11" fmla="*/ 0 h 50"/>
                      <a:gd name="T12" fmla="*/ 27 w 36"/>
                      <a:gd name="T13" fmla="*/ 2 h 50"/>
                      <a:gd name="T14" fmla="*/ 33 w 36"/>
                      <a:gd name="T15" fmla="*/ 8 h 50"/>
                      <a:gd name="T16" fmla="*/ 36 w 36"/>
                      <a:gd name="T17" fmla="*/ 17 h 50"/>
                      <a:gd name="T18" fmla="*/ 36 w 36"/>
                      <a:gd name="T19" fmla="*/ 30 h 50"/>
                      <a:gd name="T20" fmla="*/ 34 w 36"/>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50"/>
                      <a:gd name="T35" fmla="*/ 36 w 36"/>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50">
                        <a:moveTo>
                          <a:pt x="0" y="6"/>
                        </a:moveTo>
                        <a:lnTo>
                          <a:pt x="2" y="6"/>
                        </a:lnTo>
                        <a:lnTo>
                          <a:pt x="5" y="3"/>
                        </a:lnTo>
                        <a:lnTo>
                          <a:pt x="10" y="2"/>
                        </a:lnTo>
                        <a:lnTo>
                          <a:pt x="15" y="0"/>
                        </a:lnTo>
                        <a:lnTo>
                          <a:pt x="22" y="0"/>
                        </a:lnTo>
                        <a:lnTo>
                          <a:pt x="27" y="2"/>
                        </a:lnTo>
                        <a:lnTo>
                          <a:pt x="33" y="8"/>
                        </a:lnTo>
                        <a:lnTo>
                          <a:pt x="36" y="17"/>
                        </a:lnTo>
                        <a:lnTo>
                          <a:pt x="36" y="30"/>
                        </a:lnTo>
                        <a:lnTo>
                          <a:pt x="34" y="50"/>
                        </a:lnTo>
                      </a:path>
                    </a:pathLst>
                  </a:custGeom>
                  <a:noFill/>
                  <a:ln w="9525">
                    <a:solidFill>
                      <a:srgbClr val="0000FF"/>
                    </a:solidFill>
                    <a:round/>
                    <a:headEnd/>
                    <a:tailEnd/>
                  </a:ln>
                </p:spPr>
                <p:txBody>
                  <a:bodyPr/>
                  <a:lstStyle/>
                  <a:p>
                    <a:endParaRPr lang="en-US"/>
                  </a:p>
                </p:txBody>
              </p:sp>
              <p:sp>
                <p:nvSpPr>
                  <p:cNvPr id="313" name="Freeform 312"/>
                  <p:cNvSpPr>
                    <a:spLocks/>
                  </p:cNvSpPr>
                  <p:nvPr/>
                </p:nvSpPr>
                <p:spPr bwMode="auto">
                  <a:xfrm>
                    <a:off x="5290143" y="3864088"/>
                    <a:ext cx="97875" cy="99636"/>
                  </a:xfrm>
                  <a:custGeom>
                    <a:avLst/>
                    <a:gdLst>
                      <a:gd name="T0" fmla="*/ 0 w 34"/>
                      <a:gd name="T1" fmla="*/ 3 h 43"/>
                      <a:gd name="T2" fmla="*/ 1 w 34"/>
                      <a:gd name="T3" fmla="*/ 3 h 43"/>
                      <a:gd name="T4" fmla="*/ 6 w 34"/>
                      <a:gd name="T5" fmla="*/ 1 h 43"/>
                      <a:gd name="T6" fmla="*/ 10 w 34"/>
                      <a:gd name="T7" fmla="*/ 0 h 43"/>
                      <a:gd name="T8" fmla="*/ 16 w 34"/>
                      <a:gd name="T9" fmla="*/ 0 h 43"/>
                      <a:gd name="T10" fmla="*/ 22 w 34"/>
                      <a:gd name="T11" fmla="*/ 3 h 43"/>
                      <a:gd name="T12" fmla="*/ 28 w 34"/>
                      <a:gd name="T13" fmla="*/ 12 h 43"/>
                      <a:gd name="T14" fmla="*/ 31 w 34"/>
                      <a:gd name="T15" fmla="*/ 24 h 43"/>
                      <a:gd name="T16" fmla="*/ 34 w 34"/>
                      <a:gd name="T17" fmla="*/ 4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3"/>
                      <a:gd name="T29" fmla="*/ 34 w 3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3">
                        <a:moveTo>
                          <a:pt x="0" y="3"/>
                        </a:moveTo>
                        <a:lnTo>
                          <a:pt x="1" y="3"/>
                        </a:lnTo>
                        <a:lnTo>
                          <a:pt x="6" y="1"/>
                        </a:lnTo>
                        <a:lnTo>
                          <a:pt x="10" y="0"/>
                        </a:lnTo>
                        <a:lnTo>
                          <a:pt x="16" y="0"/>
                        </a:lnTo>
                        <a:lnTo>
                          <a:pt x="22" y="3"/>
                        </a:lnTo>
                        <a:lnTo>
                          <a:pt x="28" y="12"/>
                        </a:lnTo>
                        <a:lnTo>
                          <a:pt x="31" y="24"/>
                        </a:lnTo>
                        <a:lnTo>
                          <a:pt x="34" y="43"/>
                        </a:lnTo>
                      </a:path>
                    </a:pathLst>
                  </a:custGeom>
                  <a:noFill/>
                  <a:ln w="9525">
                    <a:solidFill>
                      <a:srgbClr val="0000FF"/>
                    </a:solidFill>
                    <a:round/>
                    <a:headEnd/>
                    <a:tailEnd/>
                  </a:ln>
                </p:spPr>
                <p:txBody>
                  <a:bodyPr/>
                  <a:lstStyle/>
                  <a:p>
                    <a:endParaRPr lang="en-US"/>
                  </a:p>
                </p:txBody>
              </p:sp>
              <p:sp>
                <p:nvSpPr>
                  <p:cNvPr id="314" name="Freeform 313"/>
                  <p:cNvSpPr>
                    <a:spLocks/>
                  </p:cNvSpPr>
                  <p:nvPr/>
                </p:nvSpPr>
                <p:spPr bwMode="auto">
                  <a:xfrm>
                    <a:off x="7123853" y="1060378"/>
                    <a:ext cx="204385" cy="243297"/>
                  </a:xfrm>
                  <a:custGeom>
                    <a:avLst/>
                    <a:gdLst>
                      <a:gd name="T0" fmla="*/ 71 w 71"/>
                      <a:gd name="T1" fmla="*/ 105 h 105"/>
                      <a:gd name="T2" fmla="*/ 71 w 71"/>
                      <a:gd name="T3" fmla="*/ 33 h 105"/>
                      <a:gd name="T4" fmla="*/ 0 w 71"/>
                      <a:gd name="T5" fmla="*/ 0 h 105"/>
                      <a:gd name="T6" fmla="*/ 0 w 71"/>
                      <a:gd name="T7" fmla="*/ 72 h 105"/>
                      <a:gd name="T8" fmla="*/ 71 w 71"/>
                      <a:gd name="T9" fmla="*/ 105 h 105"/>
                      <a:gd name="T10" fmla="*/ 0 60000 65536"/>
                      <a:gd name="T11" fmla="*/ 0 60000 65536"/>
                      <a:gd name="T12" fmla="*/ 0 60000 65536"/>
                      <a:gd name="T13" fmla="*/ 0 60000 65536"/>
                      <a:gd name="T14" fmla="*/ 0 60000 65536"/>
                      <a:gd name="T15" fmla="*/ 0 w 71"/>
                      <a:gd name="T16" fmla="*/ 0 h 105"/>
                      <a:gd name="T17" fmla="*/ 71 w 71"/>
                      <a:gd name="T18" fmla="*/ 105 h 105"/>
                    </a:gdLst>
                    <a:ahLst/>
                    <a:cxnLst>
                      <a:cxn ang="T10">
                        <a:pos x="T0" y="T1"/>
                      </a:cxn>
                      <a:cxn ang="T11">
                        <a:pos x="T2" y="T3"/>
                      </a:cxn>
                      <a:cxn ang="T12">
                        <a:pos x="T4" y="T5"/>
                      </a:cxn>
                      <a:cxn ang="T13">
                        <a:pos x="T6" y="T7"/>
                      </a:cxn>
                      <a:cxn ang="T14">
                        <a:pos x="T8" y="T9"/>
                      </a:cxn>
                    </a:cxnLst>
                    <a:rect l="T15" t="T16" r="T17" b="T18"/>
                    <a:pathLst>
                      <a:path w="71" h="105">
                        <a:moveTo>
                          <a:pt x="71" y="105"/>
                        </a:moveTo>
                        <a:lnTo>
                          <a:pt x="71" y="33"/>
                        </a:lnTo>
                        <a:lnTo>
                          <a:pt x="0" y="0"/>
                        </a:lnTo>
                        <a:lnTo>
                          <a:pt x="0" y="72"/>
                        </a:lnTo>
                        <a:lnTo>
                          <a:pt x="71" y="105"/>
                        </a:lnTo>
                        <a:close/>
                      </a:path>
                    </a:pathLst>
                  </a:custGeom>
                  <a:solidFill>
                    <a:srgbClr val="0000FF"/>
                  </a:solidFill>
                  <a:ln w="0">
                    <a:solidFill>
                      <a:srgbClr val="0000FF"/>
                    </a:solidFill>
                    <a:round/>
                    <a:headEnd/>
                    <a:tailEnd/>
                  </a:ln>
                </p:spPr>
                <p:txBody>
                  <a:bodyPr/>
                  <a:lstStyle/>
                  <a:p>
                    <a:endParaRPr lang="en-US"/>
                  </a:p>
                </p:txBody>
              </p:sp>
              <p:sp>
                <p:nvSpPr>
                  <p:cNvPr id="315" name="Freeform 314"/>
                  <p:cNvSpPr>
                    <a:spLocks/>
                  </p:cNvSpPr>
                  <p:nvPr/>
                </p:nvSpPr>
                <p:spPr bwMode="auto">
                  <a:xfrm>
                    <a:off x="7123853" y="1060378"/>
                    <a:ext cx="204385" cy="243297"/>
                  </a:xfrm>
                  <a:custGeom>
                    <a:avLst/>
                    <a:gdLst>
                      <a:gd name="T0" fmla="*/ 71 w 71"/>
                      <a:gd name="T1" fmla="*/ 105 h 105"/>
                      <a:gd name="T2" fmla="*/ 71 w 71"/>
                      <a:gd name="T3" fmla="*/ 33 h 105"/>
                      <a:gd name="T4" fmla="*/ 0 w 71"/>
                      <a:gd name="T5" fmla="*/ 0 h 105"/>
                      <a:gd name="T6" fmla="*/ 0 w 71"/>
                      <a:gd name="T7" fmla="*/ 72 h 105"/>
                      <a:gd name="T8" fmla="*/ 71 w 71"/>
                      <a:gd name="T9" fmla="*/ 105 h 105"/>
                      <a:gd name="T10" fmla="*/ 0 60000 65536"/>
                      <a:gd name="T11" fmla="*/ 0 60000 65536"/>
                      <a:gd name="T12" fmla="*/ 0 60000 65536"/>
                      <a:gd name="T13" fmla="*/ 0 60000 65536"/>
                      <a:gd name="T14" fmla="*/ 0 60000 65536"/>
                      <a:gd name="T15" fmla="*/ 0 w 71"/>
                      <a:gd name="T16" fmla="*/ 0 h 105"/>
                      <a:gd name="T17" fmla="*/ 71 w 71"/>
                      <a:gd name="T18" fmla="*/ 105 h 105"/>
                    </a:gdLst>
                    <a:ahLst/>
                    <a:cxnLst>
                      <a:cxn ang="T10">
                        <a:pos x="T0" y="T1"/>
                      </a:cxn>
                      <a:cxn ang="T11">
                        <a:pos x="T2" y="T3"/>
                      </a:cxn>
                      <a:cxn ang="T12">
                        <a:pos x="T4" y="T5"/>
                      </a:cxn>
                      <a:cxn ang="T13">
                        <a:pos x="T6" y="T7"/>
                      </a:cxn>
                      <a:cxn ang="T14">
                        <a:pos x="T8" y="T9"/>
                      </a:cxn>
                    </a:cxnLst>
                    <a:rect l="T15" t="T16" r="T17" b="T18"/>
                    <a:pathLst>
                      <a:path w="71" h="105">
                        <a:moveTo>
                          <a:pt x="71" y="105"/>
                        </a:moveTo>
                        <a:lnTo>
                          <a:pt x="71" y="33"/>
                        </a:lnTo>
                        <a:lnTo>
                          <a:pt x="0" y="0"/>
                        </a:lnTo>
                        <a:lnTo>
                          <a:pt x="0" y="72"/>
                        </a:lnTo>
                        <a:lnTo>
                          <a:pt x="71" y="105"/>
                        </a:lnTo>
                      </a:path>
                    </a:pathLst>
                  </a:custGeom>
                  <a:noFill/>
                  <a:ln w="3175">
                    <a:solidFill>
                      <a:srgbClr val="000000"/>
                    </a:solidFill>
                    <a:round/>
                    <a:headEnd/>
                    <a:tailEnd/>
                  </a:ln>
                </p:spPr>
                <p:txBody>
                  <a:bodyPr/>
                  <a:lstStyle/>
                  <a:p>
                    <a:endParaRPr lang="en-US"/>
                  </a:p>
                </p:txBody>
              </p:sp>
              <p:sp>
                <p:nvSpPr>
                  <p:cNvPr id="316" name="Freeform 315"/>
                  <p:cNvSpPr>
                    <a:spLocks/>
                  </p:cNvSpPr>
                  <p:nvPr/>
                </p:nvSpPr>
                <p:spPr bwMode="auto">
                  <a:xfrm>
                    <a:off x="7123853" y="919034"/>
                    <a:ext cx="745575" cy="217809"/>
                  </a:xfrm>
                  <a:custGeom>
                    <a:avLst/>
                    <a:gdLst>
                      <a:gd name="T0" fmla="*/ 192 w 259"/>
                      <a:gd name="T1" fmla="*/ 0 h 94"/>
                      <a:gd name="T2" fmla="*/ 0 w 259"/>
                      <a:gd name="T3" fmla="*/ 61 h 94"/>
                      <a:gd name="T4" fmla="*/ 71 w 259"/>
                      <a:gd name="T5" fmla="*/ 94 h 94"/>
                      <a:gd name="T6" fmla="*/ 259 w 259"/>
                      <a:gd name="T7" fmla="*/ 19 h 94"/>
                      <a:gd name="T8" fmla="*/ 192 w 259"/>
                      <a:gd name="T9" fmla="*/ 0 h 94"/>
                      <a:gd name="T10" fmla="*/ 0 60000 65536"/>
                      <a:gd name="T11" fmla="*/ 0 60000 65536"/>
                      <a:gd name="T12" fmla="*/ 0 60000 65536"/>
                      <a:gd name="T13" fmla="*/ 0 60000 65536"/>
                      <a:gd name="T14" fmla="*/ 0 60000 65536"/>
                      <a:gd name="T15" fmla="*/ 0 w 259"/>
                      <a:gd name="T16" fmla="*/ 0 h 94"/>
                      <a:gd name="T17" fmla="*/ 259 w 259"/>
                      <a:gd name="T18" fmla="*/ 94 h 94"/>
                    </a:gdLst>
                    <a:ahLst/>
                    <a:cxnLst>
                      <a:cxn ang="T10">
                        <a:pos x="T0" y="T1"/>
                      </a:cxn>
                      <a:cxn ang="T11">
                        <a:pos x="T2" y="T3"/>
                      </a:cxn>
                      <a:cxn ang="T12">
                        <a:pos x="T4" y="T5"/>
                      </a:cxn>
                      <a:cxn ang="T13">
                        <a:pos x="T6" y="T7"/>
                      </a:cxn>
                      <a:cxn ang="T14">
                        <a:pos x="T8" y="T9"/>
                      </a:cxn>
                    </a:cxnLst>
                    <a:rect l="T15" t="T16" r="T17" b="T18"/>
                    <a:pathLst>
                      <a:path w="259" h="94">
                        <a:moveTo>
                          <a:pt x="192" y="0"/>
                        </a:moveTo>
                        <a:lnTo>
                          <a:pt x="0" y="61"/>
                        </a:lnTo>
                        <a:lnTo>
                          <a:pt x="71" y="94"/>
                        </a:lnTo>
                        <a:lnTo>
                          <a:pt x="259" y="19"/>
                        </a:lnTo>
                        <a:lnTo>
                          <a:pt x="192" y="0"/>
                        </a:lnTo>
                        <a:close/>
                      </a:path>
                    </a:pathLst>
                  </a:custGeom>
                  <a:solidFill>
                    <a:srgbClr val="6666FF"/>
                  </a:solidFill>
                  <a:ln w="0">
                    <a:solidFill>
                      <a:srgbClr val="6666FF"/>
                    </a:solidFill>
                    <a:round/>
                    <a:headEnd/>
                    <a:tailEnd/>
                  </a:ln>
                </p:spPr>
                <p:txBody>
                  <a:bodyPr/>
                  <a:lstStyle/>
                  <a:p>
                    <a:endParaRPr lang="en-US"/>
                  </a:p>
                </p:txBody>
              </p:sp>
              <p:sp>
                <p:nvSpPr>
                  <p:cNvPr id="317" name="Freeform 316"/>
                  <p:cNvSpPr>
                    <a:spLocks/>
                  </p:cNvSpPr>
                  <p:nvPr/>
                </p:nvSpPr>
                <p:spPr bwMode="auto">
                  <a:xfrm>
                    <a:off x="7123853" y="919034"/>
                    <a:ext cx="745575" cy="217809"/>
                  </a:xfrm>
                  <a:custGeom>
                    <a:avLst/>
                    <a:gdLst>
                      <a:gd name="T0" fmla="*/ 192 w 259"/>
                      <a:gd name="T1" fmla="*/ 0 h 94"/>
                      <a:gd name="T2" fmla="*/ 0 w 259"/>
                      <a:gd name="T3" fmla="*/ 61 h 94"/>
                      <a:gd name="T4" fmla="*/ 71 w 259"/>
                      <a:gd name="T5" fmla="*/ 94 h 94"/>
                      <a:gd name="T6" fmla="*/ 259 w 259"/>
                      <a:gd name="T7" fmla="*/ 19 h 94"/>
                      <a:gd name="T8" fmla="*/ 0 60000 65536"/>
                      <a:gd name="T9" fmla="*/ 0 60000 65536"/>
                      <a:gd name="T10" fmla="*/ 0 60000 65536"/>
                      <a:gd name="T11" fmla="*/ 0 60000 65536"/>
                      <a:gd name="T12" fmla="*/ 0 w 259"/>
                      <a:gd name="T13" fmla="*/ 0 h 94"/>
                      <a:gd name="T14" fmla="*/ 259 w 259"/>
                      <a:gd name="T15" fmla="*/ 94 h 94"/>
                    </a:gdLst>
                    <a:ahLst/>
                    <a:cxnLst>
                      <a:cxn ang="T8">
                        <a:pos x="T0" y="T1"/>
                      </a:cxn>
                      <a:cxn ang="T9">
                        <a:pos x="T2" y="T3"/>
                      </a:cxn>
                      <a:cxn ang="T10">
                        <a:pos x="T4" y="T5"/>
                      </a:cxn>
                      <a:cxn ang="T11">
                        <a:pos x="T6" y="T7"/>
                      </a:cxn>
                    </a:cxnLst>
                    <a:rect l="T12" t="T13" r="T14" b="T15"/>
                    <a:pathLst>
                      <a:path w="259" h="94">
                        <a:moveTo>
                          <a:pt x="192" y="0"/>
                        </a:moveTo>
                        <a:lnTo>
                          <a:pt x="0" y="61"/>
                        </a:lnTo>
                        <a:lnTo>
                          <a:pt x="71" y="94"/>
                        </a:lnTo>
                        <a:lnTo>
                          <a:pt x="259" y="19"/>
                        </a:lnTo>
                      </a:path>
                    </a:pathLst>
                  </a:custGeom>
                  <a:noFill/>
                  <a:ln w="3175">
                    <a:solidFill>
                      <a:srgbClr val="000000"/>
                    </a:solidFill>
                    <a:round/>
                    <a:headEnd/>
                    <a:tailEnd/>
                  </a:ln>
                </p:spPr>
                <p:txBody>
                  <a:bodyPr/>
                  <a:lstStyle/>
                  <a:p>
                    <a:endParaRPr lang="en-US"/>
                  </a:p>
                </p:txBody>
              </p:sp>
              <p:sp>
                <p:nvSpPr>
                  <p:cNvPr id="318" name="Freeform 317"/>
                  <p:cNvSpPr>
                    <a:spLocks/>
                  </p:cNvSpPr>
                  <p:nvPr/>
                </p:nvSpPr>
                <p:spPr bwMode="auto">
                  <a:xfrm>
                    <a:off x="7328239" y="967694"/>
                    <a:ext cx="546947" cy="335982"/>
                  </a:xfrm>
                  <a:custGeom>
                    <a:avLst/>
                    <a:gdLst>
                      <a:gd name="T0" fmla="*/ 0 w 190"/>
                      <a:gd name="T1" fmla="*/ 145 h 145"/>
                      <a:gd name="T2" fmla="*/ 0 w 190"/>
                      <a:gd name="T3" fmla="*/ 73 h 145"/>
                      <a:gd name="T4" fmla="*/ 190 w 190"/>
                      <a:gd name="T5" fmla="*/ 0 h 145"/>
                      <a:gd name="T6" fmla="*/ 188 w 190"/>
                      <a:gd name="T7" fmla="*/ 70 h 145"/>
                      <a:gd name="T8" fmla="*/ 0 w 190"/>
                      <a:gd name="T9" fmla="*/ 145 h 145"/>
                      <a:gd name="T10" fmla="*/ 0 60000 65536"/>
                      <a:gd name="T11" fmla="*/ 0 60000 65536"/>
                      <a:gd name="T12" fmla="*/ 0 60000 65536"/>
                      <a:gd name="T13" fmla="*/ 0 60000 65536"/>
                      <a:gd name="T14" fmla="*/ 0 60000 65536"/>
                      <a:gd name="T15" fmla="*/ 0 w 190"/>
                      <a:gd name="T16" fmla="*/ 0 h 145"/>
                      <a:gd name="T17" fmla="*/ 190 w 190"/>
                      <a:gd name="T18" fmla="*/ 145 h 145"/>
                    </a:gdLst>
                    <a:ahLst/>
                    <a:cxnLst>
                      <a:cxn ang="T10">
                        <a:pos x="T0" y="T1"/>
                      </a:cxn>
                      <a:cxn ang="T11">
                        <a:pos x="T2" y="T3"/>
                      </a:cxn>
                      <a:cxn ang="T12">
                        <a:pos x="T4" y="T5"/>
                      </a:cxn>
                      <a:cxn ang="T13">
                        <a:pos x="T6" y="T7"/>
                      </a:cxn>
                      <a:cxn ang="T14">
                        <a:pos x="T8" y="T9"/>
                      </a:cxn>
                    </a:cxnLst>
                    <a:rect l="T15" t="T16" r="T17" b="T18"/>
                    <a:pathLst>
                      <a:path w="190" h="145">
                        <a:moveTo>
                          <a:pt x="0" y="145"/>
                        </a:moveTo>
                        <a:lnTo>
                          <a:pt x="0" y="73"/>
                        </a:lnTo>
                        <a:lnTo>
                          <a:pt x="190" y="0"/>
                        </a:lnTo>
                        <a:lnTo>
                          <a:pt x="188" y="70"/>
                        </a:lnTo>
                        <a:lnTo>
                          <a:pt x="0" y="145"/>
                        </a:lnTo>
                        <a:close/>
                      </a:path>
                    </a:pathLst>
                  </a:custGeom>
                  <a:solidFill>
                    <a:srgbClr val="6666FF"/>
                  </a:solidFill>
                  <a:ln w="0">
                    <a:solidFill>
                      <a:srgbClr val="6666FF"/>
                    </a:solidFill>
                    <a:round/>
                    <a:headEnd/>
                    <a:tailEnd/>
                  </a:ln>
                </p:spPr>
                <p:txBody>
                  <a:bodyPr/>
                  <a:lstStyle/>
                  <a:p>
                    <a:endParaRPr lang="en-US"/>
                  </a:p>
                </p:txBody>
              </p:sp>
              <p:sp>
                <p:nvSpPr>
                  <p:cNvPr id="319" name="Freeform 318"/>
                  <p:cNvSpPr>
                    <a:spLocks/>
                  </p:cNvSpPr>
                  <p:nvPr/>
                </p:nvSpPr>
                <p:spPr bwMode="auto">
                  <a:xfrm>
                    <a:off x="7328239" y="967694"/>
                    <a:ext cx="546947" cy="335982"/>
                  </a:xfrm>
                  <a:custGeom>
                    <a:avLst/>
                    <a:gdLst>
                      <a:gd name="T0" fmla="*/ 0 w 190"/>
                      <a:gd name="T1" fmla="*/ 145 h 145"/>
                      <a:gd name="T2" fmla="*/ 0 w 190"/>
                      <a:gd name="T3" fmla="*/ 73 h 145"/>
                      <a:gd name="T4" fmla="*/ 190 w 190"/>
                      <a:gd name="T5" fmla="*/ 0 h 145"/>
                      <a:gd name="T6" fmla="*/ 188 w 190"/>
                      <a:gd name="T7" fmla="*/ 70 h 145"/>
                      <a:gd name="T8" fmla="*/ 0 w 190"/>
                      <a:gd name="T9" fmla="*/ 145 h 145"/>
                      <a:gd name="T10" fmla="*/ 0 60000 65536"/>
                      <a:gd name="T11" fmla="*/ 0 60000 65536"/>
                      <a:gd name="T12" fmla="*/ 0 60000 65536"/>
                      <a:gd name="T13" fmla="*/ 0 60000 65536"/>
                      <a:gd name="T14" fmla="*/ 0 60000 65536"/>
                      <a:gd name="T15" fmla="*/ 0 w 190"/>
                      <a:gd name="T16" fmla="*/ 0 h 145"/>
                      <a:gd name="T17" fmla="*/ 190 w 190"/>
                      <a:gd name="T18" fmla="*/ 145 h 145"/>
                    </a:gdLst>
                    <a:ahLst/>
                    <a:cxnLst>
                      <a:cxn ang="T10">
                        <a:pos x="T0" y="T1"/>
                      </a:cxn>
                      <a:cxn ang="T11">
                        <a:pos x="T2" y="T3"/>
                      </a:cxn>
                      <a:cxn ang="T12">
                        <a:pos x="T4" y="T5"/>
                      </a:cxn>
                      <a:cxn ang="T13">
                        <a:pos x="T6" y="T7"/>
                      </a:cxn>
                      <a:cxn ang="T14">
                        <a:pos x="T8" y="T9"/>
                      </a:cxn>
                    </a:cxnLst>
                    <a:rect l="T15" t="T16" r="T17" b="T18"/>
                    <a:pathLst>
                      <a:path w="190" h="145">
                        <a:moveTo>
                          <a:pt x="0" y="145"/>
                        </a:moveTo>
                        <a:lnTo>
                          <a:pt x="0" y="73"/>
                        </a:lnTo>
                        <a:lnTo>
                          <a:pt x="190" y="0"/>
                        </a:lnTo>
                        <a:lnTo>
                          <a:pt x="188" y="70"/>
                        </a:lnTo>
                        <a:lnTo>
                          <a:pt x="0" y="145"/>
                        </a:lnTo>
                      </a:path>
                    </a:pathLst>
                  </a:custGeom>
                  <a:noFill/>
                  <a:ln w="3175">
                    <a:solidFill>
                      <a:srgbClr val="000000"/>
                    </a:solidFill>
                    <a:round/>
                    <a:headEnd/>
                    <a:tailEnd/>
                  </a:ln>
                </p:spPr>
                <p:txBody>
                  <a:bodyPr/>
                  <a:lstStyle/>
                  <a:p>
                    <a:endParaRPr lang="en-US"/>
                  </a:p>
                </p:txBody>
              </p:sp>
              <p:sp>
                <p:nvSpPr>
                  <p:cNvPr id="320" name="Freeform 319"/>
                  <p:cNvSpPr>
                    <a:spLocks noEditPoints="1"/>
                  </p:cNvSpPr>
                  <p:nvPr/>
                </p:nvSpPr>
                <p:spPr bwMode="auto">
                  <a:xfrm>
                    <a:off x="7466415" y="1004768"/>
                    <a:ext cx="210143" cy="201589"/>
                  </a:xfrm>
                  <a:custGeom>
                    <a:avLst/>
                    <a:gdLst>
                      <a:gd name="T0" fmla="*/ 34 w 73"/>
                      <a:gd name="T1" fmla="*/ 15 h 87"/>
                      <a:gd name="T2" fmla="*/ 39 w 73"/>
                      <a:gd name="T3" fmla="*/ 15 h 87"/>
                      <a:gd name="T4" fmla="*/ 43 w 73"/>
                      <a:gd name="T5" fmla="*/ 17 h 87"/>
                      <a:gd name="T6" fmla="*/ 48 w 73"/>
                      <a:gd name="T7" fmla="*/ 18 h 87"/>
                      <a:gd name="T8" fmla="*/ 51 w 73"/>
                      <a:gd name="T9" fmla="*/ 23 h 87"/>
                      <a:gd name="T10" fmla="*/ 52 w 73"/>
                      <a:gd name="T11" fmla="*/ 27 h 87"/>
                      <a:gd name="T12" fmla="*/ 54 w 73"/>
                      <a:gd name="T13" fmla="*/ 35 h 87"/>
                      <a:gd name="T14" fmla="*/ 54 w 73"/>
                      <a:gd name="T15" fmla="*/ 42 h 87"/>
                      <a:gd name="T16" fmla="*/ 54 w 73"/>
                      <a:gd name="T17" fmla="*/ 51 h 87"/>
                      <a:gd name="T18" fmla="*/ 52 w 73"/>
                      <a:gd name="T19" fmla="*/ 58 h 87"/>
                      <a:gd name="T20" fmla="*/ 49 w 73"/>
                      <a:gd name="T21" fmla="*/ 64 h 87"/>
                      <a:gd name="T22" fmla="*/ 45 w 73"/>
                      <a:gd name="T23" fmla="*/ 69 h 87"/>
                      <a:gd name="T24" fmla="*/ 40 w 73"/>
                      <a:gd name="T25" fmla="*/ 70 h 87"/>
                      <a:gd name="T26" fmla="*/ 34 w 73"/>
                      <a:gd name="T27" fmla="*/ 72 h 87"/>
                      <a:gd name="T28" fmla="*/ 16 w 73"/>
                      <a:gd name="T29" fmla="*/ 72 h 87"/>
                      <a:gd name="T30" fmla="*/ 16 w 73"/>
                      <a:gd name="T31" fmla="*/ 15 h 87"/>
                      <a:gd name="T32" fmla="*/ 34 w 73"/>
                      <a:gd name="T33" fmla="*/ 15 h 87"/>
                      <a:gd name="T34" fmla="*/ 37 w 73"/>
                      <a:gd name="T35" fmla="*/ 0 h 87"/>
                      <a:gd name="T36" fmla="*/ 0 w 73"/>
                      <a:gd name="T37" fmla="*/ 0 h 87"/>
                      <a:gd name="T38" fmla="*/ 0 w 73"/>
                      <a:gd name="T39" fmla="*/ 87 h 87"/>
                      <a:gd name="T40" fmla="*/ 37 w 73"/>
                      <a:gd name="T41" fmla="*/ 87 h 87"/>
                      <a:gd name="T42" fmla="*/ 49 w 73"/>
                      <a:gd name="T43" fmla="*/ 84 h 87"/>
                      <a:gd name="T44" fmla="*/ 58 w 73"/>
                      <a:gd name="T45" fmla="*/ 79 h 87"/>
                      <a:gd name="T46" fmla="*/ 66 w 73"/>
                      <a:gd name="T47" fmla="*/ 70 h 87"/>
                      <a:gd name="T48" fmla="*/ 72 w 73"/>
                      <a:gd name="T49" fmla="*/ 57 h 87"/>
                      <a:gd name="T50" fmla="*/ 73 w 73"/>
                      <a:gd name="T51" fmla="*/ 41 h 87"/>
                      <a:gd name="T52" fmla="*/ 72 w 73"/>
                      <a:gd name="T53" fmla="*/ 35 h 87"/>
                      <a:gd name="T54" fmla="*/ 72 w 73"/>
                      <a:gd name="T55" fmla="*/ 27 h 87"/>
                      <a:gd name="T56" fmla="*/ 69 w 73"/>
                      <a:gd name="T57" fmla="*/ 20 h 87"/>
                      <a:gd name="T58" fmla="*/ 66 w 73"/>
                      <a:gd name="T59" fmla="*/ 12 h 87"/>
                      <a:gd name="T60" fmla="*/ 61 w 73"/>
                      <a:gd name="T61" fmla="*/ 8 h 87"/>
                      <a:gd name="T62" fmla="*/ 55 w 73"/>
                      <a:gd name="T63" fmla="*/ 5 h 87"/>
                      <a:gd name="T64" fmla="*/ 51 w 73"/>
                      <a:gd name="T65" fmla="*/ 2 h 87"/>
                      <a:gd name="T66" fmla="*/ 45 w 73"/>
                      <a:gd name="T67" fmla="*/ 0 h 87"/>
                      <a:gd name="T68" fmla="*/ 37 w 73"/>
                      <a:gd name="T69" fmla="*/ 0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
                      <a:gd name="T106" fmla="*/ 0 h 87"/>
                      <a:gd name="T107" fmla="*/ 73 w 73"/>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 h="87">
                        <a:moveTo>
                          <a:pt x="34" y="15"/>
                        </a:moveTo>
                        <a:lnTo>
                          <a:pt x="39" y="15"/>
                        </a:lnTo>
                        <a:lnTo>
                          <a:pt x="43" y="17"/>
                        </a:lnTo>
                        <a:lnTo>
                          <a:pt x="48" y="18"/>
                        </a:lnTo>
                        <a:lnTo>
                          <a:pt x="51" y="23"/>
                        </a:lnTo>
                        <a:lnTo>
                          <a:pt x="52" y="27"/>
                        </a:lnTo>
                        <a:lnTo>
                          <a:pt x="54" y="35"/>
                        </a:lnTo>
                        <a:lnTo>
                          <a:pt x="54" y="42"/>
                        </a:lnTo>
                        <a:lnTo>
                          <a:pt x="54" y="51"/>
                        </a:lnTo>
                        <a:lnTo>
                          <a:pt x="52" y="58"/>
                        </a:lnTo>
                        <a:lnTo>
                          <a:pt x="49" y="64"/>
                        </a:lnTo>
                        <a:lnTo>
                          <a:pt x="45" y="69"/>
                        </a:lnTo>
                        <a:lnTo>
                          <a:pt x="40" y="70"/>
                        </a:lnTo>
                        <a:lnTo>
                          <a:pt x="34" y="72"/>
                        </a:lnTo>
                        <a:lnTo>
                          <a:pt x="16" y="72"/>
                        </a:lnTo>
                        <a:lnTo>
                          <a:pt x="16" y="15"/>
                        </a:lnTo>
                        <a:lnTo>
                          <a:pt x="34" y="15"/>
                        </a:lnTo>
                        <a:close/>
                        <a:moveTo>
                          <a:pt x="37" y="0"/>
                        </a:moveTo>
                        <a:lnTo>
                          <a:pt x="0" y="0"/>
                        </a:lnTo>
                        <a:lnTo>
                          <a:pt x="0" y="87"/>
                        </a:lnTo>
                        <a:lnTo>
                          <a:pt x="37" y="87"/>
                        </a:lnTo>
                        <a:lnTo>
                          <a:pt x="49" y="84"/>
                        </a:lnTo>
                        <a:lnTo>
                          <a:pt x="58" y="79"/>
                        </a:lnTo>
                        <a:lnTo>
                          <a:pt x="66" y="70"/>
                        </a:lnTo>
                        <a:lnTo>
                          <a:pt x="72" y="57"/>
                        </a:lnTo>
                        <a:lnTo>
                          <a:pt x="73" y="41"/>
                        </a:lnTo>
                        <a:lnTo>
                          <a:pt x="72" y="35"/>
                        </a:lnTo>
                        <a:lnTo>
                          <a:pt x="72" y="27"/>
                        </a:lnTo>
                        <a:lnTo>
                          <a:pt x="69" y="20"/>
                        </a:lnTo>
                        <a:lnTo>
                          <a:pt x="66" y="12"/>
                        </a:lnTo>
                        <a:lnTo>
                          <a:pt x="61" y="8"/>
                        </a:lnTo>
                        <a:lnTo>
                          <a:pt x="55" y="5"/>
                        </a:lnTo>
                        <a:lnTo>
                          <a:pt x="51" y="2"/>
                        </a:lnTo>
                        <a:lnTo>
                          <a:pt x="45" y="0"/>
                        </a:lnTo>
                        <a:lnTo>
                          <a:pt x="37" y="0"/>
                        </a:lnTo>
                        <a:close/>
                      </a:path>
                    </a:pathLst>
                  </a:custGeom>
                  <a:solidFill>
                    <a:srgbClr val="FFFFFF"/>
                  </a:solidFill>
                  <a:ln w="0">
                    <a:solidFill>
                      <a:srgbClr val="FFFFFF"/>
                    </a:solidFill>
                    <a:round/>
                    <a:headEnd/>
                    <a:tailEnd/>
                  </a:ln>
                </p:spPr>
                <p:txBody>
                  <a:bodyPr/>
                  <a:lstStyle/>
                  <a:p>
                    <a:endParaRPr lang="en-US"/>
                  </a:p>
                </p:txBody>
              </p:sp>
              <p:sp>
                <p:nvSpPr>
                  <p:cNvPr id="321" name="Freeform 320"/>
                  <p:cNvSpPr>
                    <a:spLocks/>
                  </p:cNvSpPr>
                  <p:nvPr/>
                </p:nvSpPr>
                <p:spPr bwMode="auto">
                  <a:xfrm>
                    <a:off x="7512473" y="1039524"/>
                    <a:ext cx="109389" cy="132076"/>
                  </a:xfrm>
                  <a:custGeom>
                    <a:avLst/>
                    <a:gdLst>
                      <a:gd name="T0" fmla="*/ 18 w 38"/>
                      <a:gd name="T1" fmla="*/ 0 h 57"/>
                      <a:gd name="T2" fmla="*/ 23 w 38"/>
                      <a:gd name="T3" fmla="*/ 0 h 57"/>
                      <a:gd name="T4" fmla="*/ 27 w 38"/>
                      <a:gd name="T5" fmla="*/ 2 h 57"/>
                      <a:gd name="T6" fmla="*/ 32 w 38"/>
                      <a:gd name="T7" fmla="*/ 3 h 57"/>
                      <a:gd name="T8" fmla="*/ 35 w 38"/>
                      <a:gd name="T9" fmla="*/ 8 h 57"/>
                      <a:gd name="T10" fmla="*/ 36 w 38"/>
                      <a:gd name="T11" fmla="*/ 12 h 57"/>
                      <a:gd name="T12" fmla="*/ 38 w 38"/>
                      <a:gd name="T13" fmla="*/ 20 h 57"/>
                      <a:gd name="T14" fmla="*/ 38 w 38"/>
                      <a:gd name="T15" fmla="*/ 27 h 57"/>
                      <a:gd name="T16" fmla="*/ 38 w 38"/>
                      <a:gd name="T17" fmla="*/ 36 h 57"/>
                      <a:gd name="T18" fmla="*/ 36 w 38"/>
                      <a:gd name="T19" fmla="*/ 43 h 57"/>
                      <a:gd name="T20" fmla="*/ 33 w 38"/>
                      <a:gd name="T21" fmla="*/ 49 h 57"/>
                      <a:gd name="T22" fmla="*/ 29 w 38"/>
                      <a:gd name="T23" fmla="*/ 54 h 57"/>
                      <a:gd name="T24" fmla="*/ 24 w 38"/>
                      <a:gd name="T25" fmla="*/ 55 h 57"/>
                      <a:gd name="T26" fmla="*/ 18 w 38"/>
                      <a:gd name="T27" fmla="*/ 57 h 57"/>
                      <a:gd name="T28" fmla="*/ 0 w 38"/>
                      <a:gd name="T29" fmla="*/ 57 h 57"/>
                      <a:gd name="T30" fmla="*/ 0 w 38"/>
                      <a:gd name="T31" fmla="*/ 0 h 57"/>
                      <a:gd name="T32" fmla="*/ 18 w 38"/>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7"/>
                      <a:gd name="T53" fmla="*/ 38 w 3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7">
                        <a:moveTo>
                          <a:pt x="18" y="0"/>
                        </a:moveTo>
                        <a:lnTo>
                          <a:pt x="23" y="0"/>
                        </a:lnTo>
                        <a:lnTo>
                          <a:pt x="27" y="2"/>
                        </a:lnTo>
                        <a:lnTo>
                          <a:pt x="32" y="3"/>
                        </a:lnTo>
                        <a:lnTo>
                          <a:pt x="35" y="8"/>
                        </a:lnTo>
                        <a:lnTo>
                          <a:pt x="36" y="12"/>
                        </a:lnTo>
                        <a:lnTo>
                          <a:pt x="38" y="20"/>
                        </a:lnTo>
                        <a:lnTo>
                          <a:pt x="38" y="27"/>
                        </a:lnTo>
                        <a:lnTo>
                          <a:pt x="38" y="36"/>
                        </a:lnTo>
                        <a:lnTo>
                          <a:pt x="36" y="43"/>
                        </a:lnTo>
                        <a:lnTo>
                          <a:pt x="33" y="49"/>
                        </a:lnTo>
                        <a:lnTo>
                          <a:pt x="29" y="54"/>
                        </a:lnTo>
                        <a:lnTo>
                          <a:pt x="24" y="55"/>
                        </a:lnTo>
                        <a:lnTo>
                          <a:pt x="18" y="57"/>
                        </a:lnTo>
                        <a:lnTo>
                          <a:pt x="0" y="57"/>
                        </a:lnTo>
                        <a:lnTo>
                          <a:pt x="0" y="0"/>
                        </a:lnTo>
                        <a:lnTo>
                          <a:pt x="18" y="0"/>
                        </a:lnTo>
                      </a:path>
                    </a:pathLst>
                  </a:custGeom>
                  <a:noFill/>
                  <a:ln w="4763">
                    <a:solidFill>
                      <a:srgbClr val="000000"/>
                    </a:solidFill>
                    <a:round/>
                    <a:headEnd/>
                    <a:tailEnd/>
                  </a:ln>
                </p:spPr>
                <p:txBody>
                  <a:bodyPr/>
                  <a:lstStyle/>
                  <a:p>
                    <a:endParaRPr lang="en-US"/>
                  </a:p>
                </p:txBody>
              </p:sp>
              <p:sp>
                <p:nvSpPr>
                  <p:cNvPr id="322" name="Freeform 321"/>
                  <p:cNvSpPr>
                    <a:spLocks/>
                  </p:cNvSpPr>
                  <p:nvPr/>
                </p:nvSpPr>
                <p:spPr bwMode="auto">
                  <a:xfrm>
                    <a:off x="7466415" y="1004768"/>
                    <a:ext cx="210143" cy="201589"/>
                  </a:xfrm>
                  <a:custGeom>
                    <a:avLst/>
                    <a:gdLst>
                      <a:gd name="T0" fmla="*/ 37 w 73"/>
                      <a:gd name="T1" fmla="*/ 0 h 87"/>
                      <a:gd name="T2" fmla="*/ 0 w 73"/>
                      <a:gd name="T3" fmla="*/ 0 h 87"/>
                      <a:gd name="T4" fmla="*/ 0 w 73"/>
                      <a:gd name="T5" fmla="*/ 87 h 87"/>
                      <a:gd name="T6" fmla="*/ 37 w 73"/>
                      <a:gd name="T7" fmla="*/ 87 h 87"/>
                      <a:gd name="T8" fmla="*/ 49 w 73"/>
                      <a:gd name="T9" fmla="*/ 84 h 87"/>
                      <a:gd name="T10" fmla="*/ 58 w 73"/>
                      <a:gd name="T11" fmla="*/ 79 h 87"/>
                      <a:gd name="T12" fmla="*/ 66 w 73"/>
                      <a:gd name="T13" fmla="*/ 70 h 87"/>
                      <a:gd name="T14" fmla="*/ 72 w 73"/>
                      <a:gd name="T15" fmla="*/ 57 h 87"/>
                      <a:gd name="T16" fmla="*/ 73 w 73"/>
                      <a:gd name="T17" fmla="*/ 41 h 87"/>
                      <a:gd name="T18" fmla="*/ 72 w 73"/>
                      <a:gd name="T19" fmla="*/ 35 h 87"/>
                      <a:gd name="T20" fmla="*/ 72 w 73"/>
                      <a:gd name="T21" fmla="*/ 27 h 87"/>
                      <a:gd name="T22" fmla="*/ 69 w 73"/>
                      <a:gd name="T23" fmla="*/ 20 h 87"/>
                      <a:gd name="T24" fmla="*/ 66 w 73"/>
                      <a:gd name="T25" fmla="*/ 12 h 87"/>
                      <a:gd name="T26" fmla="*/ 61 w 73"/>
                      <a:gd name="T27" fmla="*/ 8 h 87"/>
                      <a:gd name="T28" fmla="*/ 55 w 73"/>
                      <a:gd name="T29" fmla="*/ 5 h 87"/>
                      <a:gd name="T30" fmla="*/ 51 w 73"/>
                      <a:gd name="T31" fmla="*/ 2 h 87"/>
                      <a:gd name="T32" fmla="*/ 45 w 73"/>
                      <a:gd name="T33" fmla="*/ 0 h 87"/>
                      <a:gd name="T34" fmla="*/ 37 w 73"/>
                      <a:gd name="T35" fmla="*/ 0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87"/>
                      <a:gd name="T56" fmla="*/ 73 w 73"/>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87">
                        <a:moveTo>
                          <a:pt x="37" y="0"/>
                        </a:moveTo>
                        <a:lnTo>
                          <a:pt x="0" y="0"/>
                        </a:lnTo>
                        <a:lnTo>
                          <a:pt x="0" y="87"/>
                        </a:lnTo>
                        <a:lnTo>
                          <a:pt x="37" y="87"/>
                        </a:lnTo>
                        <a:lnTo>
                          <a:pt x="49" y="84"/>
                        </a:lnTo>
                        <a:lnTo>
                          <a:pt x="58" y="79"/>
                        </a:lnTo>
                        <a:lnTo>
                          <a:pt x="66" y="70"/>
                        </a:lnTo>
                        <a:lnTo>
                          <a:pt x="72" y="57"/>
                        </a:lnTo>
                        <a:lnTo>
                          <a:pt x="73" y="41"/>
                        </a:lnTo>
                        <a:lnTo>
                          <a:pt x="72" y="35"/>
                        </a:lnTo>
                        <a:lnTo>
                          <a:pt x="72" y="27"/>
                        </a:lnTo>
                        <a:lnTo>
                          <a:pt x="69" y="20"/>
                        </a:lnTo>
                        <a:lnTo>
                          <a:pt x="66" y="12"/>
                        </a:lnTo>
                        <a:lnTo>
                          <a:pt x="61" y="8"/>
                        </a:lnTo>
                        <a:lnTo>
                          <a:pt x="55" y="5"/>
                        </a:lnTo>
                        <a:lnTo>
                          <a:pt x="51" y="2"/>
                        </a:lnTo>
                        <a:lnTo>
                          <a:pt x="45" y="0"/>
                        </a:lnTo>
                        <a:lnTo>
                          <a:pt x="37" y="0"/>
                        </a:lnTo>
                      </a:path>
                    </a:pathLst>
                  </a:custGeom>
                  <a:noFill/>
                  <a:ln w="4763">
                    <a:solidFill>
                      <a:srgbClr val="000000"/>
                    </a:solidFill>
                    <a:round/>
                    <a:headEnd/>
                    <a:tailEnd/>
                  </a:ln>
                </p:spPr>
                <p:txBody>
                  <a:bodyPr/>
                  <a:lstStyle/>
                  <a:p>
                    <a:endParaRPr lang="en-US"/>
                  </a:p>
                </p:txBody>
              </p:sp>
              <p:sp>
                <p:nvSpPr>
                  <p:cNvPr id="323" name="Freeform 322"/>
                  <p:cNvSpPr>
                    <a:spLocks/>
                  </p:cNvSpPr>
                  <p:nvPr/>
                </p:nvSpPr>
                <p:spPr bwMode="auto">
                  <a:xfrm>
                    <a:off x="6245860" y="1292090"/>
                    <a:ext cx="207264" cy="243297"/>
                  </a:xfrm>
                  <a:custGeom>
                    <a:avLst/>
                    <a:gdLst>
                      <a:gd name="T0" fmla="*/ 72 w 72"/>
                      <a:gd name="T1" fmla="*/ 105 h 105"/>
                      <a:gd name="T2" fmla="*/ 72 w 72"/>
                      <a:gd name="T3" fmla="*/ 33 h 105"/>
                      <a:gd name="T4" fmla="*/ 0 w 72"/>
                      <a:gd name="T5" fmla="*/ 0 h 105"/>
                      <a:gd name="T6" fmla="*/ 0 w 72"/>
                      <a:gd name="T7" fmla="*/ 72 h 105"/>
                      <a:gd name="T8" fmla="*/ 72 w 72"/>
                      <a:gd name="T9" fmla="*/ 105 h 105"/>
                      <a:gd name="T10" fmla="*/ 0 60000 65536"/>
                      <a:gd name="T11" fmla="*/ 0 60000 65536"/>
                      <a:gd name="T12" fmla="*/ 0 60000 65536"/>
                      <a:gd name="T13" fmla="*/ 0 60000 65536"/>
                      <a:gd name="T14" fmla="*/ 0 60000 65536"/>
                      <a:gd name="T15" fmla="*/ 0 w 72"/>
                      <a:gd name="T16" fmla="*/ 0 h 105"/>
                      <a:gd name="T17" fmla="*/ 72 w 72"/>
                      <a:gd name="T18" fmla="*/ 105 h 105"/>
                    </a:gdLst>
                    <a:ahLst/>
                    <a:cxnLst>
                      <a:cxn ang="T10">
                        <a:pos x="T0" y="T1"/>
                      </a:cxn>
                      <a:cxn ang="T11">
                        <a:pos x="T2" y="T3"/>
                      </a:cxn>
                      <a:cxn ang="T12">
                        <a:pos x="T4" y="T5"/>
                      </a:cxn>
                      <a:cxn ang="T13">
                        <a:pos x="T6" y="T7"/>
                      </a:cxn>
                      <a:cxn ang="T14">
                        <a:pos x="T8" y="T9"/>
                      </a:cxn>
                    </a:cxnLst>
                    <a:rect l="T15" t="T16" r="T17" b="T18"/>
                    <a:pathLst>
                      <a:path w="72" h="105">
                        <a:moveTo>
                          <a:pt x="72" y="105"/>
                        </a:moveTo>
                        <a:lnTo>
                          <a:pt x="72" y="33"/>
                        </a:lnTo>
                        <a:lnTo>
                          <a:pt x="0" y="0"/>
                        </a:lnTo>
                        <a:lnTo>
                          <a:pt x="0" y="72"/>
                        </a:lnTo>
                        <a:lnTo>
                          <a:pt x="72" y="105"/>
                        </a:lnTo>
                        <a:close/>
                      </a:path>
                    </a:pathLst>
                  </a:custGeom>
                  <a:solidFill>
                    <a:srgbClr val="0000FF"/>
                  </a:solidFill>
                  <a:ln w="0">
                    <a:solidFill>
                      <a:srgbClr val="0000FF"/>
                    </a:solidFill>
                    <a:round/>
                    <a:headEnd/>
                    <a:tailEnd/>
                  </a:ln>
                </p:spPr>
                <p:txBody>
                  <a:bodyPr/>
                  <a:lstStyle/>
                  <a:p>
                    <a:endParaRPr lang="en-US"/>
                  </a:p>
                </p:txBody>
              </p:sp>
              <p:sp>
                <p:nvSpPr>
                  <p:cNvPr id="324" name="Freeform 323"/>
                  <p:cNvSpPr>
                    <a:spLocks/>
                  </p:cNvSpPr>
                  <p:nvPr/>
                </p:nvSpPr>
                <p:spPr bwMode="auto">
                  <a:xfrm>
                    <a:off x="6245860" y="1292090"/>
                    <a:ext cx="207264" cy="243297"/>
                  </a:xfrm>
                  <a:custGeom>
                    <a:avLst/>
                    <a:gdLst>
                      <a:gd name="T0" fmla="*/ 72 w 72"/>
                      <a:gd name="T1" fmla="*/ 105 h 105"/>
                      <a:gd name="T2" fmla="*/ 72 w 72"/>
                      <a:gd name="T3" fmla="*/ 33 h 105"/>
                      <a:gd name="T4" fmla="*/ 0 w 72"/>
                      <a:gd name="T5" fmla="*/ 0 h 105"/>
                      <a:gd name="T6" fmla="*/ 0 w 72"/>
                      <a:gd name="T7" fmla="*/ 72 h 105"/>
                      <a:gd name="T8" fmla="*/ 72 w 72"/>
                      <a:gd name="T9" fmla="*/ 105 h 105"/>
                      <a:gd name="T10" fmla="*/ 0 60000 65536"/>
                      <a:gd name="T11" fmla="*/ 0 60000 65536"/>
                      <a:gd name="T12" fmla="*/ 0 60000 65536"/>
                      <a:gd name="T13" fmla="*/ 0 60000 65536"/>
                      <a:gd name="T14" fmla="*/ 0 60000 65536"/>
                      <a:gd name="T15" fmla="*/ 0 w 72"/>
                      <a:gd name="T16" fmla="*/ 0 h 105"/>
                      <a:gd name="T17" fmla="*/ 72 w 72"/>
                      <a:gd name="T18" fmla="*/ 105 h 105"/>
                    </a:gdLst>
                    <a:ahLst/>
                    <a:cxnLst>
                      <a:cxn ang="T10">
                        <a:pos x="T0" y="T1"/>
                      </a:cxn>
                      <a:cxn ang="T11">
                        <a:pos x="T2" y="T3"/>
                      </a:cxn>
                      <a:cxn ang="T12">
                        <a:pos x="T4" y="T5"/>
                      </a:cxn>
                      <a:cxn ang="T13">
                        <a:pos x="T6" y="T7"/>
                      </a:cxn>
                      <a:cxn ang="T14">
                        <a:pos x="T8" y="T9"/>
                      </a:cxn>
                    </a:cxnLst>
                    <a:rect l="T15" t="T16" r="T17" b="T18"/>
                    <a:pathLst>
                      <a:path w="72" h="105">
                        <a:moveTo>
                          <a:pt x="72" y="105"/>
                        </a:moveTo>
                        <a:lnTo>
                          <a:pt x="72" y="33"/>
                        </a:lnTo>
                        <a:lnTo>
                          <a:pt x="0" y="0"/>
                        </a:lnTo>
                        <a:lnTo>
                          <a:pt x="0" y="72"/>
                        </a:lnTo>
                        <a:lnTo>
                          <a:pt x="72" y="105"/>
                        </a:lnTo>
                      </a:path>
                    </a:pathLst>
                  </a:custGeom>
                  <a:noFill/>
                  <a:ln w="3175">
                    <a:solidFill>
                      <a:srgbClr val="000000"/>
                    </a:solidFill>
                    <a:round/>
                    <a:headEnd/>
                    <a:tailEnd/>
                  </a:ln>
                </p:spPr>
                <p:txBody>
                  <a:bodyPr/>
                  <a:lstStyle/>
                  <a:p>
                    <a:endParaRPr lang="en-US"/>
                  </a:p>
                </p:txBody>
              </p:sp>
              <p:sp>
                <p:nvSpPr>
                  <p:cNvPr id="325" name="Freeform 324"/>
                  <p:cNvSpPr>
                    <a:spLocks/>
                  </p:cNvSpPr>
                  <p:nvPr/>
                </p:nvSpPr>
                <p:spPr bwMode="auto">
                  <a:xfrm>
                    <a:off x="6245860" y="1236479"/>
                    <a:ext cx="408771" cy="132076"/>
                  </a:xfrm>
                  <a:custGeom>
                    <a:avLst/>
                    <a:gdLst>
                      <a:gd name="T0" fmla="*/ 142 w 142"/>
                      <a:gd name="T1" fmla="*/ 32 h 57"/>
                      <a:gd name="T2" fmla="*/ 72 w 142"/>
                      <a:gd name="T3" fmla="*/ 57 h 57"/>
                      <a:gd name="T4" fmla="*/ 0 w 142"/>
                      <a:gd name="T5" fmla="*/ 24 h 57"/>
                      <a:gd name="T6" fmla="*/ 70 w 142"/>
                      <a:gd name="T7" fmla="*/ 0 h 57"/>
                      <a:gd name="T8" fmla="*/ 142 w 142"/>
                      <a:gd name="T9" fmla="*/ 32 h 57"/>
                      <a:gd name="T10" fmla="*/ 0 60000 65536"/>
                      <a:gd name="T11" fmla="*/ 0 60000 65536"/>
                      <a:gd name="T12" fmla="*/ 0 60000 65536"/>
                      <a:gd name="T13" fmla="*/ 0 60000 65536"/>
                      <a:gd name="T14" fmla="*/ 0 60000 65536"/>
                      <a:gd name="T15" fmla="*/ 0 w 142"/>
                      <a:gd name="T16" fmla="*/ 0 h 57"/>
                      <a:gd name="T17" fmla="*/ 142 w 142"/>
                      <a:gd name="T18" fmla="*/ 57 h 57"/>
                    </a:gdLst>
                    <a:ahLst/>
                    <a:cxnLst>
                      <a:cxn ang="T10">
                        <a:pos x="T0" y="T1"/>
                      </a:cxn>
                      <a:cxn ang="T11">
                        <a:pos x="T2" y="T3"/>
                      </a:cxn>
                      <a:cxn ang="T12">
                        <a:pos x="T4" y="T5"/>
                      </a:cxn>
                      <a:cxn ang="T13">
                        <a:pos x="T6" y="T7"/>
                      </a:cxn>
                      <a:cxn ang="T14">
                        <a:pos x="T8" y="T9"/>
                      </a:cxn>
                    </a:cxnLst>
                    <a:rect l="T15" t="T16" r="T17" b="T18"/>
                    <a:pathLst>
                      <a:path w="142" h="57">
                        <a:moveTo>
                          <a:pt x="142" y="32"/>
                        </a:moveTo>
                        <a:lnTo>
                          <a:pt x="72" y="57"/>
                        </a:lnTo>
                        <a:lnTo>
                          <a:pt x="0" y="24"/>
                        </a:lnTo>
                        <a:lnTo>
                          <a:pt x="70" y="0"/>
                        </a:lnTo>
                        <a:lnTo>
                          <a:pt x="142" y="32"/>
                        </a:lnTo>
                        <a:close/>
                      </a:path>
                    </a:pathLst>
                  </a:custGeom>
                  <a:solidFill>
                    <a:srgbClr val="6666FF"/>
                  </a:solidFill>
                  <a:ln w="0">
                    <a:solidFill>
                      <a:srgbClr val="6666FF"/>
                    </a:solidFill>
                    <a:round/>
                    <a:headEnd/>
                    <a:tailEnd/>
                  </a:ln>
                </p:spPr>
                <p:txBody>
                  <a:bodyPr/>
                  <a:lstStyle/>
                  <a:p>
                    <a:endParaRPr lang="en-US"/>
                  </a:p>
                </p:txBody>
              </p:sp>
              <p:sp>
                <p:nvSpPr>
                  <p:cNvPr id="326" name="Freeform 325"/>
                  <p:cNvSpPr>
                    <a:spLocks/>
                  </p:cNvSpPr>
                  <p:nvPr/>
                </p:nvSpPr>
                <p:spPr bwMode="auto">
                  <a:xfrm>
                    <a:off x="6453124" y="1310627"/>
                    <a:ext cx="201507" cy="224760"/>
                  </a:xfrm>
                  <a:custGeom>
                    <a:avLst/>
                    <a:gdLst>
                      <a:gd name="T0" fmla="*/ 0 w 70"/>
                      <a:gd name="T1" fmla="*/ 97 h 97"/>
                      <a:gd name="T2" fmla="*/ 0 w 70"/>
                      <a:gd name="T3" fmla="*/ 25 h 97"/>
                      <a:gd name="T4" fmla="*/ 70 w 70"/>
                      <a:gd name="T5" fmla="*/ 0 h 97"/>
                      <a:gd name="T6" fmla="*/ 70 w 70"/>
                      <a:gd name="T7" fmla="*/ 68 h 97"/>
                      <a:gd name="T8" fmla="*/ 0 w 70"/>
                      <a:gd name="T9" fmla="*/ 97 h 97"/>
                      <a:gd name="T10" fmla="*/ 0 60000 65536"/>
                      <a:gd name="T11" fmla="*/ 0 60000 65536"/>
                      <a:gd name="T12" fmla="*/ 0 60000 65536"/>
                      <a:gd name="T13" fmla="*/ 0 60000 65536"/>
                      <a:gd name="T14" fmla="*/ 0 60000 65536"/>
                      <a:gd name="T15" fmla="*/ 0 w 70"/>
                      <a:gd name="T16" fmla="*/ 0 h 97"/>
                      <a:gd name="T17" fmla="*/ 70 w 70"/>
                      <a:gd name="T18" fmla="*/ 97 h 97"/>
                    </a:gdLst>
                    <a:ahLst/>
                    <a:cxnLst>
                      <a:cxn ang="T10">
                        <a:pos x="T0" y="T1"/>
                      </a:cxn>
                      <a:cxn ang="T11">
                        <a:pos x="T2" y="T3"/>
                      </a:cxn>
                      <a:cxn ang="T12">
                        <a:pos x="T4" y="T5"/>
                      </a:cxn>
                      <a:cxn ang="T13">
                        <a:pos x="T6" y="T7"/>
                      </a:cxn>
                      <a:cxn ang="T14">
                        <a:pos x="T8" y="T9"/>
                      </a:cxn>
                    </a:cxnLst>
                    <a:rect l="T15" t="T16" r="T17" b="T18"/>
                    <a:pathLst>
                      <a:path w="70" h="97">
                        <a:moveTo>
                          <a:pt x="0" y="97"/>
                        </a:moveTo>
                        <a:lnTo>
                          <a:pt x="0" y="25"/>
                        </a:lnTo>
                        <a:lnTo>
                          <a:pt x="70" y="0"/>
                        </a:lnTo>
                        <a:lnTo>
                          <a:pt x="70" y="68"/>
                        </a:lnTo>
                        <a:lnTo>
                          <a:pt x="0" y="97"/>
                        </a:lnTo>
                        <a:close/>
                      </a:path>
                    </a:pathLst>
                  </a:custGeom>
                  <a:solidFill>
                    <a:srgbClr val="6666FF"/>
                  </a:solidFill>
                  <a:ln w="0">
                    <a:solidFill>
                      <a:srgbClr val="6666FF"/>
                    </a:solidFill>
                    <a:round/>
                    <a:headEnd/>
                    <a:tailEnd/>
                  </a:ln>
                </p:spPr>
                <p:txBody>
                  <a:bodyPr/>
                  <a:lstStyle/>
                  <a:p>
                    <a:endParaRPr lang="en-US"/>
                  </a:p>
                </p:txBody>
              </p:sp>
              <p:sp>
                <p:nvSpPr>
                  <p:cNvPr id="327" name="Freeform 326"/>
                  <p:cNvSpPr>
                    <a:spLocks/>
                  </p:cNvSpPr>
                  <p:nvPr/>
                </p:nvSpPr>
                <p:spPr bwMode="auto">
                  <a:xfrm>
                    <a:off x="5031063" y="1507582"/>
                    <a:ext cx="1105408" cy="1186363"/>
                  </a:xfrm>
                  <a:custGeom>
                    <a:avLst/>
                    <a:gdLst>
                      <a:gd name="T0" fmla="*/ 0 w 384"/>
                      <a:gd name="T1" fmla="*/ 512 h 512"/>
                      <a:gd name="T2" fmla="*/ 199 w 384"/>
                      <a:gd name="T3" fmla="*/ 397 h 512"/>
                      <a:gd name="T4" fmla="*/ 384 w 384"/>
                      <a:gd name="T5" fmla="*/ 0 h 512"/>
                      <a:gd name="T6" fmla="*/ 0 60000 65536"/>
                      <a:gd name="T7" fmla="*/ 0 60000 65536"/>
                      <a:gd name="T8" fmla="*/ 0 60000 65536"/>
                      <a:gd name="T9" fmla="*/ 0 w 384"/>
                      <a:gd name="T10" fmla="*/ 0 h 512"/>
                      <a:gd name="T11" fmla="*/ 384 w 384"/>
                      <a:gd name="T12" fmla="*/ 512 h 512"/>
                    </a:gdLst>
                    <a:ahLst/>
                    <a:cxnLst>
                      <a:cxn ang="T6">
                        <a:pos x="T0" y="T1"/>
                      </a:cxn>
                      <a:cxn ang="T7">
                        <a:pos x="T2" y="T3"/>
                      </a:cxn>
                      <a:cxn ang="T8">
                        <a:pos x="T4" y="T5"/>
                      </a:cxn>
                    </a:cxnLst>
                    <a:rect l="T9" t="T10" r="T11" b="T12"/>
                    <a:pathLst>
                      <a:path w="384" h="512">
                        <a:moveTo>
                          <a:pt x="0" y="512"/>
                        </a:moveTo>
                        <a:lnTo>
                          <a:pt x="199" y="397"/>
                        </a:lnTo>
                        <a:lnTo>
                          <a:pt x="384" y="0"/>
                        </a:lnTo>
                      </a:path>
                    </a:pathLst>
                  </a:custGeom>
                  <a:noFill/>
                  <a:ln w="9525">
                    <a:solidFill>
                      <a:srgbClr val="0000FF"/>
                    </a:solidFill>
                    <a:round/>
                    <a:headEnd/>
                    <a:tailEnd/>
                  </a:ln>
                </p:spPr>
                <p:txBody>
                  <a:bodyPr/>
                  <a:lstStyle/>
                  <a:p>
                    <a:endParaRPr lang="en-US"/>
                  </a:p>
                </p:txBody>
              </p:sp>
              <p:sp>
                <p:nvSpPr>
                  <p:cNvPr id="328" name="Freeform 327"/>
                  <p:cNvSpPr>
                    <a:spLocks/>
                  </p:cNvSpPr>
                  <p:nvPr/>
                </p:nvSpPr>
                <p:spPr bwMode="auto">
                  <a:xfrm>
                    <a:off x="6651752" y="1199405"/>
                    <a:ext cx="549825" cy="196955"/>
                  </a:xfrm>
                  <a:custGeom>
                    <a:avLst/>
                    <a:gdLst>
                      <a:gd name="T0" fmla="*/ 191 w 191"/>
                      <a:gd name="T1" fmla="*/ 0 h 85"/>
                      <a:gd name="T2" fmla="*/ 165 w 191"/>
                      <a:gd name="T3" fmla="*/ 24 h 85"/>
                      <a:gd name="T4" fmla="*/ 147 w 191"/>
                      <a:gd name="T5" fmla="*/ 12 h 85"/>
                      <a:gd name="T6" fmla="*/ 132 w 191"/>
                      <a:gd name="T7" fmla="*/ 33 h 85"/>
                      <a:gd name="T8" fmla="*/ 116 w 191"/>
                      <a:gd name="T9" fmla="*/ 21 h 85"/>
                      <a:gd name="T10" fmla="*/ 106 w 191"/>
                      <a:gd name="T11" fmla="*/ 43 h 85"/>
                      <a:gd name="T12" fmla="*/ 89 w 191"/>
                      <a:gd name="T13" fmla="*/ 34 h 85"/>
                      <a:gd name="T14" fmla="*/ 80 w 191"/>
                      <a:gd name="T15" fmla="*/ 57 h 85"/>
                      <a:gd name="T16" fmla="*/ 62 w 191"/>
                      <a:gd name="T17" fmla="*/ 45 h 85"/>
                      <a:gd name="T18" fmla="*/ 53 w 191"/>
                      <a:gd name="T19" fmla="*/ 67 h 85"/>
                      <a:gd name="T20" fmla="*/ 35 w 191"/>
                      <a:gd name="T21" fmla="*/ 55 h 85"/>
                      <a:gd name="T22" fmla="*/ 25 w 191"/>
                      <a:gd name="T23" fmla="*/ 78 h 85"/>
                      <a:gd name="T24" fmla="*/ 12 w 191"/>
                      <a:gd name="T25" fmla="*/ 63 h 85"/>
                      <a:gd name="T26" fmla="*/ 0 w 191"/>
                      <a:gd name="T27" fmla="*/ 85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85"/>
                      <a:gd name="T44" fmla="*/ 191 w 191"/>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85">
                        <a:moveTo>
                          <a:pt x="191" y="0"/>
                        </a:moveTo>
                        <a:lnTo>
                          <a:pt x="165" y="24"/>
                        </a:lnTo>
                        <a:lnTo>
                          <a:pt x="147" y="12"/>
                        </a:lnTo>
                        <a:lnTo>
                          <a:pt x="132" y="33"/>
                        </a:lnTo>
                        <a:lnTo>
                          <a:pt x="116" y="21"/>
                        </a:lnTo>
                        <a:lnTo>
                          <a:pt x="106" y="43"/>
                        </a:lnTo>
                        <a:lnTo>
                          <a:pt x="89" y="34"/>
                        </a:lnTo>
                        <a:lnTo>
                          <a:pt x="80" y="57"/>
                        </a:lnTo>
                        <a:lnTo>
                          <a:pt x="62" y="45"/>
                        </a:lnTo>
                        <a:lnTo>
                          <a:pt x="53" y="67"/>
                        </a:lnTo>
                        <a:lnTo>
                          <a:pt x="35" y="55"/>
                        </a:lnTo>
                        <a:lnTo>
                          <a:pt x="25" y="78"/>
                        </a:lnTo>
                        <a:lnTo>
                          <a:pt x="12" y="63"/>
                        </a:lnTo>
                        <a:lnTo>
                          <a:pt x="0" y="85"/>
                        </a:lnTo>
                      </a:path>
                    </a:pathLst>
                  </a:custGeom>
                  <a:noFill/>
                  <a:ln w="9525">
                    <a:solidFill>
                      <a:srgbClr val="0000FF"/>
                    </a:solidFill>
                    <a:round/>
                    <a:headEnd/>
                    <a:tailEnd/>
                  </a:ln>
                </p:spPr>
                <p:txBody>
                  <a:bodyPr/>
                  <a:lstStyle/>
                  <a:p>
                    <a:endParaRPr lang="en-US"/>
                  </a:p>
                </p:txBody>
              </p:sp>
              <p:sp>
                <p:nvSpPr>
                  <p:cNvPr id="329" name="Line 330"/>
                  <p:cNvSpPr>
                    <a:spLocks noChangeShapeType="1"/>
                  </p:cNvSpPr>
                  <p:nvPr/>
                </p:nvSpPr>
                <p:spPr bwMode="auto">
                  <a:xfrm flipV="1">
                    <a:off x="6136471" y="1431117"/>
                    <a:ext cx="213021" cy="76465"/>
                  </a:xfrm>
                  <a:prstGeom prst="line">
                    <a:avLst/>
                  </a:prstGeom>
                  <a:noFill/>
                  <a:ln w="9525">
                    <a:solidFill>
                      <a:srgbClr val="0000FF"/>
                    </a:solidFill>
                    <a:round/>
                    <a:headEnd/>
                    <a:tailEnd/>
                  </a:ln>
                </p:spPr>
                <p:txBody>
                  <a:bodyPr/>
                  <a:lstStyle/>
                  <a:p>
                    <a:endParaRPr lang="en-US"/>
                  </a:p>
                </p:txBody>
              </p:sp>
              <p:sp>
                <p:nvSpPr>
                  <p:cNvPr id="330" name="Freeform 329"/>
                  <p:cNvSpPr>
                    <a:spLocks/>
                  </p:cNvSpPr>
                  <p:nvPr/>
                </p:nvSpPr>
                <p:spPr bwMode="auto">
                  <a:xfrm>
                    <a:off x="2356781" y="3599937"/>
                    <a:ext cx="2490047" cy="952334"/>
                  </a:xfrm>
                  <a:custGeom>
                    <a:avLst/>
                    <a:gdLst>
                      <a:gd name="T0" fmla="*/ 259 w 865"/>
                      <a:gd name="T1" fmla="*/ 0 h 411"/>
                      <a:gd name="T2" fmla="*/ 148 w 865"/>
                      <a:gd name="T3" fmla="*/ 32 h 411"/>
                      <a:gd name="T4" fmla="*/ 116 w 865"/>
                      <a:gd name="T5" fmla="*/ 50 h 411"/>
                      <a:gd name="T6" fmla="*/ 94 w 865"/>
                      <a:gd name="T7" fmla="*/ 66 h 411"/>
                      <a:gd name="T8" fmla="*/ 76 w 865"/>
                      <a:gd name="T9" fmla="*/ 80 h 411"/>
                      <a:gd name="T10" fmla="*/ 64 w 865"/>
                      <a:gd name="T11" fmla="*/ 90 h 411"/>
                      <a:gd name="T12" fmla="*/ 57 w 865"/>
                      <a:gd name="T13" fmla="*/ 98 h 411"/>
                      <a:gd name="T14" fmla="*/ 55 w 865"/>
                      <a:gd name="T15" fmla="*/ 99 h 411"/>
                      <a:gd name="T16" fmla="*/ 30 w 865"/>
                      <a:gd name="T17" fmla="*/ 127 h 411"/>
                      <a:gd name="T18" fmla="*/ 13 w 865"/>
                      <a:gd name="T19" fmla="*/ 154 h 411"/>
                      <a:gd name="T20" fmla="*/ 4 w 865"/>
                      <a:gd name="T21" fmla="*/ 181 h 411"/>
                      <a:gd name="T22" fmla="*/ 0 w 865"/>
                      <a:gd name="T23" fmla="*/ 205 h 411"/>
                      <a:gd name="T24" fmla="*/ 1 w 865"/>
                      <a:gd name="T25" fmla="*/ 227 h 411"/>
                      <a:gd name="T26" fmla="*/ 6 w 865"/>
                      <a:gd name="T27" fmla="*/ 248 h 411"/>
                      <a:gd name="T28" fmla="*/ 12 w 865"/>
                      <a:gd name="T29" fmla="*/ 265 h 411"/>
                      <a:gd name="T30" fmla="*/ 19 w 865"/>
                      <a:gd name="T31" fmla="*/ 280 h 411"/>
                      <a:gd name="T32" fmla="*/ 25 w 865"/>
                      <a:gd name="T33" fmla="*/ 290 h 411"/>
                      <a:gd name="T34" fmla="*/ 30 w 865"/>
                      <a:gd name="T35" fmla="*/ 298 h 411"/>
                      <a:gd name="T36" fmla="*/ 33 w 865"/>
                      <a:gd name="T37" fmla="*/ 299 h 411"/>
                      <a:gd name="T38" fmla="*/ 54 w 865"/>
                      <a:gd name="T39" fmla="*/ 325 h 411"/>
                      <a:gd name="T40" fmla="*/ 79 w 865"/>
                      <a:gd name="T41" fmla="*/ 345 h 411"/>
                      <a:gd name="T42" fmla="*/ 107 w 865"/>
                      <a:gd name="T43" fmla="*/ 362 h 411"/>
                      <a:gd name="T44" fmla="*/ 139 w 865"/>
                      <a:gd name="T45" fmla="*/ 377 h 411"/>
                      <a:gd name="T46" fmla="*/ 171 w 865"/>
                      <a:gd name="T47" fmla="*/ 387 h 411"/>
                      <a:gd name="T48" fmla="*/ 201 w 865"/>
                      <a:gd name="T49" fmla="*/ 395 h 411"/>
                      <a:gd name="T50" fmla="*/ 230 w 865"/>
                      <a:gd name="T51" fmla="*/ 401 h 411"/>
                      <a:gd name="T52" fmla="*/ 255 w 865"/>
                      <a:gd name="T53" fmla="*/ 405 h 411"/>
                      <a:gd name="T54" fmla="*/ 274 w 865"/>
                      <a:gd name="T55" fmla="*/ 407 h 411"/>
                      <a:gd name="T56" fmla="*/ 286 w 865"/>
                      <a:gd name="T57" fmla="*/ 408 h 411"/>
                      <a:gd name="T58" fmla="*/ 291 w 865"/>
                      <a:gd name="T59" fmla="*/ 408 h 411"/>
                      <a:gd name="T60" fmla="*/ 318 w 865"/>
                      <a:gd name="T61" fmla="*/ 411 h 411"/>
                      <a:gd name="T62" fmla="*/ 347 w 865"/>
                      <a:gd name="T63" fmla="*/ 411 h 411"/>
                      <a:gd name="T64" fmla="*/ 380 w 865"/>
                      <a:gd name="T65" fmla="*/ 410 h 411"/>
                      <a:gd name="T66" fmla="*/ 413 w 865"/>
                      <a:gd name="T67" fmla="*/ 407 h 411"/>
                      <a:gd name="T68" fmla="*/ 444 w 865"/>
                      <a:gd name="T69" fmla="*/ 404 h 411"/>
                      <a:gd name="T70" fmla="*/ 473 w 865"/>
                      <a:gd name="T71" fmla="*/ 401 h 411"/>
                      <a:gd name="T72" fmla="*/ 498 w 865"/>
                      <a:gd name="T73" fmla="*/ 398 h 411"/>
                      <a:gd name="T74" fmla="*/ 517 w 865"/>
                      <a:gd name="T75" fmla="*/ 396 h 411"/>
                      <a:gd name="T76" fmla="*/ 531 w 865"/>
                      <a:gd name="T77" fmla="*/ 393 h 411"/>
                      <a:gd name="T78" fmla="*/ 535 w 865"/>
                      <a:gd name="T79" fmla="*/ 393 h 411"/>
                      <a:gd name="T80" fmla="*/ 570 w 865"/>
                      <a:gd name="T81" fmla="*/ 383 h 411"/>
                      <a:gd name="T82" fmla="*/ 604 w 865"/>
                      <a:gd name="T83" fmla="*/ 369 h 411"/>
                      <a:gd name="T84" fmla="*/ 637 w 865"/>
                      <a:gd name="T85" fmla="*/ 356 h 411"/>
                      <a:gd name="T86" fmla="*/ 668 w 865"/>
                      <a:gd name="T87" fmla="*/ 341 h 411"/>
                      <a:gd name="T88" fmla="*/ 696 w 865"/>
                      <a:gd name="T89" fmla="*/ 326 h 411"/>
                      <a:gd name="T90" fmla="*/ 722 w 865"/>
                      <a:gd name="T91" fmla="*/ 311 h 411"/>
                      <a:gd name="T92" fmla="*/ 746 w 865"/>
                      <a:gd name="T93" fmla="*/ 298 h 411"/>
                      <a:gd name="T94" fmla="*/ 764 w 865"/>
                      <a:gd name="T95" fmla="*/ 286 h 411"/>
                      <a:gd name="T96" fmla="*/ 777 w 865"/>
                      <a:gd name="T97" fmla="*/ 277 h 411"/>
                      <a:gd name="T98" fmla="*/ 786 w 865"/>
                      <a:gd name="T99" fmla="*/ 271 h 411"/>
                      <a:gd name="T100" fmla="*/ 789 w 865"/>
                      <a:gd name="T101" fmla="*/ 268 h 411"/>
                      <a:gd name="T102" fmla="*/ 865 w 865"/>
                      <a:gd name="T103" fmla="*/ 256 h 4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5"/>
                      <a:gd name="T157" fmla="*/ 0 h 411"/>
                      <a:gd name="T158" fmla="*/ 865 w 865"/>
                      <a:gd name="T159" fmla="*/ 411 h 4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5" h="411">
                        <a:moveTo>
                          <a:pt x="259" y="0"/>
                        </a:moveTo>
                        <a:lnTo>
                          <a:pt x="148" y="32"/>
                        </a:lnTo>
                        <a:lnTo>
                          <a:pt x="116" y="50"/>
                        </a:lnTo>
                        <a:lnTo>
                          <a:pt x="94" y="66"/>
                        </a:lnTo>
                        <a:lnTo>
                          <a:pt x="76" y="80"/>
                        </a:lnTo>
                        <a:lnTo>
                          <a:pt x="64" y="90"/>
                        </a:lnTo>
                        <a:lnTo>
                          <a:pt x="57" y="98"/>
                        </a:lnTo>
                        <a:lnTo>
                          <a:pt x="55" y="99"/>
                        </a:lnTo>
                        <a:lnTo>
                          <a:pt x="30" y="127"/>
                        </a:lnTo>
                        <a:lnTo>
                          <a:pt x="13" y="154"/>
                        </a:lnTo>
                        <a:lnTo>
                          <a:pt x="4" y="181"/>
                        </a:lnTo>
                        <a:lnTo>
                          <a:pt x="0" y="205"/>
                        </a:lnTo>
                        <a:lnTo>
                          <a:pt x="1" y="227"/>
                        </a:lnTo>
                        <a:lnTo>
                          <a:pt x="6" y="248"/>
                        </a:lnTo>
                        <a:lnTo>
                          <a:pt x="12" y="265"/>
                        </a:lnTo>
                        <a:lnTo>
                          <a:pt x="19" y="280"/>
                        </a:lnTo>
                        <a:lnTo>
                          <a:pt x="25" y="290"/>
                        </a:lnTo>
                        <a:lnTo>
                          <a:pt x="30" y="298"/>
                        </a:lnTo>
                        <a:lnTo>
                          <a:pt x="33" y="299"/>
                        </a:lnTo>
                        <a:lnTo>
                          <a:pt x="54" y="325"/>
                        </a:lnTo>
                        <a:lnTo>
                          <a:pt x="79" y="345"/>
                        </a:lnTo>
                        <a:lnTo>
                          <a:pt x="107" y="362"/>
                        </a:lnTo>
                        <a:lnTo>
                          <a:pt x="139" y="377"/>
                        </a:lnTo>
                        <a:lnTo>
                          <a:pt x="171" y="387"/>
                        </a:lnTo>
                        <a:lnTo>
                          <a:pt x="201" y="395"/>
                        </a:lnTo>
                        <a:lnTo>
                          <a:pt x="230" y="401"/>
                        </a:lnTo>
                        <a:lnTo>
                          <a:pt x="255" y="405"/>
                        </a:lnTo>
                        <a:lnTo>
                          <a:pt x="274" y="407"/>
                        </a:lnTo>
                        <a:lnTo>
                          <a:pt x="286" y="408"/>
                        </a:lnTo>
                        <a:lnTo>
                          <a:pt x="291" y="408"/>
                        </a:lnTo>
                        <a:lnTo>
                          <a:pt x="318" y="411"/>
                        </a:lnTo>
                        <a:lnTo>
                          <a:pt x="347" y="411"/>
                        </a:lnTo>
                        <a:lnTo>
                          <a:pt x="380" y="410"/>
                        </a:lnTo>
                        <a:lnTo>
                          <a:pt x="413" y="407"/>
                        </a:lnTo>
                        <a:lnTo>
                          <a:pt x="444" y="404"/>
                        </a:lnTo>
                        <a:lnTo>
                          <a:pt x="473" y="401"/>
                        </a:lnTo>
                        <a:lnTo>
                          <a:pt x="498" y="398"/>
                        </a:lnTo>
                        <a:lnTo>
                          <a:pt x="517" y="396"/>
                        </a:lnTo>
                        <a:lnTo>
                          <a:pt x="531" y="393"/>
                        </a:lnTo>
                        <a:lnTo>
                          <a:pt x="535" y="393"/>
                        </a:lnTo>
                        <a:lnTo>
                          <a:pt x="570" y="383"/>
                        </a:lnTo>
                        <a:lnTo>
                          <a:pt x="604" y="369"/>
                        </a:lnTo>
                        <a:lnTo>
                          <a:pt x="637" y="356"/>
                        </a:lnTo>
                        <a:lnTo>
                          <a:pt x="668" y="341"/>
                        </a:lnTo>
                        <a:lnTo>
                          <a:pt x="696" y="326"/>
                        </a:lnTo>
                        <a:lnTo>
                          <a:pt x="722" y="311"/>
                        </a:lnTo>
                        <a:lnTo>
                          <a:pt x="746" y="298"/>
                        </a:lnTo>
                        <a:lnTo>
                          <a:pt x="764" y="286"/>
                        </a:lnTo>
                        <a:lnTo>
                          <a:pt x="777" y="277"/>
                        </a:lnTo>
                        <a:lnTo>
                          <a:pt x="786" y="271"/>
                        </a:lnTo>
                        <a:lnTo>
                          <a:pt x="789" y="268"/>
                        </a:lnTo>
                        <a:lnTo>
                          <a:pt x="865" y="256"/>
                        </a:lnTo>
                      </a:path>
                    </a:pathLst>
                  </a:custGeom>
                  <a:noFill/>
                  <a:ln w="9525">
                    <a:solidFill>
                      <a:srgbClr val="0000FF"/>
                    </a:solidFill>
                    <a:round/>
                    <a:headEnd/>
                    <a:tailEnd/>
                  </a:ln>
                </p:spPr>
                <p:txBody>
                  <a:bodyPr/>
                  <a:lstStyle/>
                  <a:p>
                    <a:endParaRPr lang="en-US"/>
                  </a:p>
                </p:txBody>
              </p:sp>
              <p:sp>
                <p:nvSpPr>
                  <p:cNvPr id="331" name="Freeform 330"/>
                  <p:cNvSpPr>
                    <a:spLocks noEditPoints="1"/>
                  </p:cNvSpPr>
                  <p:nvPr/>
                </p:nvSpPr>
                <p:spPr bwMode="auto">
                  <a:xfrm>
                    <a:off x="4095496" y="1887589"/>
                    <a:ext cx="192871" cy="155247"/>
                  </a:xfrm>
                  <a:custGeom>
                    <a:avLst/>
                    <a:gdLst>
                      <a:gd name="T0" fmla="*/ 18 w 67"/>
                      <a:gd name="T1" fmla="*/ 45 h 67"/>
                      <a:gd name="T2" fmla="*/ 27 w 67"/>
                      <a:gd name="T3" fmla="*/ 23 h 67"/>
                      <a:gd name="T4" fmla="*/ 28 w 67"/>
                      <a:gd name="T5" fmla="*/ 23 h 67"/>
                      <a:gd name="T6" fmla="*/ 37 w 67"/>
                      <a:gd name="T7" fmla="*/ 45 h 67"/>
                      <a:gd name="T8" fmla="*/ 18 w 67"/>
                      <a:gd name="T9" fmla="*/ 45 h 67"/>
                      <a:gd name="T10" fmla="*/ 0 w 67"/>
                      <a:gd name="T11" fmla="*/ 67 h 67"/>
                      <a:gd name="T12" fmla="*/ 21 w 67"/>
                      <a:gd name="T13" fmla="*/ 67 h 67"/>
                      <a:gd name="T14" fmla="*/ 21 w 67"/>
                      <a:gd name="T15" fmla="*/ 64 h 67"/>
                      <a:gd name="T16" fmla="*/ 18 w 67"/>
                      <a:gd name="T17" fmla="*/ 64 h 67"/>
                      <a:gd name="T18" fmla="*/ 15 w 67"/>
                      <a:gd name="T19" fmla="*/ 64 h 67"/>
                      <a:gd name="T20" fmla="*/ 13 w 67"/>
                      <a:gd name="T21" fmla="*/ 63 h 67"/>
                      <a:gd name="T22" fmla="*/ 13 w 67"/>
                      <a:gd name="T23" fmla="*/ 61 h 67"/>
                      <a:gd name="T24" fmla="*/ 13 w 67"/>
                      <a:gd name="T25" fmla="*/ 58 h 67"/>
                      <a:gd name="T26" fmla="*/ 13 w 67"/>
                      <a:gd name="T27" fmla="*/ 55 h 67"/>
                      <a:gd name="T28" fmla="*/ 15 w 67"/>
                      <a:gd name="T29" fmla="*/ 52 h 67"/>
                      <a:gd name="T30" fmla="*/ 16 w 67"/>
                      <a:gd name="T31" fmla="*/ 48 h 67"/>
                      <a:gd name="T32" fmla="*/ 39 w 67"/>
                      <a:gd name="T33" fmla="*/ 48 h 67"/>
                      <a:gd name="T34" fmla="*/ 40 w 67"/>
                      <a:gd name="T35" fmla="*/ 54 h 67"/>
                      <a:gd name="T36" fmla="*/ 42 w 67"/>
                      <a:gd name="T37" fmla="*/ 55 h 67"/>
                      <a:gd name="T38" fmla="*/ 42 w 67"/>
                      <a:gd name="T39" fmla="*/ 57 h 67"/>
                      <a:gd name="T40" fmla="*/ 43 w 67"/>
                      <a:gd name="T41" fmla="*/ 60 h 67"/>
                      <a:gd name="T42" fmla="*/ 43 w 67"/>
                      <a:gd name="T43" fmla="*/ 61 h 67"/>
                      <a:gd name="T44" fmla="*/ 43 w 67"/>
                      <a:gd name="T45" fmla="*/ 63 h 67"/>
                      <a:gd name="T46" fmla="*/ 42 w 67"/>
                      <a:gd name="T47" fmla="*/ 64 h 67"/>
                      <a:gd name="T48" fmla="*/ 39 w 67"/>
                      <a:gd name="T49" fmla="*/ 64 h 67"/>
                      <a:gd name="T50" fmla="*/ 36 w 67"/>
                      <a:gd name="T51" fmla="*/ 64 h 67"/>
                      <a:gd name="T52" fmla="*/ 36 w 67"/>
                      <a:gd name="T53" fmla="*/ 67 h 67"/>
                      <a:gd name="T54" fmla="*/ 67 w 67"/>
                      <a:gd name="T55" fmla="*/ 67 h 67"/>
                      <a:gd name="T56" fmla="*/ 67 w 67"/>
                      <a:gd name="T57" fmla="*/ 64 h 67"/>
                      <a:gd name="T58" fmla="*/ 64 w 67"/>
                      <a:gd name="T59" fmla="*/ 64 h 67"/>
                      <a:gd name="T60" fmla="*/ 61 w 67"/>
                      <a:gd name="T61" fmla="*/ 63 h 67"/>
                      <a:gd name="T62" fmla="*/ 60 w 67"/>
                      <a:gd name="T63" fmla="*/ 60 h 67"/>
                      <a:gd name="T64" fmla="*/ 58 w 67"/>
                      <a:gd name="T65" fmla="*/ 57 h 67"/>
                      <a:gd name="T66" fmla="*/ 57 w 67"/>
                      <a:gd name="T67" fmla="*/ 51 h 67"/>
                      <a:gd name="T68" fmla="*/ 34 w 67"/>
                      <a:gd name="T69" fmla="*/ 0 h 67"/>
                      <a:gd name="T70" fmla="*/ 31 w 67"/>
                      <a:gd name="T71" fmla="*/ 0 h 67"/>
                      <a:gd name="T72" fmla="*/ 10 w 67"/>
                      <a:gd name="T73" fmla="*/ 54 h 67"/>
                      <a:gd name="T74" fmla="*/ 9 w 67"/>
                      <a:gd name="T75" fmla="*/ 57 h 67"/>
                      <a:gd name="T76" fmla="*/ 7 w 67"/>
                      <a:gd name="T77" fmla="*/ 60 h 67"/>
                      <a:gd name="T78" fmla="*/ 6 w 67"/>
                      <a:gd name="T79" fmla="*/ 61 h 67"/>
                      <a:gd name="T80" fmla="*/ 4 w 67"/>
                      <a:gd name="T81" fmla="*/ 64 h 67"/>
                      <a:gd name="T82" fmla="*/ 0 w 67"/>
                      <a:gd name="T83" fmla="*/ 64 h 67"/>
                      <a:gd name="T84" fmla="*/ 0 w 67"/>
                      <a:gd name="T85" fmla="*/ 67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7"/>
                      <a:gd name="T130" fmla="*/ 0 h 67"/>
                      <a:gd name="T131" fmla="*/ 67 w 67"/>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7" h="67">
                        <a:moveTo>
                          <a:pt x="18" y="45"/>
                        </a:moveTo>
                        <a:lnTo>
                          <a:pt x="27" y="23"/>
                        </a:lnTo>
                        <a:lnTo>
                          <a:pt x="28" y="23"/>
                        </a:lnTo>
                        <a:lnTo>
                          <a:pt x="37" y="45"/>
                        </a:lnTo>
                        <a:lnTo>
                          <a:pt x="18" y="45"/>
                        </a:lnTo>
                        <a:close/>
                        <a:moveTo>
                          <a:pt x="0" y="67"/>
                        </a:moveTo>
                        <a:lnTo>
                          <a:pt x="21" y="67"/>
                        </a:lnTo>
                        <a:lnTo>
                          <a:pt x="21" y="64"/>
                        </a:lnTo>
                        <a:lnTo>
                          <a:pt x="18" y="64"/>
                        </a:lnTo>
                        <a:lnTo>
                          <a:pt x="15" y="64"/>
                        </a:lnTo>
                        <a:lnTo>
                          <a:pt x="13" y="63"/>
                        </a:lnTo>
                        <a:lnTo>
                          <a:pt x="13" y="61"/>
                        </a:lnTo>
                        <a:lnTo>
                          <a:pt x="13" y="58"/>
                        </a:lnTo>
                        <a:lnTo>
                          <a:pt x="13" y="55"/>
                        </a:lnTo>
                        <a:lnTo>
                          <a:pt x="15" y="52"/>
                        </a:lnTo>
                        <a:lnTo>
                          <a:pt x="16" y="48"/>
                        </a:lnTo>
                        <a:lnTo>
                          <a:pt x="39" y="48"/>
                        </a:lnTo>
                        <a:lnTo>
                          <a:pt x="40" y="54"/>
                        </a:lnTo>
                        <a:lnTo>
                          <a:pt x="42" y="55"/>
                        </a:lnTo>
                        <a:lnTo>
                          <a:pt x="42" y="57"/>
                        </a:lnTo>
                        <a:lnTo>
                          <a:pt x="43" y="60"/>
                        </a:lnTo>
                        <a:lnTo>
                          <a:pt x="43" y="61"/>
                        </a:lnTo>
                        <a:lnTo>
                          <a:pt x="43" y="63"/>
                        </a:lnTo>
                        <a:lnTo>
                          <a:pt x="42" y="64"/>
                        </a:lnTo>
                        <a:lnTo>
                          <a:pt x="39" y="64"/>
                        </a:lnTo>
                        <a:lnTo>
                          <a:pt x="36" y="64"/>
                        </a:lnTo>
                        <a:lnTo>
                          <a:pt x="36" y="67"/>
                        </a:lnTo>
                        <a:lnTo>
                          <a:pt x="67" y="67"/>
                        </a:lnTo>
                        <a:lnTo>
                          <a:pt x="67" y="64"/>
                        </a:lnTo>
                        <a:lnTo>
                          <a:pt x="64" y="64"/>
                        </a:lnTo>
                        <a:lnTo>
                          <a:pt x="61" y="63"/>
                        </a:lnTo>
                        <a:lnTo>
                          <a:pt x="60" y="60"/>
                        </a:lnTo>
                        <a:lnTo>
                          <a:pt x="58" y="57"/>
                        </a:lnTo>
                        <a:lnTo>
                          <a:pt x="57" y="51"/>
                        </a:lnTo>
                        <a:lnTo>
                          <a:pt x="34" y="0"/>
                        </a:lnTo>
                        <a:lnTo>
                          <a:pt x="31" y="0"/>
                        </a:lnTo>
                        <a:lnTo>
                          <a:pt x="10" y="54"/>
                        </a:lnTo>
                        <a:lnTo>
                          <a:pt x="9" y="57"/>
                        </a:lnTo>
                        <a:lnTo>
                          <a:pt x="7" y="60"/>
                        </a:lnTo>
                        <a:lnTo>
                          <a:pt x="6" y="61"/>
                        </a:lnTo>
                        <a:lnTo>
                          <a:pt x="4" y="64"/>
                        </a:lnTo>
                        <a:lnTo>
                          <a:pt x="0" y="64"/>
                        </a:lnTo>
                        <a:lnTo>
                          <a:pt x="0" y="67"/>
                        </a:lnTo>
                        <a:close/>
                      </a:path>
                    </a:pathLst>
                  </a:custGeom>
                  <a:solidFill>
                    <a:srgbClr val="000000"/>
                  </a:solidFill>
                  <a:ln w="0">
                    <a:solidFill>
                      <a:srgbClr val="000000"/>
                    </a:solidFill>
                    <a:round/>
                    <a:headEnd/>
                    <a:tailEnd/>
                  </a:ln>
                </p:spPr>
                <p:txBody>
                  <a:bodyPr/>
                  <a:lstStyle/>
                  <a:p>
                    <a:endParaRPr lang="en-US"/>
                  </a:p>
                </p:txBody>
              </p:sp>
              <p:sp>
                <p:nvSpPr>
                  <p:cNvPr id="332" name="Freeform 331"/>
                  <p:cNvSpPr>
                    <a:spLocks noEditPoints="1"/>
                  </p:cNvSpPr>
                  <p:nvPr/>
                </p:nvSpPr>
                <p:spPr bwMode="auto">
                  <a:xfrm>
                    <a:off x="4302760" y="1892223"/>
                    <a:ext cx="141055" cy="155247"/>
                  </a:xfrm>
                  <a:custGeom>
                    <a:avLst/>
                    <a:gdLst>
                      <a:gd name="T0" fmla="*/ 20 w 49"/>
                      <a:gd name="T1" fmla="*/ 61 h 67"/>
                      <a:gd name="T2" fmla="*/ 17 w 49"/>
                      <a:gd name="T3" fmla="*/ 61 h 67"/>
                      <a:gd name="T4" fmla="*/ 16 w 49"/>
                      <a:gd name="T5" fmla="*/ 58 h 67"/>
                      <a:gd name="T6" fmla="*/ 15 w 49"/>
                      <a:gd name="T7" fmla="*/ 53 h 67"/>
                      <a:gd name="T8" fmla="*/ 13 w 49"/>
                      <a:gd name="T9" fmla="*/ 49 h 67"/>
                      <a:gd name="T10" fmla="*/ 13 w 49"/>
                      <a:gd name="T11" fmla="*/ 43 h 67"/>
                      <a:gd name="T12" fmla="*/ 13 w 49"/>
                      <a:gd name="T13" fmla="*/ 37 h 67"/>
                      <a:gd name="T14" fmla="*/ 15 w 49"/>
                      <a:gd name="T15" fmla="*/ 32 h 67"/>
                      <a:gd name="T16" fmla="*/ 16 w 49"/>
                      <a:gd name="T17" fmla="*/ 28 h 67"/>
                      <a:gd name="T18" fmla="*/ 19 w 49"/>
                      <a:gd name="T19" fmla="*/ 25 h 67"/>
                      <a:gd name="T20" fmla="*/ 22 w 49"/>
                      <a:gd name="T21" fmla="*/ 25 h 67"/>
                      <a:gd name="T22" fmla="*/ 25 w 49"/>
                      <a:gd name="T23" fmla="*/ 25 h 67"/>
                      <a:gd name="T24" fmla="*/ 26 w 49"/>
                      <a:gd name="T25" fmla="*/ 26 h 67"/>
                      <a:gd name="T26" fmla="*/ 28 w 49"/>
                      <a:gd name="T27" fmla="*/ 29 h 67"/>
                      <a:gd name="T28" fmla="*/ 29 w 49"/>
                      <a:gd name="T29" fmla="*/ 31 h 67"/>
                      <a:gd name="T30" fmla="*/ 29 w 49"/>
                      <a:gd name="T31" fmla="*/ 55 h 67"/>
                      <a:gd name="T32" fmla="*/ 28 w 49"/>
                      <a:gd name="T33" fmla="*/ 56 h 67"/>
                      <a:gd name="T34" fmla="*/ 26 w 49"/>
                      <a:gd name="T35" fmla="*/ 58 h 67"/>
                      <a:gd name="T36" fmla="*/ 23 w 49"/>
                      <a:gd name="T37" fmla="*/ 61 h 67"/>
                      <a:gd name="T38" fmla="*/ 20 w 49"/>
                      <a:gd name="T39" fmla="*/ 61 h 67"/>
                      <a:gd name="T40" fmla="*/ 0 w 49"/>
                      <a:gd name="T41" fmla="*/ 44 h 67"/>
                      <a:gd name="T42" fmla="*/ 0 w 49"/>
                      <a:gd name="T43" fmla="*/ 50 h 67"/>
                      <a:gd name="T44" fmla="*/ 1 w 49"/>
                      <a:gd name="T45" fmla="*/ 56 h 67"/>
                      <a:gd name="T46" fmla="*/ 4 w 49"/>
                      <a:gd name="T47" fmla="*/ 61 h 67"/>
                      <a:gd name="T48" fmla="*/ 9 w 49"/>
                      <a:gd name="T49" fmla="*/ 64 h 67"/>
                      <a:gd name="T50" fmla="*/ 12 w 49"/>
                      <a:gd name="T51" fmla="*/ 65 h 67"/>
                      <a:gd name="T52" fmla="*/ 16 w 49"/>
                      <a:gd name="T53" fmla="*/ 67 h 67"/>
                      <a:gd name="T54" fmla="*/ 20 w 49"/>
                      <a:gd name="T55" fmla="*/ 65 h 67"/>
                      <a:gd name="T56" fmla="*/ 25 w 49"/>
                      <a:gd name="T57" fmla="*/ 64 h 67"/>
                      <a:gd name="T58" fmla="*/ 26 w 49"/>
                      <a:gd name="T59" fmla="*/ 62 h 67"/>
                      <a:gd name="T60" fmla="*/ 29 w 49"/>
                      <a:gd name="T61" fmla="*/ 59 h 67"/>
                      <a:gd name="T62" fmla="*/ 29 w 49"/>
                      <a:gd name="T63" fmla="*/ 67 h 67"/>
                      <a:gd name="T64" fmla="*/ 34 w 49"/>
                      <a:gd name="T65" fmla="*/ 65 h 67"/>
                      <a:gd name="T66" fmla="*/ 38 w 49"/>
                      <a:gd name="T67" fmla="*/ 64 h 67"/>
                      <a:gd name="T68" fmla="*/ 40 w 49"/>
                      <a:gd name="T69" fmla="*/ 64 h 67"/>
                      <a:gd name="T70" fmla="*/ 43 w 49"/>
                      <a:gd name="T71" fmla="*/ 64 h 67"/>
                      <a:gd name="T72" fmla="*/ 49 w 49"/>
                      <a:gd name="T73" fmla="*/ 64 h 67"/>
                      <a:gd name="T74" fmla="*/ 49 w 49"/>
                      <a:gd name="T75" fmla="*/ 61 h 67"/>
                      <a:gd name="T76" fmla="*/ 46 w 49"/>
                      <a:gd name="T77" fmla="*/ 61 h 67"/>
                      <a:gd name="T78" fmla="*/ 44 w 49"/>
                      <a:gd name="T79" fmla="*/ 59 h 67"/>
                      <a:gd name="T80" fmla="*/ 43 w 49"/>
                      <a:gd name="T81" fmla="*/ 58 h 67"/>
                      <a:gd name="T82" fmla="*/ 43 w 49"/>
                      <a:gd name="T83" fmla="*/ 55 h 67"/>
                      <a:gd name="T84" fmla="*/ 43 w 49"/>
                      <a:gd name="T85" fmla="*/ 0 h 67"/>
                      <a:gd name="T86" fmla="*/ 22 w 49"/>
                      <a:gd name="T87" fmla="*/ 0 h 67"/>
                      <a:gd name="T88" fmla="*/ 22 w 49"/>
                      <a:gd name="T89" fmla="*/ 3 h 67"/>
                      <a:gd name="T90" fmla="*/ 25 w 49"/>
                      <a:gd name="T91" fmla="*/ 3 h 67"/>
                      <a:gd name="T92" fmla="*/ 28 w 49"/>
                      <a:gd name="T93" fmla="*/ 3 h 67"/>
                      <a:gd name="T94" fmla="*/ 29 w 49"/>
                      <a:gd name="T95" fmla="*/ 4 h 67"/>
                      <a:gd name="T96" fmla="*/ 29 w 49"/>
                      <a:gd name="T97" fmla="*/ 7 h 67"/>
                      <a:gd name="T98" fmla="*/ 29 w 49"/>
                      <a:gd name="T99" fmla="*/ 25 h 67"/>
                      <a:gd name="T100" fmla="*/ 26 w 49"/>
                      <a:gd name="T101" fmla="*/ 24 h 67"/>
                      <a:gd name="T102" fmla="*/ 25 w 49"/>
                      <a:gd name="T103" fmla="*/ 22 h 67"/>
                      <a:gd name="T104" fmla="*/ 22 w 49"/>
                      <a:gd name="T105" fmla="*/ 21 h 67"/>
                      <a:gd name="T106" fmla="*/ 17 w 49"/>
                      <a:gd name="T107" fmla="*/ 19 h 67"/>
                      <a:gd name="T108" fmla="*/ 13 w 49"/>
                      <a:gd name="T109" fmla="*/ 21 h 67"/>
                      <a:gd name="T110" fmla="*/ 9 w 49"/>
                      <a:gd name="T111" fmla="*/ 22 h 67"/>
                      <a:gd name="T112" fmla="*/ 4 w 49"/>
                      <a:gd name="T113" fmla="*/ 26 h 67"/>
                      <a:gd name="T114" fmla="*/ 1 w 49"/>
                      <a:gd name="T115" fmla="*/ 31 h 67"/>
                      <a:gd name="T116" fmla="*/ 0 w 49"/>
                      <a:gd name="T117" fmla="*/ 37 h 67"/>
                      <a:gd name="T118" fmla="*/ 0 w 49"/>
                      <a:gd name="T119" fmla="*/ 44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0" y="61"/>
                        </a:moveTo>
                        <a:lnTo>
                          <a:pt x="17" y="61"/>
                        </a:lnTo>
                        <a:lnTo>
                          <a:pt x="16" y="58"/>
                        </a:lnTo>
                        <a:lnTo>
                          <a:pt x="15" y="53"/>
                        </a:lnTo>
                        <a:lnTo>
                          <a:pt x="13" y="49"/>
                        </a:lnTo>
                        <a:lnTo>
                          <a:pt x="13" y="43"/>
                        </a:lnTo>
                        <a:lnTo>
                          <a:pt x="13" y="37"/>
                        </a:lnTo>
                        <a:lnTo>
                          <a:pt x="15" y="32"/>
                        </a:lnTo>
                        <a:lnTo>
                          <a:pt x="16" y="28"/>
                        </a:lnTo>
                        <a:lnTo>
                          <a:pt x="19" y="25"/>
                        </a:lnTo>
                        <a:lnTo>
                          <a:pt x="22" y="25"/>
                        </a:lnTo>
                        <a:lnTo>
                          <a:pt x="25" y="25"/>
                        </a:lnTo>
                        <a:lnTo>
                          <a:pt x="26" y="26"/>
                        </a:lnTo>
                        <a:lnTo>
                          <a:pt x="28" y="29"/>
                        </a:lnTo>
                        <a:lnTo>
                          <a:pt x="29" y="31"/>
                        </a:lnTo>
                        <a:lnTo>
                          <a:pt x="29" y="55"/>
                        </a:lnTo>
                        <a:lnTo>
                          <a:pt x="28" y="56"/>
                        </a:lnTo>
                        <a:lnTo>
                          <a:pt x="26" y="58"/>
                        </a:lnTo>
                        <a:lnTo>
                          <a:pt x="23" y="61"/>
                        </a:lnTo>
                        <a:lnTo>
                          <a:pt x="20" y="61"/>
                        </a:lnTo>
                        <a:close/>
                        <a:moveTo>
                          <a:pt x="0" y="44"/>
                        </a:moveTo>
                        <a:lnTo>
                          <a:pt x="0" y="50"/>
                        </a:lnTo>
                        <a:lnTo>
                          <a:pt x="1" y="56"/>
                        </a:lnTo>
                        <a:lnTo>
                          <a:pt x="4" y="61"/>
                        </a:lnTo>
                        <a:lnTo>
                          <a:pt x="9" y="64"/>
                        </a:lnTo>
                        <a:lnTo>
                          <a:pt x="12" y="65"/>
                        </a:lnTo>
                        <a:lnTo>
                          <a:pt x="16" y="67"/>
                        </a:lnTo>
                        <a:lnTo>
                          <a:pt x="20" y="65"/>
                        </a:lnTo>
                        <a:lnTo>
                          <a:pt x="25" y="64"/>
                        </a:lnTo>
                        <a:lnTo>
                          <a:pt x="26" y="62"/>
                        </a:lnTo>
                        <a:lnTo>
                          <a:pt x="29" y="59"/>
                        </a:lnTo>
                        <a:lnTo>
                          <a:pt x="29" y="67"/>
                        </a:lnTo>
                        <a:lnTo>
                          <a:pt x="34" y="65"/>
                        </a:lnTo>
                        <a:lnTo>
                          <a:pt x="38" y="64"/>
                        </a:lnTo>
                        <a:lnTo>
                          <a:pt x="40" y="64"/>
                        </a:lnTo>
                        <a:lnTo>
                          <a:pt x="43" y="64"/>
                        </a:lnTo>
                        <a:lnTo>
                          <a:pt x="49" y="64"/>
                        </a:lnTo>
                        <a:lnTo>
                          <a:pt x="49" y="61"/>
                        </a:lnTo>
                        <a:lnTo>
                          <a:pt x="46" y="61"/>
                        </a:lnTo>
                        <a:lnTo>
                          <a:pt x="44" y="59"/>
                        </a:lnTo>
                        <a:lnTo>
                          <a:pt x="43" y="58"/>
                        </a:lnTo>
                        <a:lnTo>
                          <a:pt x="43" y="55"/>
                        </a:lnTo>
                        <a:lnTo>
                          <a:pt x="43" y="0"/>
                        </a:lnTo>
                        <a:lnTo>
                          <a:pt x="22" y="0"/>
                        </a:lnTo>
                        <a:lnTo>
                          <a:pt x="22" y="3"/>
                        </a:lnTo>
                        <a:lnTo>
                          <a:pt x="25" y="3"/>
                        </a:lnTo>
                        <a:lnTo>
                          <a:pt x="28" y="3"/>
                        </a:lnTo>
                        <a:lnTo>
                          <a:pt x="29" y="4"/>
                        </a:lnTo>
                        <a:lnTo>
                          <a:pt x="29" y="7"/>
                        </a:lnTo>
                        <a:lnTo>
                          <a:pt x="29" y="25"/>
                        </a:lnTo>
                        <a:lnTo>
                          <a:pt x="26" y="24"/>
                        </a:lnTo>
                        <a:lnTo>
                          <a:pt x="25" y="22"/>
                        </a:lnTo>
                        <a:lnTo>
                          <a:pt x="22" y="21"/>
                        </a:lnTo>
                        <a:lnTo>
                          <a:pt x="17" y="19"/>
                        </a:lnTo>
                        <a:lnTo>
                          <a:pt x="13" y="21"/>
                        </a:lnTo>
                        <a:lnTo>
                          <a:pt x="9" y="22"/>
                        </a:lnTo>
                        <a:lnTo>
                          <a:pt x="4" y="26"/>
                        </a:lnTo>
                        <a:lnTo>
                          <a:pt x="1" y="31"/>
                        </a:lnTo>
                        <a:lnTo>
                          <a:pt x="0" y="37"/>
                        </a:lnTo>
                        <a:lnTo>
                          <a:pt x="0" y="44"/>
                        </a:lnTo>
                        <a:close/>
                      </a:path>
                    </a:pathLst>
                  </a:custGeom>
                  <a:solidFill>
                    <a:srgbClr val="000000"/>
                  </a:solidFill>
                  <a:ln w="0">
                    <a:solidFill>
                      <a:srgbClr val="000000"/>
                    </a:solidFill>
                    <a:round/>
                    <a:headEnd/>
                    <a:tailEnd/>
                  </a:ln>
                </p:spPr>
                <p:txBody>
                  <a:bodyPr/>
                  <a:lstStyle/>
                  <a:p>
                    <a:endParaRPr lang="en-US"/>
                  </a:p>
                </p:txBody>
              </p:sp>
              <p:sp>
                <p:nvSpPr>
                  <p:cNvPr id="333" name="Freeform 332"/>
                  <p:cNvSpPr>
                    <a:spLocks noEditPoints="1"/>
                  </p:cNvSpPr>
                  <p:nvPr/>
                </p:nvSpPr>
                <p:spPr bwMode="auto">
                  <a:xfrm>
                    <a:off x="4455329" y="1892223"/>
                    <a:ext cx="143933" cy="155247"/>
                  </a:xfrm>
                  <a:custGeom>
                    <a:avLst/>
                    <a:gdLst>
                      <a:gd name="T0" fmla="*/ 21 w 50"/>
                      <a:gd name="T1" fmla="*/ 61 h 67"/>
                      <a:gd name="T2" fmla="*/ 18 w 50"/>
                      <a:gd name="T3" fmla="*/ 61 h 67"/>
                      <a:gd name="T4" fmla="*/ 17 w 50"/>
                      <a:gd name="T5" fmla="*/ 58 h 67"/>
                      <a:gd name="T6" fmla="*/ 15 w 50"/>
                      <a:gd name="T7" fmla="*/ 53 h 67"/>
                      <a:gd name="T8" fmla="*/ 14 w 50"/>
                      <a:gd name="T9" fmla="*/ 49 h 67"/>
                      <a:gd name="T10" fmla="*/ 14 w 50"/>
                      <a:gd name="T11" fmla="*/ 43 h 67"/>
                      <a:gd name="T12" fmla="*/ 14 w 50"/>
                      <a:gd name="T13" fmla="*/ 37 h 67"/>
                      <a:gd name="T14" fmla="*/ 15 w 50"/>
                      <a:gd name="T15" fmla="*/ 32 h 67"/>
                      <a:gd name="T16" fmla="*/ 17 w 50"/>
                      <a:gd name="T17" fmla="*/ 28 h 67"/>
                      <a:gd name="T18" fmla="*/ 20 w 50"/>
                      <a:gd name="T19" fmla="*/ 25 h 67"/>
                      <a:gd name="T20" fmla="*/ 23 w 50"/>
                      <a:gd name="T21" fmla="*/ 25 h 67"/>
                      <a:gd name="T22" fmla="*/ 26 w 50"/>
                      <a:gd name="T23" fmla="*/ 25 h 67"/>
                      <a:gd name="T24" fmla="*/ 27 w 50"/>
                      <a:gd name="T25" fmla="*/ 26 h 67"/>
                      <a:gd name="T26" fmla="*/ 29 w 50"/>
                      <a:gd name="T27" fmla="*/ 29 h 67"/>
                      <a:gd name="T28" fmla="*/ 30 w 50"/>
                      <a:gd name="T29" fmla="*/ 31 h 67"/>
                      <a:gd name="T30" fmla="*/ 30 w 50"/>
                      <a:gd name="T31" fmla="*/ 55 h 67"/>
                      <a:gd name="T32" fmla="*/ 29 w 50"/>
                      <a:gd name="T33" fmla="*/ 56 h 67"/>
                      <a:gd name="T34" fmla="*/ 27 w 50"/>
                      <a:gd name="T35" fmla="*/ 58 h 67"/>
                      <a:gd name="T36" fmla="*/ 24 w 50"/>
                      <a:gd name="T37" fmla="*/ 61 h 67"/>
                      <a:gd name="T38" fmla="*/ 21 w 50"/>
                      <a:gd name="T39" fmla="*/ 61 h 67"/>
                      <a:gd name="T40" fmla="*/ 0 w 50"/>
                      <a:gd name="T41" fmla="*/ 44 h 67"/>
                      <a:gd name="T42" fmla="*/ 0 w 50"/>
                      <a:gd name="T43" fmla="*/ 50 h 67"/>
                      <a:gd name="T44" fmla="*/ 2 w 50"/>
                      <a:gd name="T45" fmla="*/ 56 h 67"/>
                      <a:gd name="T46" fmla="*/ 5 w 50"/>
                      <a:gd name="T47" fmla="*/ 61 h 67"/>
                      <a:gd name="T48" fmla="*/ 9 w 50"/>
                      <a:gd name="T49" fmla="*/ 64 h 67"/>
                      <a:gd name="T50" fmla="*/ 12 w 50"/>
                      <a:gd name="T51" fmla="*/ 65 h 67"/>
                      <a:gd name="T52" fmla="*/ 17 w 50"/>
                      <a:gd name="T53" fmla="*/ 67 h 67"/>
                      <a:gd name="T54" fmla="*/ 21 w 50"/>
                      <a:gd name="T55" fmla="*/ 65 h 67"/>
                      <a:gd name="T56" fmla="*/ 26 w 50"/>
                      <a:gd name="T57" fmla="*/ 64 h 67"/>
                      <a:gd name="T58" fmla="*/ 27 w 50"/>
                      <a:gd name="T59" fmla="*/ 62 h 67"/>
                      <a:gd name="T60" fmla="*/ 30 w 50"/>
                      <a:gd name="T61" fmla="*/ 59 h 67"/>
                      <a:gd name="T62" fmla="*/ 30 w 50"/>
                      <a:gd name="T63" fmla="*/ 67 h 67"/>
                      <a:gd name="T64" fmla="*/ 35 w 50"/>
                      <a:gd name="T65" fmla="*/ 65 h 67"/>
                      <a:gd name="T66" fmla="*/ 39 w 50"/>
                      <a:gd name="T67" fmla="*/ 64 h 67"/>
                      <a:gd name="T68" fmla="*/ 41 w 50"/>
                      <a:gd name="T69" fmla="*/ 64 h 67"/>
                      <a:gd name="T70" fmla="*/ 44 w 50"/>
                      <a:gd name="T71" fmla="*/ 64 h 67"/>
                      <a:gd name="T72" fmla="*/ 50 w 50"/>
                      <a:gd name="T73" fmla="*/ 64 h 67"/>
                      <a:gd name="T74" fmla="*/ 50 w 50"/>
                      <a:gd name="T75" fmla="*/ 61 h 67"/>
                      <a:gd name="T76" fmla="*/ 47 w 50"/>
                      <a:gd name="T77" fmla="*/ 61 h 67"/>
                      <a:gd name="T78" fmla="*/ 45 w 50"/>
                      <a:gd name="T79" fmla="*/ 59 h 67"/>
                      <a:gd name="T80" fmla="*/ 44 w 50"/>
                      <a:gd name="T81" fmla="*/ 58 h 67"/>
                      <a:gd name="T82" fmla="*/ 44 w 50"/>
                      <a:gd name="T83" fmla="*/ 55 h 67"/>
                      <a:gd name="T84" fmla="*/ 44 w 50"/>
                      <a:gd name="T85" fmla="*/ 0 h 67"/>
                      <a:gd name="T86" fmla="*/ 23 w 50"/>
                      <a:gd name="T87" fmla="*/ 0 h 67"/>
                      <a:gd name="T88" fmla="*/ 23 w 50"/>
                      <a:gd name="T89" fmla="*/ 3 h 67"/>
                      <a:gd name="T90" fmla="*/ 26 w 50"/>
                      <a:gd name="T91" fmla="*/ 3 h 67"/>
                      <a:gd name="T92" fmla="*/ 29 w 50"/>
                      <a:gd name="T93" fmla="*/ 3 h 67"/>
                      <a:gd name="T94" fmla="*/ 30 w 50"/>
                      <a:gd name="T95" fmla="*/ 4 h 67"/>
                      <a:gd name="T96" fmla="*/ 30 w 50"/>
                      <a:gd name="T97" fmla="*/ 7 h 67"/>
                      <a:gd name="T98" fmla="*/ 30 w 50"/>
                      <a:gd name="T99" fmla="*/ 25 h 67"/>
                      <a:gd name="T100" fmla="*/ 27 w 50"/>
                      <a:gd name="T101" fmla="*/ 24 h 67"/>
                      <a:gd name="T102" fmla="*/ 26 w 50"/>
                      <a:gd name="T103" fmla="*/ 22 h 67"/>
                      <a:gd name="T104" fmla="*/ 23 w 50"/>
                      <a:gd name="T105" fmla="*/ 21 h 67"/>
                      <a:gd name="T106" fmla="*/ 18 w 50"/>
                      <a:gd name="T107" fmla="*/ 19 h 67"/>
                      <a:gd name="T108" fmla="*/ 14 w 50"/>
                      <a:gd name="T109" fmla="*/ 21 h 67"/>
                      <a:gd name="T110" fmla="*/ 9 w 50"/>
                      <a:gd name="T111" fmla="*/ 22 h 67"/>
                      <a:gd name="T112" fmla="*/ 5 w 50"/>
                      <a:gd name="T113" fmla="*/ 26 h 67"/>
                      <a:gd name="T114" fmla="*/ 2 w 50"/>
                      <a:gd name="T115" fmla="*/ 31 h 67"/>
                      <a:gd name="T116" fmla="*/ 0 w 50"/>
                      <a:gd name="T117" fmla="*/ 37 h 67"/>
                      <a:gd name="T118" fmla="*/ 0 w 50"/>
                      <a:gd name="T119" fmla="*/ 44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
                      <a:gd name="T181" fmla="*/ 0 h 67"/>
                      <a:gd name="T182" fmla="*/ 50 w 50"/>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 h="67">
                        <a:moveTo>
                          <a:pt x="21" y="61"/>
                        </a:moveTo>
                        <a:lnTo>
                          <a:pt x="18" y="61"/>
                        </a:lnTo>
                        <a:lnTo>
                          <a:pt x="17" y="58"/>
                        </a:lnTo>
                        <a:lnTo>
                          <a:pt x="15" y="53"/>
                        </a:lnTo>
                        <a:lnTo>
                          <a:pt x="14" y="49"/>
                        </a:lnTo>
                        <a:lnTo>
                          <a:pt x="14" y="43"/>
                        </a:lnTo>
                        <a:lnTo>
                          <a:pt x="14" y="37"/>
                        </a:lnTo>
                        <a:lnTo>
                          <a:pt x="15" y="32"/>
                        </a:lnTo>
                        <a:lnTo>
                          <a:pt x="17" y="28"/>
                        </a:lnTo>
                        <a:lnTo>
                          <a:pt x="20" y="25"/>
                        </a:lnTo>
                        <a:lnTo>
                          <a:pt x="23" y="25"/>
                        </a:lnTo>
                        <a:lnTo>
                          <a:pt x="26" y="25"/>
                        </a:lnTo>
                        <a:lnTo>
                          <a:pt x="27" y="26"/>
                        </a:lnTo>
                        <a:lnTo>
                          <a:pt x="29" y="29"/>
                        </a:lnTo>
                        <a:lnTo>
                          <a:pt x="30" y="31"/>
                        </a:lnTo>
                        <a:lnTo>
                          <a:pt x="30" y="55"/>
                        </a:lnTo>
                        <a:lnTo>
                          <a:pt x="29" y="56"/>
                        </a:lnTo>
                        <a:lnTo>
                          <a:pt x="27" y="58"/>
                        </a:lnTo>
                        <a:lnTo>
                          <a:pt x="24" y="61"/>
                        </a:lnTo>
                        <a:lnTo>
                          <a:pt x="21" y="61"/>
                        </a:lnTo>
                        <a:close/>
                        <a:moveTo>
                          <a:pt x="0" y="44"/>
                        </a:moveTo>
                        <a:lnTo>
                          <a:pt x="0" y="50"/>
                        </a:lnTo>
                        <a:lnTo>
                          <a:pt x="2" y="56"/>
                        </a:lnTo>
                        <a:lnTo>
                          <a:pt x="5" y="61"/>
                        </a:lnTo>
                        <a:lnTo>
                          <a:pt x="9" y="64"/>
                        </a:lnTo>
                        <a:lnTo>
                          <a:pt x="12" y="65"/>
                        </a:lnTo>
                        <a:lnTo>
                          <a:pt x="17" y="67"/>
                        </a:lnTo>
                        <a:lnTo>
                          <a:pt x="21" y="65"/>
                        </a:lnTo>
                        <a:lnTo>
                          <a:pt x="26" y="64"/>
                        </a:lnTo>
                        <a:lnTo>
                          <a:pt x="27" y="62"/>
                        </a:lnTo>
                        <a:lnTo>
                          <a:pt x="30" y="59"/>
                        </a:lnTo>
                        <a:lnTo>
                          <a:pt x="30" y="67"/>
                        </a:lnTo>
                        <a:lnTo>
                          <a:pt x="35" y="65"/>
                        </a:lnTo>
                        <a:lnTo>
                          <a:pt x="39" y="64"/>
                        </a:lnTo>
                        <a:lnTo>
                          <a:pt x="41" y="64"/>
                        </a:lnTo>
                        <a:lnTo>
                          <a:pt x="44" y="64"/>
                        </a:lnTo>
                        <a:lnTo>
                          <a:pt x="50" y="64"/>
                        </a:lnTo>
                        <a:lnTo>
                          <a:pt x="50" y="61"/>
                        </a:lnTo>
                        <a:lnTo>
                          <a:pt x="47" y="61"/>
                        </a:lnTo>
                        <a:lnTo>
                          <a:pt x="45" y="59"/>
                        </a:lnTo>
                        <a:lnTo>
                          <a:pt x="44" y="58"/>
                        </a:lnTo>
                        <a:lnTo>
                          <a:pt x="44" y="55"/>
                        </a:lnTo>
                        <a:lnTo>
                          <a:pt x="44" y="0"/>
                        </a:lnTo>
                        <a:lnTo>
                          <a:pt x="23" y="0"/>
                        </a:lnTo>
                        <a:lnTo>
                          <a:pt x="23" y="3"/>
                        </a:lnTo>
                        <a:lnTo>
                          <a:pt x="26" y="3"/>
                        </a:lnTo>
                        <a:lnTo>
                          <a:pt x="29" y="3"/>
                        </a:lnTo>
                        <a:lnTo>
                          <a:pt x="30" y="4"/>
                        </a:lnTo>
                        <a:lnTo>
                          <a:pt x="30" y="7"/>
                        </a:lnTo>
                        <a:lnTo>
                          <a:pt x="30" y="25"/>
                        </a:lnTo>
                        <a:lnTo>
                          <a:pt x="27" y="24"/>
                        </a:lnTo>
                        <a:lnTo>
                          <a:pt x="26" y="22"/>
                        </a:lnTo>
                        <a:lnTo>
                          <a:pt x="23" y="21"/>
                        </a:lnTo>
                        <a:lnTo>
                          <a:pt x="18" y="19"/>
                        </a:lnTo>
                        <a:lnTo>
                          <a:pt x="14" y="21"/>
                        </a:lnTo>
                        <a:lnTo>
                          <a:pt x="9" y="22"/>
                        </a:lnTo>
                        <a:lnTo>
                          <a:pt x="5" y="26"/>
                        </a:lnTo>
                        <a:lnTo>
                          <a:pt x="2" y="31"/>
                        </a:lnTo>
                        <a:lnTo>
                          <a:pt x="0" y="37"/>
                        </a:lnTo>
                        <a:lnTo>
                          <a:pt x="0" y="44"/>
                        </a:lnTo>
                        <a:close/>
                      </a:path>
                    </a:pathLst>
                  </a:custGeom>
                  <a:solidFill>
                    <a:srgbClr val="000000"/>
                  </a:solidFill>
                  <a:ln w="0">
                    <a:solidFill>
                      <a:srgbClr val="000000"/>
                    </a:solidFill>
                    <a:round/>
                    <a:headEnd/>
                    <a:tailEnd/>
                  </a:ln>
                </p:spPr>
                <p:txBody>
                  <a:bodyPr/>
                  <a:lstStyle/>
                  <a:p>
                    <a:endParaRPr lang="en-US"/>
                  </a:p>
                </p:txBody>
              </p:sp>
              <p:sp>
                <p:nvSpPr>
                  <p:cNvPr id="334" name="Freeform 333"/>
                  <p:cNvSpPr>
                    <a:spLocks/>
                  </p:cNvSpPr>
                  <p:nvPr/>
                </p:nvSpPr>
                <p:spPr bwMode="auto">
                  <a:xfrm>
                    <a:off x="4679865" y="1892223"/>
                    <a:ext cx="123783" cy="150613"/>
                  </a:xfrm>
                  <a:custGeom>
                    <a:avLst/>
                    <a:gdLst>
                      <a:gd name="T0" fmla="*/ 0 w 43"/>
                      <a:gd name="T1" fmla="*/ 58 h 65"/>
                      <a:gd name="T2" fmla="*/ 0 w 43"/>
                      <a:gd name="T3" fmla="*/ 61 h 65"/>
                      <a:gd name="T4" fmla="*/ 3 w 43"/>
                      <a:gd name="T5" fmla="*/ 64 h 65"/>
                      <a:gd name="T6" fmla="*/ 7 w 43"/>
                      <a:gd name="T7" fmla="*/ 65 h 65"/>
                      <a:gd name="T8" fmla="*/ 13 w 43"/>
                      <a:gd name="T9" fmla="*/ 65 h 65"/>
                      <a:gd name="T10" fmla="*/ 21 w 43"/>
                      <a:gd name="T11" fmla="*/ 65 h 65"/>
                      <a:gd name="T12" fmla="*/ 28 w 43"/>
                      <a:gd name="T13" fmla="*/ 62 h 65"/>
                      <a:gd name="T14" fmla="*/ 33 w 43"/>
                      <a:gd name="T15" fmla="*/ 59 h 65"/>
                      <a:gd name="T16" fmla="*/ 37 w 43"/>
                      <a:gd name="T17" fmla="*/ 55 h 65"/>
                      <a:gd name="T18" fmla="*/ 40 w 43"/>
                      <a:gd name="T19" fmla="*/ 49 h 65"/>
                      <a:gd name="T20" fmla="*/ 42 w 43"/>
                      <a:gd name="T21" fmla="*/ 43 h 65"/>
                      <a:gd name="T22" fmla="*/ 40 w 43"/>
                      <a:gd name="T23" fmla="*/ 35 h 65"/>
                      <a:gd name="T24" fmla="*/ 37 w 43"/>
                      <a:gd name="T25" fmla="*/ 31 h 65"/>
                      <a:gd name="T26" fmla="*/ 34 w 43"/>
                      <a:gd name="T27" fmla="*/ 26 h 65"/>
                      <a:gd name="T28" fmla="*/ 28 w 43"/>
                      <a:gd name="T29" fmla="*/ 24 h 65"/>
                      <a:gd name="T30" fmla="*/ 22 w 43"/>
                      <a:gd name="T31" fmla="*/ 22 h 65"/>
                      <a:gd name="T32" fmla="*/ 16 w 43"/>
                      <a:gd name="T33" fmla="*/ 21 h 65"/>
                      <a:gd name="T34" fmla="*/ 10 w 43"/>
                      <a:gd name="T35" fmla="*/ 21 h 65"/>
                      <a:gd name="T36" fmla="*/ 12 w 43"/>
                      <a:gd name="T37" fmla="*/ 12 h 65"/>
                      <a:gd name="T38" fmla="*/ 39 w 43"/>
                      <a:gd name="T39" fmla="*/ 12 h 65"/>
                      <a:gd name="T40" fmla="*/ 43 w 43"/>
                      <a:gd name="T41" fmla="*/ 0 h 65"/>
                      <a:gd name="T42" fmla="*/ 12 w 43"/>
                      <a:gd name="T43" fmla="*/ 0 h 65"/>
                      <a:gd name="T44" fmla="*/ 3 w 43"/>
                      <a:gd name="T45" fmla="*/ 32 h 65"/>
                      <a:gd name="T46" fmla="*/ 9 w 43"/>
                      <a:gd name="T47" fmla="*/ 34 h 65"/>
                      <a:gd name="T48" fmla="*/ 13 w 43"/>
                      <a:gd name="T49" fmla="*/ 34 h 65"/>
                      <a:gd name="T50" fmla="*/ 19 w 43"/>
                      <a:gd name="T51" fmla="*/ 35 h 65"/>
                      <a:gd name="T52" fmla="*/ 24 w 43"/>
                      <a:gd name="T53" fmla="*/ 37 h 65"/>
                      <a:gd name="T54" fmla="*/ 27 w 43"/>
                      <a:gd name="T55" fmla="*/ 38 h 65"/>
                      <a:gd name="T56" fmla="*/ 30 w 43"/>
                      <a:gd name="T57" fmla="*/ 41 h 65"/>
                      <a:gd name="T58" fmla="*/ 33 w 43"/>
                      <a:gd name="T59" fmla="*/ 46 h 65"/>
                      <a:gd name="T60" fmla="*/ 33 w 43"/>
                      <a:gd name="T61" fmla="*/ 50 h 65"/>
                      <a:gd name="T62" fmla="*/ 33 w 43"/>
                      <a:gd name="T63" fmla="*/ 55 h 65"/>
                      <a:gd name="T64" fmla="*/ 31 w 43"/>
                      <a:gd name="T65" fmla="*/ 58 h 65"/>
                      <a:gd name="T66" fmla="*/ 28 w 43"/>
                      <a:gd name="T67" fmla="*/ 59 h 65"/>
                      <a:gd name="T68" fmla="*/ 24 w 43"/>
                      <a:gd name="T69" fmla="*/ 59 h 65"/>
                      <a:gd name="T70" fmla="*/ 21 w 43"/>
                      <a:gd name="T71" fmla="*/ 59 h 65"/>
                      <a:gd name="T72" fmla="*/ 18 w 43"/>
                      <a:gd name="T73" fmla="*/ 58 h 65"/>
                      <a:gd name="T74" fmla="*/ 15 w 43"/>
                      <a:gd name="T75" fmla="*/ 56 h 65"/>
                      <a:gd name="T76" fmla="*/ 12 w 43"/>
                      <a:gd name="T77" fmla="*/ 53 h 65"/>
                      <a:gd name="T78" fmla="*/ 7 w 43"/>
                      <a:gd name="T79" fmla="*/ 52 h 65"/>
                      <a:gd name="T80" fmla="*/ 6 w 43"/>
                      <a:gd name="T81" fmla="*/ 52 h 65"/>
                      <a:gd name="T82" fmla="*/ 3 w 43"/>
                      <a:gd name="T83" fmla="*/ 52 h 65"/>
                      <a:gd name="T84" fmla="*/ 1 w 43"/>
                      <a:gd name="T85" fmla="*/ 53 h 65"/>
                      <a:gd name="T86" fmla="*/ 0 w 43"/>
                      <a:gd name="T87" fmla="*/ 55 h 65"/>
                      <a:gd name="T88" fmla="*/ 0 w 43"/>
                      <a:gd name="T89" fmla="*/ 58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65"/>
                      <a:gd name="T137" fmla="*/ 43 w 43"/>
                      <a:gd name="T138" fmla="*/ 65 h 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65">
                        <a:moveTo>
                          <a:pt x="0" y="58"/>
                        </a:moveTo>
                        <a:lnTo>
                          <a:pt x="0" y="61"/>
                        </a:lnTo>
                        <a:lnTo>
                          <a:pt x="3" y="64"/>
                        </a:lnTo>
                        <a:lnTo>
                          <a:pt x="7" y="65"/>
                        </a:lnTo>
                        <a:lnTo>
                          <a:pt x="13" y="65"/>
                        </a:lnTo>
                        <a:lnTo>
                          <a:pt x="21" y="65"/>
                        </a:lnTo>
                        <a:lnTo>
                          <a:pt x="28" y="62"/>
                        </a:lnTo>
                        <a:lnTo>
                          <a:pt x="33" y="59"/>
                        </a:lnTo>
                        <a:lnTo>
                          <a:pt x="37" y="55"/>
                        </a:lnTo>
                        <a:lnTo>
                          <a:pt x="40" y="49"/>
                        </a:lnTo>
                        <a:lnTo>
                          <a:pt x="42" y="43"/>
                        </a:lnTo>
                        <a:lnTo>
                          <a:pt x="40" y="35"/>
                        </a:lnTo>
                        <a:lnTo>
                          <a:pt x="37" y="31"/>
                        </a:lnTo>
                        <a:lnTo>
                          <a:pt x="34" y="26"/>
                        </a:lnTo>
                        <a:lnTo>
                          <a:pt x="28" y="24"/>
                        </a:lnTo>
                        <a:lnTo>
                          <a:pt x="22" y="22"/>
                        </a:lnTo>
                        <a:lnTo>
                          <a:pt x="16" y="21"/>
                        </a:lnTo>
                        <a:lnTo>
                          <a:pt x="10" y="21"/>
                        </a:lnTo>
                        <a:lnTo>
                          <a:pt x="12" y="12"/>
                        </a:lnTo>
                        <a:lnTo>
                          <a:pt x="39" y="12"/>
                        </a:lnTo>
                        <a:lnTo>
                          <a:pt x="43" y="0"/>
                        </a:lnTo>
                        <a:lnTo>
                          <a:pt x="12" y="0"/>
                        </a:lnTo>
                        <a:lnTo>
                          <a:pt x="3" y="32"/>
                        </a:lnTo>
                        <a:lnTo>
                          <a:pt x="9" y="34"/>
                        </a:lnTo>
                        <a:lnTo>
                          <a:pt x="13" y="34"/>
                        </a:lnTo>
                        <a:lnTo>
                          <a:pt x="19" y="35"/>
                        </a:lnTo>
                        <a:lnTo>
                          <a:pt x="24" y="37"/>
                        </a:lnTo>
                        <a:lnTo>
                          <a:pt x="27" y="38"/>
                        </a:lnTo>
                        <a:lnTo>
                          <a:pt x="30" y="41"/>
                        </a:lnTo>
                        <a:lnTo>
                          <a:pt x="33" y="46"/>
                        </a:lnTo>
                        <a:lnTo>
                          <a:pt x="33" y="50"/>
                        </a:lnTo>
                        <a:lnTo>
                          <a:pt x="33" y="55"/>
                        </a:lnTo>
                        <a:lnTo>
                          <a:pt x="31" y="58"/>
                        </a:lnTo>
                        <a:lnTo>
                          <a:pt x="28" y="59"/>
                        </a:lnTo>
                        <a:lnTo>
                          <a:pt x="24" y="59"/>
                        </a:lnTo>
                        <a:lnTo>
                          <a:pt x="21" y="59"/>
                        </a:lnTo>
                        <a:lnTo>
                          <a:pt x="18" y="58"/>
                        </a:lnTo>
                        <a:lnTo>
                          <a:pt x="15" y="56"/>
                        </a:lnTo>
                        <a:lnTo>
                          <a:pt x="12" y="53"/>
                        </a:lnTo>
                        <a:lnTo>
                          <a:pt x="7" y="52"/>
                        </a:lnTo>
                        <a:lnTo>
                          <a:pt x="6" y="52"/>
                        </a:lnTo>
                        <a:lnTo>
                          <a:pt x="3" y="52"/>
                        </a:lnTo>
                        <a:lnTo>
                          <a:pt x="1" y="53"/>
                        </a:lnTo>
                        <a:lnTo>
                          <a:pt x="0" y="55"/>
                        </a:lnTo>
                        <a:lnTo>
                          <a:pt x="0" y="58"/>
                        </a:lnTo>
                        <a:close/>
                      </a:path>
                    </a:pathLst>
                  </a:custGeom>
                  <a:solidFill>
                    <a:srgbClr val="000000"/>
                  </a:solidFill>
                  <a:ln w="0">
                    <a:solidFill>
                      <a:srgbClr val="000000"/>
                    </a:solidFill>
                    <a:round/>
                    <a:headEnd/>
                    <a:tailEnd/>
                  </a:ln>
                </p:spPr>
                <p:txBody>
                  <a:bodyPr/>
                  <a:lstStyle/>
                  <a:p>
                    <a:endParaRPr lang="en-US"/>
                  </a:p>
                </p:txBody>
              </p:sp>
              <p:sp>
                <p:nvSpPr>
                  <p:cNvPr id="335" name="Freeform 334"/>
                  <p:cNvSpPr>
                    <a:spLocks/>
                  </p:cNvSpPr>
                  <p:nvPr/>
                </p:nvSpPr>
                <p:spPr bwMode="auto">
                  <a:xfrm>
                    <a:off x="3701119" y="2161008"/>
                    <a:ext cx="112268" cy="111222"/>
                  </a:xfrm>
                  <a:custGeom>
                    <a:avLst/>
                    <a:gdLst>
                      <a:gd name="T0" fmla="*/ 22 w 39"/>
                      <a:gd name="T1" fmla="*/ 0 h 48"/>
                      <a:gd name="T2" fmla="*/ 16 w 39"/>
                      <a:gd name="T3" fmla="*/ 2 h 48"/>
                      <a:gd name="T4" fmla="*/ 10 w 39"/>
                      <a:gd name="T5" fmla="*/ 3 h 48"/>
                      <a:gd name="T6" fmla="*/ 6 w 39"/>
                      <a:gd name="T7" fmla="*/ 8 h 48"/>
                      <a:gd name="T8" fmla="*/ 3 w 39"/>
                      <a:gd name="T9" fmla="*/ 12 h 48"/>
                      <a:gd name="T10" fmla="*/ 1 w 39"/>
                      <a:gd name="T11" fmla="*/ 18 h 48"/>
                      <a:gd name="T12" fmla="*/ 0 w 39"/>
                      <a:gd name="T13" fmla="*/ 24 h 48"/>
                      <a:gd name="T14" fmla="*/ 0 w 39"/>
                      <a:gd name="T15" fmla="*/ 30 h 48"/>
                      <a:gd name="T16" fmla="*/ 3 w 39"/>
                      <a:gd name="T17" fmla="*/ 36 h 48"/>
                      <a:gd name="T18" fmla="*/ 6 w 39"/>
                      <a:gd name="T19" fmla="*/ 40 h 48"/>
                      <a:gd name="T20" fmla="*/ 10 w 39"/>
                      <a:gd name="T21" fmla="*/ 45 h 48"/>
                      <a:gd name="T22" fmla="*/ 15 w 39"/>
                      <a:gd name="T23" fmla="*/ 46 h 48"/>
                      <a:gd name="T24" fmla="*/ 21 w 39"/>
                      <a:gd name="T25" fmla="*/ 48 h 48"/>
                      <a:gd name="T26" fmla="*/ 25 w 39"/>
                      <a:gd name="T27" fmla="*/ 46 h 48"/>
                      <a:gd name="T28" fmla="*/ 28 w 39"/>
                      <a:gd name="T29" fmla="*/ 46 h 48"/>
                      <a:gd name="T30" fmla="*/ 34 w 39"/>
                      <a:gd name="T31" fmla="*/ 42 h 48"/>
                      <a:gd name="T32" fmla="*/ 39 w 39"/>
                      <a:gd name="T33" fmla="*/ 37 h 48"/>
                      <a:gd name="T34" fmla="*/ 37 w 39"/>
                      <a:gd name="T35" fmla="*/ 36 h 48"/>
                      <a:gd name="T36" fmla="*/ 36 w 39"/>
                      <a:gd name="T37" fmla="*/ 37 h 48"/>
                      <a:gd name="T38" fmla="*/ 33 w 39"/>
                      <a:gd name="T39" fmla="*/ 39 h 48"/>
                      <a:gd name="T40" fmla="*/ 30 w 39"/>
                      <a:gd name="T41" fmla="*/ 40 h 48"/>
                      <a:gd name="T42" fmla="*/ 27 w 39"/>
                      <a:gd name="T43" fmla="*/ 40 h 48"/>
                      <a:gd name="T44" fmla="*/ 24 w 39"/>
                      <a:gd name="T45" fmla="*/ 40 h 48"/>
                      <a:gd name="T46" fmla="*/ 19 w 39"/>
                      <a:gd name="T47" fmla="*/ 37 h 48"/>
                      <a:gd name="T48" fmla="*/ 18 w 39"/>
                      <a:gd name="T49" fmla="*/ 34 h 48"/>
                      <a:gd name="T50" fmla="*/ 15 w 39"/>
                      <a:gd name="T51" fmla="*/ 30 h 48"/>
                      <a:gd name="T52" fmla="*/ 15 w 39"/>
                      <a:gd name="T53" fmla="*/ 26 h 48"/>
                      <a:gd name="T54" fmla="*/ 13 w 39"/>
                      <a:gd name="T55" fmla="*/ 20 h 48"/>
                      <a:gd name="T56" fmla="*/ 15 w 39"/>
                      <a:gd name="T57" fmla="*/ 14 h 48"/>
                      <a:gd name="T58" fmla="*/ 15 w 39"/>
                      <a:gd name="T59" fmla="*/ 8 h 48"/>
                      <a:gd name="T60" fmla="*/ 18 w 39"/>
                      <a:gd name="T61" fmla="*/ 6 h 48"/>
                      <a:gd name="T62" fmla="*/ 19 w 39"/>
                      <a:gd name="T63" fmla="*/ 3 h 48"/>
                      <a:gd name="T64" fmla="*/ 22 w 39"/>
                      <a:gd name="T65" fmla="*/ 3 h 48"/>
                      <a:gd name="T66" fmla="*/ 24 w 39"/>
                      <a:gd name="T67" fmla="*/ 3 h 48"/>
                      <a:gd name="T68" fmla="*/ 25 w 39"/>
                      <a:gd name="T69" fmla="*/ 5 h 48"/>
                      <a:gd name="T70" fmla="*/ 25 w 39"/>
                      <a:gd name="T71" fmla="*/ 6 h 48"/>
                      <a:gd name="T72" fmla="*/ 25 w 39"/>
                      <a:gd name="T73" fmla="*/ 8 h 48"/>
                      <a:gd name="T74" fmla="*/ 25 w 39"/>
                      <a:gd name="T75" fmla="*/ 9 h 48"/>
                      <a:gd name="T76" fmla="*/ 25 w 39"/>
                      <a:gd name="T77" fmla="*/ 9 h 48"/>
                      <a:gd name="T78" fmla="*/ 25 w 39"/>
                      <a:gd name="T79" fmla="*/ 11 h 48"/>
                      <a:gd name="T80" fmla="*/ 25 w 39"/>
                      <a:gd name="T81" fmla="*/ 11 h 48"/>
                      <a:gd name="T82" fmla="*/ 27 w 39"/>
                      <a:gd name="T83" fmla="*/ 14 h 48"/>
                      <a:gd name="T84" fmla="*/ 28 w 39"/>
                      <a:gd name="T85" fmla="*/ 17 h 48"/>
                      <a:gd name="T86" fmla="*/ 30 w 39"/>
                      <a:gd name="T87" fmla="*/ 17 h 48"/>
                      <a:gd name="T88" fmla="*/ 31 w 39"/>
                      <a:gd name="T89" fmla="*/ 17 h 48"/>
                      <a:gd name="T90" fmla="*/ 34 w 39"/>
                      <a:gd name="T91" fmla="*/ 17 h 48"/>
                      <a:gd name="T92" fmla="*/ 36 w 39"/>
                      <a:gd name="T93" fmla="*/ 15 h 48"/>
                      <a:gd name="T94" fmla="*/ 37 w 39"/>
                      <a:gd name="T95" fmla="*/ 14 h 48"/>
                      <a:gd name="T96" fmla="*/ 37 w 39"/>
                      <a:gd name="T97" fmla="*/ 11 h 48"/>
                      <a:gd name="T98" fmla="*/ 37 w 39"/>
                      <a:gd name="T99" fmla="*/ 8 h 48"/>
                      <a:gd name="T100" fmla="*/ 36 w 39"/>
                      <a:gd name="T101" fmla="*/ 5 h 48"/>
                      <a:gd name="T102" fmla="*/ 33 w 39"/>
                      <a:gd name="T103" fmla="*/ 3 h 48"/>
                      <a:gd name="T104" fmla="*/ 28 w 39"/>
                      <a:gd name="T105" fmla="*/ 2 h 48"/>
                      <a:gd name="T106" fmla="*/ 22 w 39"/>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
                      <a:gd name="T163" fmla="*/ 0 h 48"/>
                      <a:gd name="T164" fmla="*/ 39 w 39"/>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 h="48">
                        <a:moveTo>
                          <a:pt x="22" y="0"/>
                        </a:moveTo>
                        <a:lnTo>
                          <a:pt x="16" y="2"/>
                        </a:lnTo>
                        <a:lnTo>
                          <a:pt x="10" y="3"/>
                        </a:lnTo>
                        <a:lnTo>
                          <a:pt x="6" y="8"/>
                        </a:lnTo>
                        <a:lnTo>
                          <a:pt x="3" y="12"/>
                        </a:lnTo>
                        <a:lnTo>
                          <a:pt x="1" y="18"/>
                        </a:lnTo>
                        <a:lnTo>
                          <a:pt x="0" y="24"/>
                        </a:lnTo>
                        <a:lnTo>
                          <a:pt x="0" y="30"/>
                        </a:lnTo>
                        <a:lnTo>
                          <a:pt x="3" y="36"/>
                        </a:lnTo>
                        <a:lnTo>
                          <a:pt x="6" y="40"/>
                        </a:lnTo>
                        <a:lnTo>
                          <a:pt x="10" y="45"/>
                        </a:lnTo>
                        <a:lnTo>
                          <a:pt x="15" y="46"/>
                        </a:lnTo>
                        <a:lnTo>
                          <a:pt x="21" y="48"/>
                        </a:lnTo>
                        <a:lnTo>
                          <a:pt x="25" y="46"/>
                        </a:lnTo>
                        <a:lnTo>
                          <a:pt x="28" y="46"/>
                        </a:lnTo>
                        <a:lnTo>
                          <a:pt x="34" y="42"/>
                        </a:lnTo>
                        <a:lnTo>
                          <a:pt x="39" y="37"/>
                        </a:lnTo>
                        <a:lnTo>
                          <a:pt x="37" y="36"/>
                        </a:lnTo>
                        <a:lnTo>
                          <a:pt x="36" y="37"/>
                        </a:lnTo>
                        <a:lnTo>
                          <a:pt x="33" y="39"/>
                        </a:lnTo>
                        <a:lnTo>
                          <a:pt x="30" y="40"/>
                        </a:lnTo>
                        <a:lnTo>
                          <a:pt x="27" y="40"/>
                        </a:lnTo>
                        <a:lnTo>
                          <a:pt x="24" y="40"/>
                        </a:lnTo>
                        <a:lnTo>
                          <a:pt x="19" y="37"/>
                        </a:lnTo>
                        <a:lnTo>
                          <a:pt x="18" y="34"/>
                        </a:lnTo>
                        <a:lnTo>
                          <a:pt x="15" y="30"/>
                        </a:lnTo>
                        <a:lnTo>
                          <a:pt x="15" y="26"/>
                        </a:lnTo>
                        <a:lnTo>
                          <a:pt x="13" y="20"/>
                        </a:lnTo>
                        <a:lnTo>
                          <a:pt x="15" y="14"/>
                        </a:lnTo>
                        <a:lnTo>
                          <a:pt x="15" y="8"/>
                        </a:lnTo>
                        <a:lnTo>
                          <a:pt x="18" y="6"/>
                        </a:lnTo>
                        <a:lnTo>
                          <a:pt x="19" y="3"/>
                        </a:lnTo>
                        <a:lnTo>
                          <a:pt x="22" y="3"/>
                        </a:lnTo>
                        <a:lnTo>
                          <a:pt x="24" y="3"/>
                        </a:lnTo>
                        <a:lnTo>
                          <a:pt x="25" y="5"/>
                        </a:lnTo>
                        <a:lnTo>
                          <a:pt x="25" y="6"/>
                        </a:lnTo>
                        <a:lnTo>
                          <a:pt x="25" y="8"/>
                        </a:lnTo>
                        <a:lnTo>
                          <a:pt x="25" y="9"/>
                        </a:lnTo>
                        <a:lnTo>
                          <a:pt x="25" y="11"/>
                        </a:lnTo>
                        <a:lnTo>
                          <a:pt x="27" y="14"/>
                        </a:lnTo>
                        <a:lnTo>
                          <a:pt x="28" y="17"/>
                        </a:lnTo>
                        <a:lnTo>
                          <a:pt x="30" y="17"/>
                        </a:lnTo>
                        <a:lnTo>
                          <a:pt x="31" y="17"/>
                        </a:lnTo>
                        <a:lnTo>
                          <a:pt x="34" y="17"/>
                        </a:lnTo>
                        <a:lnTo>
                          <a:pt x="36" y="15"/>
                        </a:lnTo>
                        <a:lnTo>
                          <a:pt x="37" y="14"/>
                        </a:lnTo>
                        <a:lnTo>
                          <a:pt x="37" y="11"/>
                        </a:lnTo>
                        <a:lnTo>
                          <a:pt x="37" y="8"/>
                        </a:lnTo>
                        <a:lnTo>
                          <a:pt x="36" y="5"/>
                        </a:lnTo>
                        <a:lnTo>
                          <a:pt x="33" y="3"/>
                        </a:lnTo>
                        <a:lnTo>
                          <a:pt x="28" y="2"/>
                        </a:lnTo>
                        <a:lnTo>
                          <a:pt x="22" y="0"/>
                        </a:lnTo>
                        <a:close/>
                      </a:path>
                    </a:pathLst>
                  </a:custGeom>
                  <a:solidFill>
                    <a:srgbClr val="000000"/>
                  </a:solidFill>
                  <a:ln w="0">
                    <a:solidFill>
                      <a:srgbClr val="000000"/>
                    </a:solidFill>
                    <a:round/>
                    <a:headEnd/>
                    <a:tailEnd/>
                  </a:ln>
                </p:spPr>
                <p:txBody>
                  <a:bodyPr/>
                  <a:lstStyle/>
                  <a:p>
                    <a:endParaRPr lang="en-US"/>
                  </a:p>
                </p:txBody>
              </p:sp>
              <p:sp>
                <p:nvSpPr>
                  <p:cNvPr id="336" name="Freeform 335"/>
                  <p:cNvSpPr>
                    <a:spLocks/>
                  </p:cNvSpPr>
                  <p:nvPr/>
                </p:nvSpPr>
                <p:spPr bwMode="auto">
                  <a:xfrm>
                    <a:off x="3824901" y="2161008"/>
                    <a:ext cx="112268" cy="106587"/>
                  </a:xfrm>
                  <a:custGeom>
                    <a:avLst/>
                    <a:gdLst>
                      <a:gd name="T0" fmla="*/ 0 w 39"/>
                      <a:gd name="T1" fmla="*/ 46 h 46"/>
                      <a:gd name="T2" fmla="*/ 25 w 39"/>
                      <a:gd name="T3" fmla="*/ 46 h 46"/>
                      <a:gd name="T4" fmla="*/ 25 w 39"/>
                      <a:gd name="T5" fmla="*/ 43 h 46"/>
                      <a:gd name="T6" fmla="*/ 22 w 39"/>
                      <a:gd name="T7" fmla="*/ 43 h 46"/>
                      <a:gd name="T8" fmla="*/ 19 w 39"/>
                      <a:gd name="T9" fmla="*/ 42 h 46"/>
                      <a:gd name="T10" fmla="*/ 18 w 39"/>
                      <a:gd name="T11" fmla="*/ 40 h 46"/>
                      <a:gd name="T12" fmla="*/ 18 w 39"/>
                      <a:gd name="T13" fmla="*/ 36 h 46"/>
                      <a:gd name="T14" fmla="*/ 18 w 39"/>
                      <a:gd name="T15" fmla="*/ 18 h 46"/>
                      <a:gd name="T16" fmla="*/ 19 w 39"/>
                      <a:gd name="T17" fmla="*/ 14 h 46"/>
                      <a:gd name="T18" fmla="*/ 19 w 39"/>
                      <a:gd name="T19" fmla="*/ 11 h 46"/>
                      <a:gd name="T20" fmla="*/ 22 w 39"/>
                      <a:gd name="T21" fmla="*/ 9 h 46"/>
                      <a:gd name="T22" fmla="*/ 24 w 39"/>
                      <a:gd name="T23" fmla="*/ 9 h 46"/>
                      <a:gd name="T24" fmla="*/ 25 w 39"/>
                      <a:gd name="T25" fmla="*/ 9 h 46"/>
                      <a:gd name="T26" fmla="*/ 27 w 39"/>
                      <a:gd name="T27" fmla="*/ 11 h 46"/>
                      <a:gd name="T28" fmla="*/ 30 w 39"/>
                      <a:gd name="T29" fmla="*/ 14 h 46"/>
                      <a:gd name="T30" fmla="*/ 33 w 39"/>
                      <a:gd name="T31" fmla="*/ 14 h 46"/>
                      <a:gd name="T32" fmla="*/ 34 w 39"/>
                      <a:gd name="T33" fmla="*/ 14 h 46"/>
                      <a:gd name="T34" fmla="*/ 37 w 39"/>
                      <a:gd name="T35" fmla="*/ 12 h 46"/>
                      <a:gd name="T36" fmla="*/ 39 w 39"/>
                      <a:gd name="T37" fmla="*/ 11 h 46"/>
                      <a:gd name="T38" fmla="*/ 39 w 39"/>
                      <a:gd name="T39" fmla="*/ 8 h 46"/>
                      <a:gd name="T40" fmla="*/ 37 w 39"/>
                      <a:gd name="T41" fmla="*/ 5 h 46"/>
                      <a:gd name="T42" fmla="*/ 36 w 39"/>
                      <a:gd name="T43" fmla="*/ 2 h 46"/>
                      <a:gd name="T44" fmla="*/ 34 w 39"/>
                      <a:gd name="T45" fmla="*/ 0 h 46"/>
                      <a:gd name="T46" fmla="*/ 31 w 39"/>
                      <a:gd name="T47" fmla="*/ 0 h 46"/>
                      <a:gd name="T48" fmla="*/ 27 w 39"/>
                      <a:gd name="T49" fmla="*/ 0 h 46"/>
                      <a:gd name="T50" fmla="*/ 24 w 39"/>
                      <a:gd name="T51" fmla="*/ 3 h 46"/>
                      <a:gd name="T52" fmla="*/ 21 w 39"/>
                      <a:gd name="T53" fmla="*/ 5 h 46"/>
                      <a:gd name="T54" fmla="*/ 18 w 39"/>
                      <a:gd name="T55" fmla="*/ 9 h 46"/>
                      <a:gd name="T56" fmla="*/ 18 w 39"/>
                      <a:gd name="T57" fmla="*/ 2 h 46"/>
                      <a:gd name="T58" fmla="*/ 0 w 39"/>
                      <a:gd name="T59" fmla="*/ 2 h 46"/>
                      <a:gd name="T60" fmla="*/ 0 w 39"/>
                      <a:gd name="T61" fmla="*/ 3 h 46"/>
                      <a:gd name="T62" fmla="*/ 2 w 39"/>
                      <a:gd name="T63" fmla="*/ 5 h 46"/>
                      <a:gd name="T64" fmla="*/ 3 w 39"/>
                      <a:gd name="T65" fmla="*/ 5 h 46"/>
                      <a:gd name="T66" fmla="*/ 4 w 39"/>
                      <a:gd name="T67" fmla="*/ 6 h 46"/>
                      <a:gd name="T68" fmla="*/ 4 w 39"/>
                      <a:gd name="T69" fmla="*/ 9 h 46"/>
                      <a:gd name="T70" fmla="*/ 4 w 39"/>
                      <a:gd name="T71" fmla="*/ 36 h 46"/>
                      <a:gd name="T72" fmla="*/ 4 w 39"/>
                      <a:gd name="T73" fmla="*/ 39 h 46"/>
                      <a:gd name="T74" fmla="*/ 4 w 39"/>
                      <a:gd name="T75" fmla="*/ 40 h 46"/>
                      <a:gd name="T76" fmla="*/ 3 w 39"/>
                      <a:gd name="T77" fmla="*/ 42 h 46"/>
                      <a:gd name="T78" fmla="*/ 2 w 39"/>
                      <a:gd name="T79" fmla="*/ 43 h 46"/>
                      <a:gd name="T80" fmla="*/ 0 w 39"/>
                      <a:gd name="T81" fmla="*/ 43 h 46"/>
                      <a:gd name="T82" fmla="*/ 0 w 39"/>
                      <a:gd name="T83" fmla="*/ 46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
                      <a:gd name="T127" fmla="*/ 0 h 46"/>
                      <a:gd name="T128" fmla="*/ 39 w 39"/>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 h="46">
                        <a:moveTo>
                          <a:pt x="0" y="46"/>
                        </a:moveTo>
                        <a:lnTo>
                          <a:pt x="25" y="46"/>
                        </a:lnTo>
                        <a:lnTo>
                          <a:pt x="25" y="43"/>
                        </a:lnTo>
                        <a:lnTo>
                          <a:pt x="22" y="43"/>
                        </a:lnTo>
                        <a:lnTo>
                          <a:pt x="19" y="42"/>
                        </a:lnTo>
                        <a:lnTo>
                          <a:pt x="18" y="40"/>
                        </a:lnTo>
                        <a:lnTo>
                          <a:pt x="18" y="36"/>
                        </a:lnTo>
                        <a:lnTo>
                          <a:pt x="18" y="18"/>
                        </a:lnTo>
                        <a:lnTo>
                          <a:pt x="19" y="14"/>
                        </a:lnTo>
                        <a:lnTo>
                          <a:pt x="19" y="11"/>
                        </a:lnTo>
                        <a:lnTo>
                          <a:pt x="22" y="9"/>
                        </a:lnTo>
                        <a:lnTo>
                          <a:pt x="24" y="9"/>
                        </a:lnTo>
                        <a:lnTo>
                          <a:pt x="25" y="9"/>
                        </a:lnTo>
                        <a:lnTo>
                          <a:pt x="27" y="11"/>
                        </a:lnTo>
                        <a:lnTo>
                          <a:pt x="30" y="14"/>
                        </a:lnTo>
                        <a:lnTo>
                          <a:pt x="33" y="14"/>
                        </a:lnTo>
                        <a:lnTo>
                          <a:pt x="34" y="14"/>
                        </a:lnTo>
                        <a:lnTo>
                          <a:pt x="37" y="12"/>
                        </a:lnTo>
                        <a:lnTo>
                          <a:pt x="39" y="11"/>
                        </a:lnTo>
                        <a:lnTo>
                          <a:pt x="39" y="8"/>
                        </a:lnTo>
                        <a:lnTo>
                          <a:pt x="37" y="5"/>
                        </a:lnTo>
                        <a:lnTo>
                          <a:pt x="36" y="2"/>
                        </a:lnTo>
                        <a:lnTo>
                          <a:pt x="34" y="0"/>
                        </a:lnTo>
                        <a:lnTo>
                          <a:pt x="31" y="0"/>
                        </a:lnTo>
                        <a:lnTo>
                          <a:pt x="27" y="0"/>
                        </a:lnTo>
                        <a:lnTo>
                          <a:pt x="24" y="3"/>
                        </a:lnTo>
                        <a:lnTo>
                          <a:pt x="21" y="5"/>
                        </a:lnTo>
                        <a:lnTo>
                          <a:pt x="18" y="9"/>
                        </a:lnTo>
                        <a:lnTo>
                          <a:pt x="18" y="2"/>
                        </a:lnTo>
                        <a:lnTo>
                          <a:pt x="0" y="2"/>
                        </a:lnTo>
                        <a:lnTo>
                          <a:pt x="0" y="3"/>
                        </a:lnTo>
                        <a:lnTo>
                          <a:pt x="2" y="5"/>
                        </a:lnTo>
                        <a:lnTo>
                          <a:pt x="3" y="5"/>
                        </a:lnTo>
                        <a:lnTo>
                          <a:pt x="4" y="6"/>
                        </a:lnTo>
                        <a:lnTo>
                          <a:pt x="4" y="9"/>
                        </a:lnTo>
                        <a:lnTo>
                          <a:pt x="4" y="36"/>
                        </a:lnTo>
                        <a:lnTo>
                          <a:pt x="4" y="39"/>
                        </a:lnTo>
                        <a:lnTo>
                          <a:pt x="4" y="40"/>
                        </a:lnTo>
                        <a:lnTo>
                          <a:pt x="3" y="42"/>
                        </a:lnTo>
                        <a:lnTo>
                          <a:pt x="2" y="43"/>
                        </a:lnTo>
                        <a:lnTo>
                          <a:pt x="0" y="43"/>
                        </a:lnTo>
                        <a:lnTo>
                          <a:pt x="0" y="46"/>
                        </a:lnTo>
                        <a:close/>
                      </a:path>
                    </a:pathLst>
                  </a:custGeom>
                  <a:solidFill>
                    <a:srgbClr val="000000"/>
                  </a:solidFill>
                  <a:ln w="0">
                    <a:solidFill>
                      <a:srgbClr val="000000"/>
                    </a:solidFill>
                    <a:round/>
                    <a:headEnd/>
                    <a:tailEnd/>
                  </a:ln>
                </p:spPr>
                <p:txBody>
                  <a:bodyPr/>
                  <a:lstStyle/>
                  <a:p>
                    <a:endParaRPr lang="en-US"/>
                  </a:p>
                </p:txBody>
              </p:sp>
              <p:sp>
                <p:nvSpPr>
                  <p:cNvPr id="337" name="Freeform 336"/>
                  <p:cNvSpPr>
                    <a:spLocks/>
                  </p:cNvSpPr>
                  <p:nvPr/>
                </p:nvSpPr>
                <p:spPr bwMode="auto">
                  <a:xfrm>
                    <a:off x="3940048" y="2165642"/>
                    <a:ext cx="135297" cy="148295"/>
                  </a:xfrm>
                  <a:custGeom>
                    <a:avLst/>
                    <a:gdLst>
                      <a:gd name="T0" fmla="*/ 2 w 47"/>
                      <a:gd name="T1" fmla="*/ 59 h 64"/>
                      <a:gd name="T2" fmla="*/ 6 w 47"/>
                      <a:gd name="T3" fmla="*/ 64 h 64"/>
                      <a:gd name="T4" fmla="*/ 14 w 47"/>
                      <a:gd name="T5" fmla="*/ 64 h 64"/>
                      <a:gd name="T6" fmla="*/ 20 w 47"/>
                      <a:gd name="T7" fmla="*/ 59 h 64"/>
                      <a:gd name="T8" fmla="*/ 24 w 47"/>
                      <a:gd name="T9" fmla="*/ 52 h 64"/>
                      <a:gd name="T10" fmla="*/ 42 w 47"/>
                      <a:gd name="T11" fmla="*/ 7 h 64"/>
                      <a:gd name="T12" fmla="*/ 44 w 47"/>
                      <a:gd name="T13" fmla="*/ 3 h 64"/>
                      <a:gd name="T14" fmla="*/ 47 w 47"/>
                      <a:gd name="T15" fmla="*/ 1 h 64"/>
                      <a:gd name="T16" fmla="*/ 33 w 47"/>
                      <a:gd name="T17" fmla="*/ 0 h 64"/>
                      <a:gd name="T18" fmla="*/ 35 w 47"/>
                      <a:gd name="T19" fmla="*/ 1 h 64"/>
                      <a:gd name="T20" fmla="*/ 38 w 47"/>
                      <a:gd name="T21" fmla="*/ 3 h 64"/>
                      <a:gd name="T22" fmla="*/ 38 w 47"/>
                      <a:gd name="T23" fmla="*/ 6 h 64"/>
                      <a:gd name="T24" fmla="*/ 38 w 47"/>
                      <a:gd name="T25" fmla="*/ 7 h 64"/>
                      <a:gd name="T26" fmla="*/ 30 w 47"/>
                      <a:gd name="T27" fmla="*/ 26 h 64"/>
                      <a:gd name="T28" fmla="*/ 23 w 47"/>
                      <a:gd name="T29" fmla="*/ 7 h 64"/>
                      <a:gd name="T30" fmla="*/ 21 w 47"/>
                      <a:gd name="T31" fmla="*/ 6 h 64"/>
                      <a:gd name="T32" fmla="*/ 21 w 47"/>
                      <a:gd name="T33" fmla="*/ 4 h 64"/>
                      <a:gd name="T34" fmla="*/ 23 w 47"/>
                      <a:gd name="T35" fmla="*/ 3 h 64"/>
                      <a:gd name="T36" fmla="*/ 26 w 47"/>
                      <a:gd name="T37" fmla="*/ 1 h 64"/>
                      <a:gd name="T38" fmla="*/ 2 w 47"/>
                      <a:gd name="T39" fmla="*/ 0 h 64"/>
                      <a:gd name="T40" fmla="*/ 3 w 47"/>
                      <a:gd name="T41" fmla="*/ 3 h 64"/>
                      <a:gd name="T42" fmla="*/ 6 w 47"/>
                      <a:gd name="T43" fmla="*/ 4 h 64"/>
                      <a:gd name="T44" fmla="*/ 8 w 47"/>
                      <a:gd name="T45" fmla="*/ 9 h 64"/>
                      <a:gd name="T46" fmla="*/ 11 w 47"/>
                      <a:gd name="T47" fmla="*/ 13 h 64"/>
                      <a:gd name="T48" fmla="*/ 23 w 47"/>
                      <a:gd name="T49" fmla="*/ 44 h 64"/>
                      <a:gd name="T50" fmla="*/ 20 w 47"/>
                      <a:gd name="T51" fmla="*/ 55 h 64"/>
                      <a:gd name="T52" fmla="*/ 15 w 47"/>
                      <a:gd name="T53" fmla="*/ 58 h 64"/>
                      <a:gd name="T54" fmla="*/ 14 w 47"/>
                      <a:gd name="T55" fmla="*/ 58 h 64"/>
                      <a:gd name="T56" fmla="*/ 14 w 47"/>
                      <a:gd name="T57" fmla="*/ 56 h 64"/>
                      <a:gd name="T58" fmla="*/ 12 w 47"/>
                      <a:gd name="T59" fmla="*/ 53 h 64"/>
                      <a:gd name="T60" fmla="*/ 9 w 47"/>
                      <a:gd name="T61" fmla="*/ 50 h 64"/>
                      <a:gd name="T62" fmla="*/ 5 w 47"/>
                      <a:gd name="T63" fmla="*/ 50 h 64"/>
                      <a:gd name="T64" fmla="*/ 2 w 47"/>
                      <a:gd name="T65" fmla="*/ 53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64"/>
                      <a:gd name="T101" fmla="*/ 47 w 4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64">
                        <a:moveTo>
                          <a:pt x="0" y="56"/>
                        </a:moveTo>
                        <a:lnTo>
                          <a:pt x="2" y="59"/>
                        </a:lnTo>
                        <a:lnTo>
                          <a:pt x="3" y="61"/>
                        </a:lnTo>
                        <a:lnTo>
                          <a:pt x="6" y="64"/>
                        </a:lnTo>
                        <a:lnTo>
                          <a:pt x="11" y="64"/>
                        </a:lnTo>
                        <a:lnTo>
                          <a:pt x="14" y="64"/>
                        </a:lnTo>
                        <a:lnTo>
                          <a:pt x="17" y="62"/>
                        </a:lnTo>
                        <a:lnTo>
                          <a:pt x="20" y="59"/>
                        </a:lnTo>
                        <a:lnTo>
                          <a:pt x="23" y="56"/>
                        </a:lnTo>
                        <a:lnTo>
                          <a:pt x="24" y="52"/>
                        </a:lnTo>
                        <a:lnTo>
                          <a:pt x="27" y="46"/>
                        </a:lnTo>
                        <a:lnTo>
                          <a:pt x="42" y="7"/>
                        </a:lnTo>
                        <a:lnTo>
                          <a:pt x="42" y="4"/>
                        </a:lnTo>
                        <a:lnTo>
                          <a:pt x="44" y="3"/>
                        </a:lnTo>
                        <a:lnTo>
                          <a:pt x="45" y="3"/>
                        </a:lnTo>
                        <a:lnTo>
                          <a:pt x="47" y="1"/>
                        </a:lnTo>
                        <a:lnTo>
                          <a:pt x="47" y="0"/>
                        </a:lnTo>
                        <a:lnTo>
                          <a:pt x="33" y="0"/>
                        </a:lnTo>
                        <a:lnTo>
                          <a:pt x="33" y="1"/>
                        </a:lnTo>
                        <a:lnTo>
                          <a:pt x="35" y="1"/>
                        </a:lnTo>
                        <a:lnTo>
                          <a:pt x="36" y="3"/>
                        </a:lnTo>
                        <a:lnTo>
                          <a:pt x="38" y="3"/>
                        </a:lnTo>
                        <a:lnTo>
                          <a:pt x="38" y="4"/>
                        </a:lnTo>
                        <a:lnTo>
                          <a:pt x="38" y="6"/>
                        </a:lnTo>
                        <a:lnTo>
                          <a:pt x="38" y="7"/>
                        </a:lnTo>
                        <a:lnTo>
                          <a:pt x="36" y="9"/>
                        </a:lnTo>
                        <a:lnTo>
                          <a:pt x="30" y="26"/>
                        </a:lnTo>
                        <a:lnTo>
                          <a:pt x="23" y="7"/>
                        </a:lnTo>
                        <a:lnTo>
                          <a:pt x="21" y="6"/>
                        </a:lnTo>
                        <a:lnTo>
                          <a:pt x="21" y="4"/>
                        </a:lnTo>
                        <a:lnTo>
                          <a:pt x="21" y="3"/>
                        </a:lnTo>
                        <a:lnTo>
                          <a:pt x="23" y="3"/>
                        </a:lnTo>
                        <a:lnTo>
                          <a:pt x="24" y="1"/>
                        </a:lnTo>
                        <a:lnTo>
                          <a:pt x="26" y="1"/>
                        </a:lnTo>
                        <a:lnTo>
                          <a:pt x="26" y="0"/>
                        </a:lnTo>
                        <a:lnTo>
                          <a:pt x="2" y="0"/>
                        </a:lnTo>
                        <a:lnTo>
                          <a:pt x="2" y="1"/>
                        </a:lnTo>
                        <a:lnTo>
                          <a:pt x="3" y="3"/>
                        </a:lnTo>
                        <a:lnTo>
                          <a:pt x="5" y="3"/>
                        </a:lnTo>
                        <a:lnTo>
                          <a:pt x="6" y="4"/>
                        </a:lnTo>
                        <a:lnTo>
                          <a:pt x="8" y="6"/>
                        </a:lnTo>
                        <a:lnTo>
                          <a:pt x="8" y="9"/>
                        </a:lnTo>
                        <a:lnTo>
                          <a:pt x="9" y="12"/>
                        </a:lnTo>
                        <a:lnTo>
                          <a:pt x="11" y="13"/>
                        </a:lnTo>
                        <a:lnTo>
                          <a:pt x="12" y="16"/>
                        </a:lnTo>
                        <a:lnTo>
                          <a:pt x="23" y="44"/>
                        </a:lnTo>
                        <a:lnTo>
                          <a:pt x="21" y="50"/>
                        </a:lnTo>
                        <a:lnTo>
                          <a:pt x="20" y="55"/>
                        </a:lnTo>
                        <a:lnTo>
                          <a:pt x="17" y="58"/>
                        </a:lnTo>
                        <a:lnTo>
                          <a:pt x="15" y="58"/>
                        </a:lnTo>
                        <a:lnTo>
                          <a:pt x="14" y="58"/>
                        </a:lnTo>
                        <a:lnTo>
                          <a:pt x="14" y="56"/>
                        </a:lnTo>
                        <a:lnTo>
                          <a:pt x="14" y="55"/>
                        </a:lnTo>
                        <a:lnTo>
                          <a:pt x="12" y="53"/>
                        </a:lnTo>
                        <a:lnTo>
                          <a:pt x="12" y="52"/>
                        </a:lnTo>
                        <a:lnTo>
                          <a:pt x="9" y="50"/>
                        </a:lnTo>
                        <a:lnTo>
                          <a:pt x="8" y="50"/>
                        </a:lnTo>
                        <a:lnTo>
                          <a:pt x="5" y="50"/>
                        </a:lnTo>
                        <a:lnTo>
                          <a:pt x="3" y="52"/>
                        </a:lnTo>
                        <a:lnTo>
                          <a:pt x="2" y="53"/>
                        </a:lnTo>
                        <a:lnTo>
                          <a:pt x="0" y="56"/>
                        </a:lnTo>
                        <a:close/>
                      </a:path>
                    </a:pathLst>
                  </a:custGeom>
                  <a:solidFill>
                    <a:srgbClr val="000000"/>
                  </a:solidFill>
                  <a:ln w="0">
                    <a:solidFill>
                      <a:srgbClr val="000000"/>
                    </a:solidFill>
                    <a:round/>
                    <a:headEnd/>
                    <a:tailEnd/>
                  </a:ln>
                </p:spPr>
                <p:txBody>
                  <a:bodyPr/>
                  <a:lstStyle/>
                  <a:p>
                    <a:endParaRPr lang="en-US"/>
                  </a:p>
                </p:txBody>
              </p:sp>
              <p:sp>
                <p:nvSpPr>
                  <p:cNvPr id="338" name="Freeform 337"/>
                  <p:cNvSpPr>
                    <a:spLocks noEditPoints="1"/>
                  </p:cNvSpPr>
                  <p:nvPr/>
                </p:nvSpPr>
                <p:spPr bwMode="auto">
                  <a:xfrm>
                    <a:off x="4086860" y="2161008"/>
                    <a:ext cx="123783" cy="111222"/>
                  </a:xfrm>
                  <a:custGeom>
                    <a:avLst/>
                    <a:gdLst>
                      <a:gd name="T0" fmla="*/ 0 w 43"/>
                      <a:gd name="T1" fmla="*/ 24 h 48"/>
                      <a:gd name="T2" fmla="*/ 1 w 43"/>
                      <a:gd name="T3" fmla="*/ 30 h 48"/>
                      <a:gd name="T4" fmla="*/ 3 w 43"/>
                      <a:gd name="T5" fmla="*/ 36 h 48"/>
                      <a:gd name="T6" fmla="*/ 6 w 43"/>
                      <a:gd name="T7" fmla="*/ 40 h 48"/>
                      <a:gd name="T8" fmla="*/ 10 w 43"/>
                      <a:gd name="T9" fmla="*/ 45 h 48"/>
                      <a:gd name="T10" fmla="*/ 16 w 43"/>
                      <a:gd name="T11" fmla="*/ 46 h 48"/>
                      <a:gd name="T12" fmla="*/ 22 w 43"/>
                      <a:gd name="T13" fmla="*/ 48 h 48"/>
                      <a:gd name="T14" fmla="*/ 28 w 43"/>
                      <a:gd name="T15" fmla="*/ 46 h 48"/>
                      <a:gd name="T16" fmla="*/ 33 w 43"/>
                      <a:gd name="T17" fmla="*/ 45 h 48"/>
                      <a:gd name="T18" fmla="*/ 37 w 43"/>
                      <a:gd name="T19" fmla="*/ 40 h 48"/>
                      <a:gd name="T20" fmla="*/ 40 w 43"/>
                      <a:gd name="T21" fmla="*/ 36 h 48"/>
                      <a:gd name="T22" fmla="*/ 43 w 43"/>
                      <a:gd name="T23" fmla="*/ 30 h 48"/>
                      <a:gd name="T24" fmla="*/ 43 w 43"/>
                      <a:gd name="T25" fmla="*/ 24 h 48"/>
                      <a:gd name="T26" fmla="*/ 43 w 43"/>
                      <a:gd name="T27" fmla="*/ 18 h 48"/>
                      <a:gd name="T28" fmla="*/ 40 w 43"/>
                      <a:gd name="T29" fmla="*/ 12 h 48"/>
                      <a:gd name="T30" fmla="*/ 37 w 43"/>
                      <a:gd name="T31" fmla="*/ 8 h 48"/>
                      <a:gd name="T32" fmla="*/ 33 w 43"/>
                      <a:gd name="T33" fmla="*/ 3 h 48"/>
                      <a:gd name="T34" fmla="*/ 28 w 43"/>
                      <a:gd name="T35" fmla="*/ 2 h 48"/>
                      <a:gd name="T36" fmla="*/ 22 w 43"/>
                      <a:gd name="T37" fmla="*/ 0 h 48"/>
                      <a:gd name="T38" fmla="*/ 16 w 43"/>
                      <a:gd name="T39" fmla="*/ 2 h 48"/>
                      <a:gd name="T40" fmla="*/ 10 w 43"/>
                      <a:gd name="T41" fmla="*/ 3 h 48"/>
                      <a:gd name="T42" fmla="*/ 6 w 43"/>
                      <a:gd name="T43" fmla="*/ 8 h 48"/>
                      <a:gd name="T44" fmla="*/ 3 w 43"/>
                      <a:gd name="T45" fmla="*/ 12 h 48"/>
                      <a:gd name="T46" fmla="*/ 1 w 43"/>
                      <a:gd name="T47" fmla="*/ 18 h 48"/>
                      <a:gd name="T48" fmla="*/ 0 w 43"/>
                      <a:gd name="T49" fmla="*/ 24 h 48"/>
                      <a:gd name="T50" fmla="*/ 15 w 43"/>
                      <a:gd name="T51" fmla="*/ 24 h 48"/>
                      <a:gd name="T52" fmla="*/ 15 w 43"/>
                      <a:gd name="T53" fmla="*/ 18 h 48"/>
                      <a:gd name="T54" fmla="*/ 15 w 43"/>
                      <a:gd name="T55" fmla="*/ 14 h 48"/>
                      <a:gd name="T56" fmla="*/ 15 w 43"/>
                      <a:gd name="T57" fmla="*/ 9 h 48"/>
                      <a:gd name="T58" fmla="*/ 16 w 43"/>
                      <a:gd name="T59" fmla="*/ 6 h 48"/>
                      <a:gd name="T60" fmla="*/ 19 w 43"/>
                      <a:gd name="T61" fmla="*/ 5 h 48"/>
                      <a:gd name="T62" fmla="*/ 22 w 43"/>
                      <a:gd name="T63" fmla="*/ 3 h 48"/>
                      <a:gd name="T64" fmla="*/ 24 w 43"/>
                      <a:gd name="T65" fmla="*/ 3 h 48"/>
                      <a:gd name="T66" fmla="*/ 27 w 43"/>
                      <a:gd name="T67" fmla="*/ 6 h 48"/>
                      <a:gd name="T68" fmla="*/ 28 w 43"/>
                      <a:gd name="T69" fmla="*/ 8 h 48"/>
                      <a:gd name="T70" fmla="*/ 28 w 43"/>
                      <a:gd name="T71" fmla="*/ 12 h 48"/>
                      <a:gd name="T72" fmla="*/ 30 w 43"/>
                      <a:gd name="T73" fmla="*/ 17 h 48"/>
                      <a:gd name="T74" fmla="*/ 30 w 43"/>
                      <a:gd name="T75" fmla="*/ 24 h 48"/>
                      <a:gd name="T76" fmla="*/ 30 w 43"/>
                      <a:gd name="T77" fmla="*/ 30 h 48"/>
                      <a:gd name="T78" fmla="*/ 28 w 43"/>
                      <a:gd name="T79" fmla="*/ 36 h 48"/>
                      <a:gd name="T80" fmla="*/ 28 w 43"/>
                      <a:gd name="T81" fmla="*/ 39 h 48"/>
                      <a:gd name="T82" fmla="*/ 27 w 43"/>
                      <a:gd name="T83" fmla="*/ 42 h 48"/>
                      <a:gd name="T84" fmla="*/ 25 w 43"/>
                      <a:gd name="T85" fmla="*/ 43 h 48"/>
                      <a:gd name="T86" fmla="*/ 22 w 43"/>
                      <a:gd name="T87" fmla="*/ 45 h 48"/>
                      <a:gd name="T88" fmla="*/ 19 w 43"/>
                      <a:gd name="T89" fmla="*/ 43 h 48"/>
                      <a:gd name="T90" fmla="*/ 16 w 43"/>
                      <a:gd name="T91" fmla="*/ 42 h 48"/>
                      <a:gd name="T92" fmla="*/ 15 w 43"/>
                      <a:gd name="T93" fmla="*/ 37 h 48"/>
                      <a:gd name="T94" fmla="*/ 15 w 43"/>
                      <a:gd name="T95" fmla="*/ 34 h 48"/>
                      <a:gd name="T96" fmla="*/ 15 w 43"/>
                      <a:gd name="T97" fmla="*/ 30 h 48"/>
                      <a:gd name="T98" fmla="*/ 15 w 43"/>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
                      <a:gd name="T151" fmla="*/ 0 h 48"/>
                      <a:gd name="T152" fmla="*/ 43 w 43"/>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 h="48">
                        <a:moveTo>
                          <a:pt x="0" y="24"/>
                        </a:moveTo>
                        <a:lnTo>
                          <a:pt x="1" y="30"/>
                        </a:lnTo>
                        <a:lnTo>
                          <a:pt x="3" y="36"/>
                        </a:lnTo>
                        <a:lnTo>
                          <a:pt x="6" y="40"/>
                        </a:lnTo>
                        <a:lnTo>
                          <a:pt x="10" y="45"/>
                        </a:lnTo>
                        <a:lnTo>
                          <a:pt x="16" y="46"/>
                        </a:lnTo>
                        <a:lnTo>
                          <a:pt x="22" y="48"/>
                        </a:lnTo>
                        <a:lnTo>
                          <a:pt x="28" y="46"/>
                        </a:lnTo>
                        <a:lnTo>
                          <a:pt x="33" y="45"/>
                        </a:lnTo>
                        <a:lnTo>
                          <a:pt x="37" y="40"/>
                        </a:lnTo>
                        <a:lnTo>
                          <a:pt x="40" y="36"/>
                        </a:lnTo>
                        <a:lnTo>
                          <a:pt x="43" y="30"/>
                        </a:lnTo>
                        <a:lnTo>
                          <a:pt x="43" y="24"/>
                        </a:lnTo>
                        <a:lnTo>
                          <a:pt x="43" y="18"/>
                        </a:lnTo>
                        <a:lnTo>
                          <a:pt x="40" y="12"/>
                        </a:lnTo>
                        <a:lnTo>
                          <a:pt x="37" y="8"/>
                        </a:lnTo>
                        <a:lnTo>
                          <a:pt x="33" y="3"/>
                        </a:lnTo>
                        <a:lnTo>
                          <a:pt x="28" y="2"/>
                        </a:lnTo>
                        <a:lnTo>
                          <a:pt x="22" y="0"/>
                        </a:lnTo>
                        <a:lnTo>
                          <a:pt x="16" y="2"/>
                        </a:lnTo>
                        <a:lnTo>
                          <a:pt x="10" y="3"/>
                        </a:lnTo>
                        <a:lnTo>
                          <a:pt x="6" y="8"/>
                        </a:lnTo>
                        <a:lnTo>
                          <a:pt x="3" y="12"/>
                        </a:lnTo>
                        <a:lnTo>
                          <a:pt x="1" y="18"/>
                        </a:lnTo>
                        <a:lnTo>
                          <a:pt x="0" y="24"/>
                        </a:lnTo>
                        <a:close/>
                        <a:moveTo>
                          <a:pt x="15" y="24"/>
                        </a:moveTo>
                        <a:lnTo>
                          <a:pt x="15" y="18"/>
                        </a:lnTo>
                        <a:lnTo>
                          <a:pt x="15" y="14"/>
                        </a:lnTo>
                        <a:lnTo>
                          <a:pt x="15" y="9"/>
                        </a:lnTo>
                        <a:lnTo>
                          <a:pt x="16" y="6"/>
                        </a:lnTo>
                        <a:lnTo>
                          <a:pt x="19" y="5"/>
                        </a:lnTo>
                        <a:lnTo>
                          <a:pt x="22" y="3"/>
                        </a:lnTo>
                        <a:lnTo>
                          <a:pt x="24" y="3"/>
                        </a:lnTo>
                        <a:lnTo>
                          <a:pt x="27" y="6"/>
                        </a:lnTo>
                        <a:lnTo>
                          <a:pt x="28" y="8"/>
                        </a:lnTo>
                        <a:lnTo>
                          <a:pt x="28" y="12"/>
                        </a:lnTo>
                        <a:lnTo>
                          <a:pt x="30" y="17"/>
                        </a:lnTo>
                        <a:lnTo>
                          <a:pt x="30" y="24"/>
                        </a:lnTo>
                        <a:lnTo>
                          <a:pt x="30" y="30"/>
                        </a:lnTo>
                        <a:lnTo>
                          <a:pt x="28" y="36"/>
                        </a:lnTo>
                        <a:lnTo>
                          <a:pt x="28" y="39"/>
                        </a:lnTo>
                        <a:lnTo>
                          <a:pt x="27" y="42"/>
                        </a:lnTo>
                        <a:lnTo>
                          <a:pt x="25" y="43"/>
                        </a:lnTo>
                        <a:lnTo>
                          <a:pt x="22" y="45"/>
                        </a:lnTo>
                        <a:lnTo>
                          <a:pt x="19" y="43"/>
                        </a:lnTo>
                        <a:lnTo>
                          <a:pt x="16" y="42"/>
                        </a:lnTo>
                        <a:lnTo>
                          <a:pt x="15" y="37"/>
                        </a:lnTo>
                        <a:lnTo>
                          <a:pt x="15" y="34"/>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339" name="Freeform 338"/>
                  <p:cNvSpPr>
                    <a:spLocks/>
                  </p:cNvSpPr>
                  <p:nvPr/>
                </p:nvSpPr>
                <p:spPr bwMode="auto">
                  <a:xfrm>
                    <a:off x="4225036" y="2161008"/>
                    <a:ext cx="221657" cy="106587"/>
                  </a:xfrm>
                  <a:custGeom>
                    <a:avLst/>
                    <a:gdLst>
                      <a:gd name="T0" fmla="*/ 22 w 77"/>
                      <a:gd name="T1" fmla="*/ 46 h 46"/>
                      <a:gd name="T2" fmla="*/ 21 w 77"/>
                      <a:gd name="T3" fmla="*/ 43 h 46"/>
                      <a:gd name="T4" fmla="*/ 19 w 77"/>
                      <a:gd name="T5" fmla="*/ 40 h 46"/>
                      <a:gd name="T6" fmla="*/ 19 w 77"/>
                      <a:gd name="T7" fmla="*/ 12 h 46"/>
                      <a:gd name="T8" fmla="*/ 21 w 77"/>
                      <a:gd name="T9" fmla="*/ 9 h 46"/>
                      <a:gd name="T10" fmla="*/ 27 w 77"/>
                      <a:gd name="T11" fmla="*/ 6 h 46"/>
                      <a:gd name="T12" fmla="*/ 31 w 77"/>
                      <a:gd name="T13" fmla="*/ 9 h 46"/>
                      <a:gd name="T14" fmla="*/ 33 w 77"/>
                      <a:gd name="T15" fmla="*/ 15 h 46"/>
                      <a:gd name="T16" fmla="*/ 31 w 77"/>
                      <a:gd name="T17" fmla="*/ 40 h 46"/>
                      <a:gd name="T18" fmla="*/ 30 w 77"/>
                      <a:gd name="T19" fmla="*/ 43 h 46"/>
                      <a:gd name="T20" fmla="*/ 27 w 77"/>
                      <a:gd name="T21" fmla="*/ 46 h 46"/>
                      <a:gd name="T22" fmla="*/ 50 w 77"/>
                      <a:gd name="T23" fmla="*/ 43 h 46"/>
                      <a:gd name="T24" fmla="*/ 46 w 77"/>
                      <a:gd name="T25" fmla="*/ 42 h 46"/>
                      <a:gd name="T26" fmla="*/ 46 w 77"/>
                      <a:gd name="T27" fmla="*/ 37 h 46"/>
                      <a:gd name="T28" fmla="*/ 46 w 77"/>
                      <a:gd name="T29" fmla="*/ 11 h 46"/>
                      <a:gd name="T30" fmla="*/ 50 w 77"/>
                      <a:gd name="T31" fmla="*/ 8 h 46"/>
                      <a:gd name="T32" fmla="*/ 56 w 77"/>
                      <a:gd name="T33" fmla="*/ 8 h 46"/>
                      <a:gd name="T34" fmla="*/ 58 w 77"/>
                      <a:gd name="T35" fmla="*/ 11 h 46"/>
                      <a:gd name="T36" fmla="*/ 58 w 77"/>
                      <a:gd name="T37" fmla="*/ 37 h 46"/>
                      <a:gd name="T38" fmla="*/ 58 w 77"/>
                      <a:gd name="T39" fmla="*/ 42 h 46"/>
                      <a:gd name="T40" fmla="*/ 53 w 77"/>
                      <a:gd name="T41" fmla="*/ 43 h 46"/>
                      <a:gd name="T42" fmla="*/ 77 w 77"/>
                      <a:gd name="T43" fmla="*/ 46 h 46"/>
                      <a:gd name="T44" fmla="*/ 74 w 77"/>
                      <a:gd name="T45" fmla="*/ 43 h 46"/>
                      <a:gd name="T46" fmla="*/ 73 w 77"/>
                      <a:gd name="T47" fmla="*/ 40 h 46"/>
                      <a:gd name="T48" fmla="*/ 71 w 77"/>
                      <a:gd name="T49" fmla="*/ 14 h 46"/>
                      <a:gd name="T50" fmla="*/ 70 w 77"/>
                      <a:gd name="T51" fmla="*/ 6 h 46"/>
                      <a:gd name="T52" fmla="*/ 64 w 77"/>
                      <a:gd name="T53" fmla="*/ 2 h 46"/>
                      <a:gd name="T54" fmla="*/ 55 w 77"/>
                      <a:gd name="T55" fmla="*/ 0 h 46"/>
                      <a:gd name="T56" fmla="*/ 47 w 77"/>
                      <a:gd name="T57" fmla="*/ 5 h 46"/>
                      <a:gd name="T58" fmla="*/ 44 w 77"/>
                      <a:gd name="T59" fmla="*/ 8 h 46"/>
                      <a:gd name="T60" fmla="*/ 42 w 77"/>
                      <a:gd name="T61" fmla="*/ 3 h 46"/>
                      <a:gd name="T62" fmla="*/ 33 w 77"/>
                      <a:gd name="T63" fmla="*/ 0 h 46"/>
                      <a:gd name="T64" fmla="*/ 22 w 77"/>
                      <a:gd name="T65" fmla="*/ 3 h 46"/>
                      <a:gd name="T66" fmla="*/ 18 w 77"/>
                      <a:gd name="T67" fmla="*/ 8 h 46"/>
                      <a:gd name="T68" fmla="*/ 0 w 77"/>
                      <a:gd name="T69" fmla="*/ 2 h 46"/>
                      <a:gd name="T70" fmla="*/ 3 w 77"/>
                      <a:gd name="T71" fmla="*/ 5 h 46"/>
                      <a:gd name="T72" fmla="*/ 4 w 77"/>
                      <a:gd name="T73" fmla="*/ 6 h 46"/>
                      <a:gd name="T74" fmla="*/ 6 w 77"/>
                      <a:gd name="T75" fmla="*/ 37 h 46"/>
                      <a:gd name="T76" fmla="*/ 3 w 77"/>
                      <a:gd name="T77" fmla="*/ 42 h 46"/>
                      <a:gd name="T78" fmla="*/ 0 w 77"/>
                      <a:gd name="T79" fmla="*/ 43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7"/>
                      <a:gd name="T121" fmla="*/ 0 h 46"/>
                      <a:gd name="T122" fmla="*/ 77 w 77"/>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7" h="46">
                        <a:moveTo>
                          <a:pt x="0" y="46"/>
                        </a:moveTo>
                        <a:lnTo>
                          <a:pt x="22" y="46"/>
                        </a:lnTo>
                        <a:lnTo>
                          <a:pt x="22" y="43"/>
                        </a:lnTo>
                        <a:lnTo>
                          <a:pt x="21" y="43"/>
                        </a:lnTo>
                        <a:lnTo>
                          <a:pt x="19" y="42"/>
                        </a:lnTo>
                        <a:lnTo>
                          <a:pt x="19" y="40"/>
                        </a:lnTo>
                        <a:lnTo>
                          <a:pt x="19" y="37"/>
                        </a:lnTo>
                        <a:lnTo>
                          <a:pt x="19" y="12"/>
                        </a:lnTo>
                        <a:lnTo>
                          <a:pt x="19" y="11"/>
                        </a:lnTo>
                        <a:lnTo>
                          <a:pt x="21" y="9"/>
                        </a:lnTo>
                        <a:lnTo>
                          <a:pt x="24" y="8"/>
                        </a:lnTo>
                        <a:lnTo>
                          <a:pt x="27" y="6"/>
                        </a:lnTo>
                        <a:lnTo>
                          <a:pt x="30" y="8"/>
                        </a:lnTo>
                        <a:lnTo>
                          <a:pt x="31" y="9"/>
                        </a:lnTo>
                        <a:lnTo>
                          <a:pt x="31" y="11"/>
                        </a:lnTo>
                        <a:lnTo>
                          <a:pt x="33" y="15"/>
                        </a:lnTo>
                        <a:lnTo>
                          <a:pt x="33" y="37"/>
                        </a:lnTo>
                        <a:lnTo>
                          <a:pt x="31" y="40"/>
                        </a:lnTo>
                        <a:lnTo>
                          <a:pt x="31" y="42"/>
                        </a:lnTo>
                        <a:lnTo>
                          <a:pt x="30" y="43"/>
                        </a:lnTo>
                        <a:lnTo>
                          <a:pt x="27" y="43"/>
                        </a:lnTo>
                        <a:lnTo>
                          <a:pt x="27" y="46"/>
                        </a:lnTo>
                        <a:lnTo>
                          <a:pt x="50" y="46"/>
                        </a:lnTo>
                        <a:lnTo>
                          <a:pt x="50" y="43"/>
                        </a:lnTo>
                        <a:lnTo>
                          <a:pt x="47" y="43"/>
                        </a:lnTo>
                        <a:lnTo>
                          <a:pt x="46" y="42"/>
                        </a:lnTo>
                        <a:lnTo>
                          <a:pt x="46" y="40"/>
                        </a:lnTo>
                        <a:lnTo>
                          <a:pt x="46" y="37"/>
                        </a:lnTo>
                        <a:lnTo>
                          <a:pt x="46" y="12"/>
                        </a:lnTo>
                        <a:lnTo>
                          <a:pt x="46" y="11"/>
                        </a:lnTo>
                        <a:lnTo>
                          <a:pt x="47" y="9"/>
                        </a:lnTo>
                        <a:lnTo>
                          <a:pt x="50" y="8"/>
                        </a:lnTo>
                        <a:lnTo>
                          <a:pt x="53" y="6"/>
                        </a:lnTo>
                        <a:lnTo>
                          <a:pt x="56" y="8"/>
                        </a:lnTo>
                        <a:lnTo>
                          <a:pt x="58" y="9"/>
                        </a:lnTo>
                        <a:lnTo>
                          <a:pt x="58" y="11"/>
                        </a:lnTo>
                        <a:lnTo>
                          <a:pt x="58" y="15"/>
                        </a:lnTo>
                        <a:lnTo>
                          <a:pt x="58" y="37"/>
                        </a:lnTo>
                        <a:lnTo>
                          <a:pt x="58" y="40"/>
                        </a:lnTo>
                        <a:lnTo>
                          <a:pt x="58" y="42"/>
                        </a:lnTo>
                        <a:lnTo>
                          <a:pt x="56" y="43"/>
                        </a:lnTo>
                        <a:lnTo>
                          <a:pt x="53" y="43"/>
                        </a:lnTo>
                        <a:lnTo>
                          <a:pt x="53" y="46"/>
                        </a:lnTo>
                        <a:lnTo>
                          <a:pt x="77" y="46"/>
                        </a:lnTo>
                        <a:lnTo>
                          <a:pt x="77" y="43"/>
                        </a:lnTo>
                        <a:lnTo>
                          <a:pt x="74" y="43"/>
                        </a:lnTo>
                        <a:lnTo>
                          <a:pt x="73" y="42"/>
                        </a:lnTo>
                        <a:lnTo>
                          <a:pt x="73" y="40"/>
                        </a:lnTo>
                        <a:lnTo>
                          <a:pt x="71" y="37"/>
                        </a:lnTo>
                        <a:lnTo>
                          <a:pt x="71" y="14"/>
                        </a:lnTo>
                        <a:lnTo>
                          <a:pt x="71" y="9"/>
                        </a:lnTo>
                        <a:lnTo>
                          <a:pt x="70" y="6"/>
                        </a:lnTo>
                        <a:lnTo>
                          <a:pt x="68" y="3"/>
                        </a:lnTo>
                        <a:lnTo>
                          <a:pt x="64" y="2"/>
                        </a:lnTo>
                        <a:lnTo>
                          <a:pt x="59" y="0"/>
                        </a:lnTo>
                        <a:lnTo>
                          <a:pt x="55" y="0"/>
                        </a:lnTo>
                        <a:lnTo>
                          <a:pt x="50" y="3"/>
                        </a:lnTo>
                        <a:lnTo>
                          <a:pt x="47" y="5"/>
                        </a:lnTo>
                        <a:lnTo>
                          <a:pt x="44" y="8"/>
                        </a:lnTo>
                        <a:lnTo>
                          <a:pt x="43" y="5"/>
                        </a:lnTo>
                        <a:lnTo>
                          <a:pt x="42" y="3"/>
                        </a:lnTo>
                        <a:lnTo>
                          <a:pt x="37" y="0"/>
                        </a:lnTo>
                        <a:lnTo>
                          <a:pt x="33" y="0"/>
                        </a:lnTo>
                        <a:lnTo>
                          <a:pt x="27" y="2"/>
                        </a:lnTo>
                        <a:lnTo>
                          <a:pt x="22" y="3"/>
                        </a:lnTo>
                        <a:lnTo>
                          <a:pt x="21" y="6"/>
                        </a:lnTo>
                        <a:lnTo>
                          <a:pt x="18" y="8"/>
                        </a:lnTo>
                        <a:lnTo>
                          <a:pt x="18" y="2"/>
                        </a:lnTo>
                        <a:lnTo>
                          <a:pt x="0" y="2"/>
                        </a:lnTo>
                        <a:lnTo>
                          <a:pt x="0" y="3"/>
                        </a:lnTo>
                        <a:lnTo>
                          <a:pt x="3" y="5"/>
                        </a:lnTo>
                        <a:lnTo>
                          <a:pt x="4" y="5"/>
                        </a:lnTo>
                        <a:lnTo>
                          <a:pt x="4" y="6"/>
                        </a:lnTo>
                        <a:lnTo>
                          <a:pt x="6" y="9"/>
                        </a:lnTo>
                        <a:lnTo>
                          <a:pt x="6" y="37"/>
                        </a:lnTo>
                        <a:lnTo>
                          <a:pt x="4" y="40"/>
                        </a:lnTo>
                        <a:lnTo>
                          <a:pt x="3" y="42"/>
                        </a:lnTo>
                        <a:lnTo>
                          <a:pt x="3" y="43"/>
                        </a:lnTo>
                        <a:lnTo>
                          <a:pt x="0" y="43"/>
                        </a:lnTo>
                        <a:lnTo>
                          <a:pt x="0" y="46"/>
                        </a:lnTo>
                        <a:close/>
                      </a:path>
                    </a:pathLst>
                  </a:custGeom>
                  <a:solidFill>
                    <a:srgbClr val="000000"/>
                  </a:solidFill>
                  <a:ln w="0">
                    <a:solidFill>
                      <a:srgbClr val="000000"/>
                    </a:solidFill>
                    <a:round/>
                    <a:headEnd/>
                    <a:tailEnd/>
                  </a:ln>
                </p:spPr>
                <p:txBody>
                  <a:bodyPr/>
                  <a:lstStyle/>
                  <a:p>
                    <a:endParaRPr lang="en-US"/>
                  </a:p>
                </p:txBody>
              </p:sp>
              <p:sp>
                <p:nvSpPr>
                  <p:cNvPr id="340" name="Freeform 339"/>
                  <p:cNvSpPr>
                    <a:spLocks noEditPoints="1"/>
                  </p:cNvSpPr>
                  <p:nvPr/>
                </p:nvSpPr>
                <p:spPr bwMode="auto">
                  <a:xfrm>
                    <a:off x="4455329" y="2161008"/>
                    <a:ext cx="129540" cy="111222"/>
                  </a:xfrm>
                  <a:custGeom>
                    <a:avLst/>
                    <a:gdLst>
                      <a:gd name="T0" fmla="*/ 0 w 45"/>
                      <a:gd name="T1" fmla="*/ 24 h 48"/>
                      <a:gd name="T2" fmla="*/ 2 w 45"/>
                      <a:gd name="T3" fmla="*/ 30 h 48"/>
                      <a:gd name="T4" fmla="*/ 3 w 45"/>
                      <a:gd name="T5" fmla="*/ 36 h 48"/>
                      <a:gd name="T6" fmla="*/ 8 w 45"/>
                      <a:gd name="T7" fmla="*/ 40 h 48"/>
                      <a:gd name="T8" fmla="*/ 12 w 45"/>
                      <a:gd name="T9" fmla="*/ 45 h 48"/>
                      <a:gd name="T10" fmla="*/ 17 w 45"/>
                      <a:gd name="T11" fmla="*/ 46 h 48"/>
                      <a:gd name="T12" fmla="*/ 23 w 45"/>
                      <a:gd name="T13" fmla="*/ 48 h 48"/>
                      <a:gd name="T14" fmla="*/ 29 w 45"/>
                      <a:gd name="T15" fmla="*/ 46 h 48"/>
                      <a:gd name="T16" fmla="*/ 35 w 45"/>
                      <a:gd name="T17" fmla="*/ 45 h 48"/>
                      <a:gd name="T18" fmla="*/ 39 w 45"/>
                      <a:gd name="T19" fmla="*/ 40 h 48"/>
                      <a:gd name="T20" fmla="*/ 42 w 45"/>
                      <a:gd name="T21" fmla="*/ 36 h 48"/>
                      <a:gd name="T22" fmla="*/ 44 w 45"/>
                      <a:gd name="T23" fmla="*/ 30 h 48"/>
                      <a:gd name="T24" fmla="*/ 45 w 45"/>
                      <a:gd name="T25" fmla="*/ 24 h 48"/>
                      <a:gd name="T26" fmla="*/ 44 w 45"/>
                      <a:gd name="T27" fmla="*/ 18 h 48"/>
                      <a:gd name="T28" fmla="*/ 42 w 45"/>
                      <a:gd name="T29" fmla="*/ 12 h 48"/>
                      <a:gd name="T30" fmla="*/ 39 w 45"/>
                      <a:gd name="T31" fmla="*/ 8 h 48"/>
                      <a:gd name="T32" fmla="*/ 35 w 45"/>
                      <a:gd name="T33" fmla="*/ 3 h 48"/>
                      <a:gd name="T34" fmla="*/ 29 w 45"/>
                      <a:gd name="T35" fmla="*/ 2 h 48"/>
                      <a:gd name="T36" fmla="*/ 23 w 45"/>
                      <a:gd name="T37" fmla="*/ 0 h 48"/>
                      <a:gd name="T38" fmla="*/ 17 w 45"/>
                      <a:gd name="T39" fmla="*/ 2 h 48"/>
                      <a:gd name="T40" fmla="*/ 12 w 45"/>
                      <a:gd name="T41" fmla="*/ 3 h 48"/>
                      <a:gd name="T42" fmla="*/ 8 w 45"/>
                      <a:gd name="T43" fmla="*/ 8 h 48"/>
                      <a:gd name="T44" fmla="*/ 3 w 45"/>
                      <a:gd name="T45" fmla="*/ 12 h 48"/>
                      <a:gd name="T46" fmla="*/ 2 w 45"/>
                      <a:gd name="T47" fmla="*/ 18 h 48"/>
                      <a:gd name="T48" fmla="*/ 0 w 45"/>
                      <a:gd name="T49" fmla="*/ 24 h 48"/>
                      <a:gd name="T50" fmla="*/ 15 w 45"/>
                      <a:gd name="T51" fmla="*/ 24 h 48"/>
                      <a:gd name="T52" fmla="*/ 15 w 45"/>
                      <a:gd name="T53" fmla="*/ 18 h 48"/>
                      <a:gd name="T54" fmla="*/ 15 w 45"/>
                      <a:gd name="T55" fmla="*/ 14 h 48"/>
                      <a:gd name="T56" fmla="*/ 17 w 45"/>
                      <a:gd name="T57" fmla="*/ 9 h 48"/>
                      <a:gd name="T58" fmla="*/ 18 w 45"/>
                      <a:gd name="T59" fmla="*/ 6 h 48"/>
                      <a:gd name="T60" fmla="*/ 20 w 45"/>
                      <a:gd name="T61" fmla="*/ 5 h 48"/>
                      <a:gd name="T62" fmla="*/ 23 w 45"/>
                      <a:gd name="T63" fmla="*/ 3 h 48"/>
                      <a:gd name="T64" fmla="*/ 26 w 45"/>
                      <a:gd name="T65" fmla="*/ 3 h 48"/>
                      <a:gd name="T66" fmla="*/ 27 w 45"/>
                      <a:gd name="T67" fmla="*/ 6 h 48"/>
                      <a:gd name="T68" fmla="*/ 29 w 45"/>
                      <a:gd name="T69" fmla="*/ 8 h 48"/>
                      <a:gd name="T70" fmla="*/ 30 w 45"/>
                      <a:gd name="T71" fmla="*/ 12 h 48"/>
                      <a:gd name="T72" fmla="*/ 30 w 45"/>
                      <a:gd name="T73" fmla="*/ 17 h 48"/>
                      <a:gd name="T74" fmla="*/ 30 w 45"/>
                      <a:gd name="T75" fmla="*/ 24 h 48"/>
                      <a:gd name="T76" fmla="*/ 30 w 45"/>
                      <a:gd name="T77" fmla="*/ 30 h 48"/>
                      <a:gd name="T78" fmla="*/ 30 w 45"/>
                      <a:gd name="T79" fmla="*/ 36 h 48"/>
                      <a:gd name="T80" fmla="*/ 29 w 45"/>
                      <a:gd name="T81" fmla="*/ 39 h 48"/>
                      <a:gd name="T82" fmla="*/ 27 w 45"/>
                      <a:gd name="T83" fmla="*/ 42 h 48"/>
                      <a:gd name="T84" fmla="*/ 26 w 45"/>
                      <a:gd name="T85" fmla="*/ 43 h 48"/>
                      <a:gd name="T86" fmla="*/ 23 w 45"/>
                      <a:gd name="T87" fmla="*/ 45 h 48"/>
                      <a:gd name="T88" fmla="*/ 20 w 45"/>
                      <a:gd name="T89" fmla="*/ 43 h 48"/>
                      <a:gd name="T90" fmla="*/ 18 w 45"/>
                      <a:gd name="T91" fmla="*/ 42 h 48"/>
                      <a:gd name="T92" fmla="*/ 17 w 45"/>
                      <a:gd name="T93" fmla="*/ 37 h 48"/>
                      <a:gd name="T94" fmla="*/ 15 w 45"/>
                      <a:gd name="T95" fmla="*/ 34 h 48"/>
                      <a:gd name="T96" fmla="*/ 15 w 45"/>
                      <a:gd name="T97" fmla="*/ 30 h 48"/>
                      <a:gd name="T98" fmla="*/ 15 w 45"/>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
                      <a:gd name="T151" fmla="*/ 0 h 48"/>
                      <a:gd name="T152" fmla="*/ 45 w 45"/>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 h="48">
                        <a:moveTo>
                          <a:pt x="0" y="24"/>
                        </a:moveTo>
                        <a:lnTo>
                          <a:pt x="2" y="30"/>
                        </a:lnTo>
                        <a:lnTo>
                          <a:pt x="3" y="36"/>
                        </a:lnTo>
                        <a:lnTo>
                          <a:pt x="8" y="40"/>
                        </a:lnTo>
                        <a:lnTo>
                          <a:pt x="12" y="45"/>
                        </a:lnTo>
                        <a:lnTo>
                          <a:pt x="17" y="46"/>
                        </a:lnTo>
                        <a:lnTo>
                          <a:pt x="23" y="48"/>
                        </a:lnTo>
                        <a:lnTo>
                          <a:pt x="29" y="46"/>
                        </a:lnTo>
                        <a:lnTo>
                          <a:pt x="35" y="45"/>
                        </a:lnTo>
                        <a:lnTo>
                          <a:pt x="39" y="40"/>
                        </a:lnTo>
                        <a:lnTo>
                          <a:pt x="42" y="36"/>
                        </a:lnTo>
                        <a:lnTo>
                          <a:pt x="44" y="30"/>
                        </a:lnTo>
                        <a:lnTo>
                          <a:pt x="45" y="24"/>
                        </a:lnTo>
                        <a:lnTo>
                          <a:pt x="44" y="18"/>
                        </a:lnTo>
                        <a:lnTo>
                          <a:pt x="42" y="12"/>
                        </a:lnTo>
                        <a:lnTo>
                          <a:pt x="39" y="8"/>
                        </a:lnTo>
                        <a:lnTo>
                          <a:pt x="35" y="3"/>
                        </a:lnTo>
                        <a:lnTo>
                          <a:pt x="29" y="2"/>
                        </a:lnTo>
                        <a:lnTo>
                          <a:pt x="23" y="0"/>
                        </a:lnTo>
                        <a:lnTo>
                          <a:pt x="17" y="2"/>
                        </a:lnTo>
                        <a:lnTo>
                          <a:pt x="12" y="3"/>
                        </a:lnTo>
                        <a:lnTo>
                          <a:pt x="8" y="8"/>
                        </a:lnTo>
                        <a:lnTo>
                          <a:pt x="3" y="12"/>
                        </a:lnTo>
                        <a:lnTo>
                          <a:pt x="2" y="18"/>
                        </a:lnTo>
                        <a:lnTo>
                          <a:pt x="0" y="24"/>
                        </a:lnTo>
                        <a:close/>
                        <a:moveTo>
                          <a:pt x="15" y="24"/>
                        </a:moveTo>
                        <a:lnTo>
                          <a:pt x="15" y="18"/>
                        </a:lnTo>
                        <a:lnTo>
                          <a:pt x="15" y="14"/>
                        </a:lnTo>
                        <a:lnTo>
                          <a:pt x="17" y="9"/>
                        </a:lnTo>
                        <a:lnTo>
                          <a:pt x="18" y="6"/>
                        </a:lnTo>
                        <a:lnTo>
                          <a:pt x="20" y="5"/>
                        </a:lnTo>
                        <a:lnTo>
                          <a:pt x="23" y="3"/>
                        </a:lnTo>
                        <a:lnTo>
                          <a:pt x="26" y="3"/>
                        </a:lnTo>
                        <a:lnTo>
                          <a:pt x="27" y="6"/>
                        </a:lnTo>
                        <a:lnTo>
                          <a:pt x="29" y="8"/>
                        </a:lnTo>
                        <a:lnTo>
                          <a:pt x="30" y="12"/>
                        </a:lnTo>
                        <a:lnTo>
                          <a:pt x="30" y="17"/>
                        </a:lnTo>
                        <a:lnTo>
                          <a:pt x="30" y="24"/>
                        </a:lnTo>
                        <a:lnTo>
                          <a:pt x="30" y="30"/>
                        </a:lnTo>
                        <a:lnTo>
                          <a:pt x="30" y="36"/>
                        </a:lnTo>
                        <a:lnTo>
                          <a:pt x="29" y="39"/>
                        </a:lnTo>
                        <a:lnTo>
                          <a:pt x="27" y="42"/>
                        </a:lnTo>
                        <a:lnTo>
                          <a:pt x="26" y="43"/>
                        </a:lnTo>
                        <a:lnTo>
                          <a:pt x="23" y="45"/>
                        </a:lnTo>
                        <a:lnTo>
                          <a:pt x="20" y="43"/>
                        </a:lnTo>
                        <a:lnTo>
                          <a:pt x="18" y="42"/>
                        </a:lnTo>
                        <a:lnTo>
                          <a:pt x="17" y="37"/>
                        </a:lnTo>
                        <a:lnTo>
                          <a:pt x="15" y="34"/>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341" name="Freeform 340"/>
                  <p:cNvSpPr>
                    <a:spLocks noEditPoints="1"/>
                  </p:cNvSpPr>
                  <p:nvPr/>
                </p:nvSpPr>
                <p:spPr bwMode="auto">
                  <a:xfrm>
                    <a:off x="4599263" y="2116983"/>
                    <a:ext cx="141055" cy="155247"/>
                  </a:xfrm>
                  <a:custGeom>
                    <a:avLst/>
                    <a:gdLst>
                      <a:gd name="T0" fmla="*/ 22 w 49"/>
                      <a:gd name="T1" fmla="*/ 61 h 67"/>
                      <a:gd name="T2" fmla="*/ 19 w 49"/>
                      <a:gd name="T3" fmla="*/ 59 h 67"/>
                      <a:gd name="T4" fmla="*/ 16 w 49"/>
                      <a:gd name="T5" fmla="*/ 58 h 67"/>
                      <a:gd name="T6" fmla="*/ 14 w 49"/>
                      <a:gd name="T7" fmla="*/ 53 h 67"/>
                      <a:gd name="T8" fmla="*/ 14 w 49"/>
                      <a:gd name="T9" fmla="*/ 49 h 67"/>
                      <a:gd name="T10" fmla="*/ 14 w 49"/>
                      <a:gd name="T11" fmla="*/ 43 h 67"/>
                      <a:gd name="T12" fmla="*/ 14 w 49"/>
                      <a:gd name="T13" fmla="*/ 37 h 67"/>
                      <a:gd name="T14" fmla="*/ 14 w 49"/>
                      <a:gd name="T15" fmla="*/ 33 h 67"/>
                      <a:gd name="T16" fmla="*/ 16 w 49"/>
                      <a:gd name="T17" fmla="*/ 28 h 67"/>
                      <a:gd name="T18" fmla="*/ 19 w 49"/>
                      <a:gd name="T19" fmla="*/ 25 h 67"/>
                      <a:gd name="T20" fmla="*/ 22 w 49"/>
                      <a:gd name="T21" fmla="*/ 25 h 67"/>
                      <a:gd name="T22" fmla="*/ 25 w 49"/>
                      <a:gd name="T23" fmla="*/ 25 h 67"/>
                      <a:gd name="T24" fmla="*/ 28 w 49"/>
                      <a:gd name="T25" fmla="*/ 27 h 67"/>
                      <a:gd name="T26" fmla="*/ 29 w 49"/>
                      <a:gd name="T27" fmla="*/ 30 h 67"/>
                      <a:gd name="T28" fmla="*/ 29 w 49"/>
                      <a:gd name="T29" fmla="*/ 31 h 67"/>
                      <a:gd name="T30" fmla="*/ 29 w 49"/>
                      <a:gd name="T31" fmla="*/ 53 h 67"/>
                      <a:gd name="T32" fmla="*/ 29 w 49"/>
                      <a:gd name="T33" fmla="*/ 55 h 67"/>
                      <a:gd name="T34" fmla="*/ 26 w 49"/>
                      <a:gd name="T35" fmla="*/ 58 h 67"/>
                      <a:gd name="T36" fmla="*/ 25 w 49"/>
                      <a:gd name="T37" fmla="*/ 59 h 67"/>
                      <a:gd name="T38" fmla="*/ 22 w 49"/>
                      <a:gd name="T39" fmla="*/ 61 h 67"/>
                      <a:gd name="T40" fmla="*/ 0 w 49"/>
                      <a:gd name="T41" fmla="*/ 45 h 67"/>
                      <a:gd name="T42" fmla="*/ 0 w 49"/>
                      <a:gd name="T43" fmla="*/ 50 h 67"/>
                      <a:gd name="T44" fmla="*/ 3 w 49"/>
                      <a:gd name="T45" fmla="*/ 56 h 67"/>
                      <a:gd name="T46" fmla="*/ 5 w 49"/>
                      <a:gd name="T47" fmla="*/ 61 h 67"/>
                      <a:gd name="T48" fmla="*/ 8 w 49"/>
                      <a:gd name="T49" fmla="*/ 64 h 67"/>
                      <a:gd name="T50" fmla="*/ 13 w 49"/>
                      <a:gd name="T51" fmla="*/ 65 h 67"/>
                      <a:gd name="T52" fmla="*/ 17 w 49"/>
                      <a:gd name="T53" fmla="*/ 67 h 67"/>
                      <a:gd name="T54" fmla="*/ 20 w 49"/>
                      <a:gd name="T55" fmla="*/ 65 h 67"/>
                      <a:gd name="T56" fmla="*/ 25 w 49"/>
                      <a:gd name="T57" fmla="*/ 64 h 67"/>
                      <a:gd name="T58" fmla="*/ 26 w 49"/>
                      <a:gd name="T59" fmla="*/ 62 h 67"/>
                      <a:gd name="T60" fmla="*/ 29 w 49"/>
                      <a:gd name="T61" fmla="*/ 59 h 67"/>
                      <a:gd name="T62" fmla="*/ 29 w 49"/>
                      <a:gd name="T63" fmla="*/ 67 h 67"/>
                      <a:gd name="T64" fmla="*/ 35 w 49"/>
                      <a:gd name="T65" fmla="*/ 65 h 67"/>
                      <a:gd name="T66" fmla="*/ 38 w 49"/>
                      <a:gd name="T67" fmla="*/ 64 h 67"/>
                      <a:gd name="T68" fmla="*/ 40 w 49"/>
                      <a:gd name="T69" fmla="*/ 64 h 67"/>
                      <a:gd name="T70" fmla="*/ 44 w 49"/>
                      <a:gd name="T71" fmla="*/ 64 h 67"/>
                      <a:gd name="T72" fmla="*/ 49 w 49"/>
                      <a:gd name="T73" fmla="*/ 62 h 67"/>
                      <a:gd name="T74" fmla="*/ 49 w 49"/>
                      <a:gd name="T75" fmla="*/ 61 h 67"/>
                      <a:gd name="T76" fmla="*/ 46 w 49"/>
                      <a:gd name="T77" fmla="*/ 59 h 67"/>
                      <a:gd name="T78" fmla="*/ 44 w 49"/>
                      <a:gd name="T79" fmla="*/ 59 h 67"/>
                      <a:gd name="T80" fmla="*/ 43 w 49"/>
                      <a:gd name="T81" fmla="*/ 58 h 67"/>
                      <a:gd name="T82" fmla="*/ 43 w 49"/>
                      <a:gd name="T83" fmla="*/ 55 h 67"/>
                      <a:gd name="T84" fmla="*/ 43 w 49"/>
                      <a:gd name="T85" fmla="*/ 0 h 67"/>
                      <a:gd name="T86" fmla="*/ 22 w 49"/>
                      <a:gd name="T87" fmla="*/ 0 h 67"/>
                      <a:gd name="T88" fmla="*/ 22 w 49"/>
                      <a:gd name="T89" fmla="*/ 1 h 67"/>
                      <a:gd name="T90" fmla="*/ 26 w 49"/>
                      <a:gd name="T91" fmla="*/ 3 h 67"/>
                      <a:gd name="T92" fmla="*/ 28 w 49"/>
                      <a:gd name="T93" fmla="*/ 3 h 67"/>
                      <a:gd name="T94" fmla="*/ 29 w 49"/>
                      <a:gd name="T95" fmla="*/ 4 h 67"/>
                      <a:gd name="T96" fmla="*/ 29 w 49"/>
                      <a:gd name="T97" fmla="*/ 7 h 67"/>
                      <a:gd name="T98" fmla="*/ 29 w 49"/>
                      <a:gd name="T99" fmla="*/ 25 h 67"/>
                      <a:gd name="T100" fmla="*/ 26 w 49"/>
                      <a:gd name="T101" fmla="*/ 22 h 67"/>
                      <a:gd name="T102" fmla="*/ 25 w 49"/>
                      <a:gd name="T103" fmla="*/ 21 h 67"/>
                      <a:gd name="T104" fmla="*/ 22 w 49"/>
                      <a:gd name="T105" fmla="*/ 19 h 67"/>
                      <a:gd name="T106" fmla="*/ 17 w 49"/>
                      <a:gd name="T107" fmla="*/ 19 h 67"/>
                      <a:gd name="T108" fmla="*/ 13 w 49"/>
                      <a:gd name="T109" fmla="*/ 21 h 67"/>
                      <a:gd name="T110" fmla="*/ 8 w 49"/>
                      <a:gd name="T111" fmla="*/ 22 h 67"/>
                      <a:gd name="T112" fmla="*/ 5 w 49"/>
                      <a:gd name="T113" fmla="*/ 25 h 67"/>
                      <a:gd name="T114" fmla="*/ 3 w 49"/>
                      <a:gd name="T115" fmla="*/ 31 h 67"/>
                      <a:gd name="T116" fmla="*/ 0 w 49"/>
                      <a:gd name="T117" fmla="*/ 37 h 67"/>
                      <a:gd name="T118" fmla="*/ 0 w 49"/>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2" y="61"/>
                        </a:moveTo>
                        <a:lnTo>
                          <a:pt x="19" y="59"/>
                        </a:lnTo>
                        <a:lnTo>
                          <a:pt x="16" y="58"/>
                        </a:lnTo>
                        <a:lnTo>
                          <a:pt x="14" y="53"/>
                        </a:lnTo>
                        <a:lnTo>
                          <a:pt x="14" y="49"/>
                        </a:lnTo>
                        <a:lnTo>
                          <a:pt x="14" y="43"/>
                        </a:lnTo>
                        <a:lnTo>
                          <a:pt x="14" y="37"/>
                        </a:lnTo>
                        <a:lnTo>
                          <a:pt x="14" y="33"/>
                        </a:lnTo>
                        <a:lnTo>
                          <a:pt x="16" y="28"/>
                        </a:lnTo>
                        <a:lnTo>
                          <a:pt x="19" y="25"/>
                        </a:lnTo>
                        <a:lnTo>
                          <a:pt x="22" y="25"/>
                        </a:lnTo>
                        <a:lnTo>
                          <a:pt x="25" y="25"/>
                        </a:lnTo>
                        <a:lnTo>
                          <a:pt x="28" y="27"/>
                        </a:lnTo>
                        <a:lnTo>
                          <a:pt x="29" y="30"/>
                        </a:lnTo>
                        <a:lnTo>
                          <a:pt x="29" y="31"/>
                        </a:lnTo>
                        <a:lnTo>
                          <a:pt x="29" y="53"/>
                        </a:lnTo>
                        <a:lnTo>
                          <a:pt x="29" y="55"/>
                        </a:lnTo>
                        <a:lnTo>
                          <a:pt x="26" y="58"/>
                        </a:lnTo>
                        <a:lnTo>
                          <a:pt x="25" y="59"/>
                        </a:lnTo>
                        <a:lnTo>
                          <a:pt x="22" y="61"/>
                        </a:lnTo>
                        <a:close/>
                        <a:moveTo>
                          <a:pt x="0" y="45"/>
                        </a:moveTo>
                        <a:lnTo>
                          <a:pt x="0" y="50"/>
                        </a:lnTo>
                        <a:lnTo>
                          <a:pt x="3" y="56"/>
                        </a:lnTo>
                        <a:lnTo>
                          <a:pt x="5" y="61"/>
                        </a:lnTo>
                        <a:lnTo>
                          <a:pt x="8" y="64"/>
                        </a:lnTo>
                        <a:lnTo>
                          <a:pt x="13" y="65"/>
                        </a:lnTo>
                        <a:lnTo>
                          <a:pt x="17" y="67"/>
                        </a:lnTo>
                        <a:lnTo>
                          <a:pt x="20" y="65"/>
                        </a:lnTo>
                        <a:lnTo>
                          <a:pt x="25" y="64"/>
                        </a:lnTo>
                        <a:lnTo>
                          <a:pt x="26" y="62"/>
                        </a:lnTo>
                        <a:lnTo>
                          <a:pt x="29" y="59"/>
                        </a:lnTo>
                        <a:lnTo>
                          <a:pt x="29" y="67"/>
                        </a:lnTo>
                        <a:lnTo>
                          <a:pt x="35" y="65"/>
                        </a:lnTo>
                        <a:lnTo>
                          <a:pt x="38" y="64"/>
                        </a:lnTo>
                        <a:lnTo>
                          <a:pt x="40" y="64"/>
                        </a:lnTo>
                        <a:lnTo>
                          <a:pt x="44" y="64"/>
                        </a:lnTo>
                        <a:lnTo>
                          <a:pt x="49" y="62"/>
                        </a:lnTo>
                        <a:lnTo>
                          <a:pt x="49" y="61"/>
                        </a:lnTo>
                        <a:lnTo>
                          <a:pt x="46" y="59"/>
                        </a:lnTo>
                        <a:lnTo>
                          <a:pt x="44" y="59"/>
                        </a:lnTo>
                        <a:lnTo>
                          <a:pt x="43" y="58"/>
                        </a:lnTo>
                        <a:lnTo>
                          <a:pt x="43" y="55"/>
                        </a:lnTo>
                        <a:lnTo>
                          <a:pt x="43" y="0"/>
                        </a:lnTo>
                        <a:lnTo>
                          <a:pt x="22" y="0"/>
                        </a:lnTo>
                        <a:lnTo>
                          <a:pt x="22" y="1"/>
                        </a:lnTo>
                        <a:lnTo>
                          <a:pt x="26" y="3"/>
                        </a:lnTo>
                        <a:lnTo>
                          <a:pt x="28" y="3"/>
                        </a:lnTo>
                        <a:lnTo>
                          <a:pt x="29" y="4"/>
                        </a:lnTo>
                        <a:lnTo>
                          <a:pt x="29" y="7"/>
                        </a:lnTo>
                        <a:lnTo>
                          <a:pt x="29" y="25"/>
                        </a:lnTo>
                        <a:lnTo>
                          <a:pt x="26" y="22"/>
                        </a:lnTo>
                        <a:lnTo>
                          <a:pt x="25" y="21"/>
                        </a:lnTo>
                        <a:lnTo>
                          <a:pt x="22" y="19"/>
                        </a:lnTo>
                        <a:lnTo>
                          <a:pt x="17" y="19"/>
                        </a:lnTo>
                        <a:lnTo>
                          <a:pt x="13" y="21"/>
                        </a:lnTo>
                        <a:lnTo>
                          <a:pt x="8" y="22"/>
                        </a:lnTo>
                        <a:lnTo>
                          <a:pt x="5" y="25"/>
                        </a:lnTo>
                        <a:lnTo>
                          <a:pt x="3" y="31"/>
                        </a:lnTo>
                        <a:lnTo>
                          <a:pt x="0" y="37"/>
                        </a:lnTo>
                        <a:lnTo>
                          <a:pt x="0" y="45"/>
                        </a:lnTo>
                        <a:close/>
                      </a:path>
                    </a:pathLst>
                  </a:custGeom>
                  <a:solidFill>
                    <a:srgbClr val="000000"/>
                  </a:solidFill>
                  <a:ln w="0">
                    <a:solidFill>
                      <a:srgbClr val="000000"/>
                    </a:solidFill>
                    <a:round/>
                    <a:headEnd/>
                    <a:tailEnd/>
                  </a:ln>
                </p:spPr>
                <p:txBody>
                  <a:bodyPr/>
                  <a:lstStyle/>
                  <a:p>
                    <a:endParaRPr lang="en-US"/>
                  </a:p>
                </p:txBody>
              </p:sp>
              <p:sp>
                <p:nvSpPr>
                  <p:cNvPr id="342" name="Freeform 341"/>
                  <p:cNvSpPr>
                    <a:spLocks/>
                  </p:cNvSpPr>
                  <p:nvPr/>
                </p:nvSpPr>
                <p:spPr bwMode="auto">
                  <a:xfrm>
                    <a:off x="4748953" y="2165642"/>
                    <a:ext cx="143933" cy="106587"/>
                  </a:xfrm>
                  <a:custGeom>
                    <a:avLst/>
                    <a:gdLst>
                      <a:gd name="T0" fmla="*/ 0 w 50"/>
                      <a:gd name="T1" fmla="*/ 0 h 46"/>
                      <a:gd name="T2" fmla="*/ 0 w 50"/>
                      <a:gd name="T3" fmla="*/ 1 h 46"/>
                      <a:gd name="T4" fmla="*/ 3 w 50"/>
                      <a:gd name="T5" fmla="*/ 3 h 46"/>
                      <a:gd name="T6" fmla="*/ 4 w 50"/>
                      <a:gd name="T7" fmla="*/ 3 h 46"/>
                      <a:gd name="T8" fmla="*/ 6 w 50"/>
                      <a:gd name="T9" fmla="*/ 4 h 46"/>
                      <a:gd name="T10" fmla="*/ 6 w 50"/>
                      <a:gd name="T11" fmla="*/ 7 h 46"/>
                      <a:gd name="T12" fmla="*/ 6 w 50"/>
                      <a:gd name="T13" fmla="*/ 32 h 46"/>
                      <a:gd name="T14" fmla="*/ 6 w 50"/>
                      <a:gd name="T15" fmla="*/ 37 h 46"/>
                      <a:gd name="T16" fmla="*/ 7 w 50"/>
                      <a:gd name="T17" fmla="*/ 40 h 46"/>
                      <a:gd name="T18" fmla="*/ 9 w 50"/>
                      <a:gd name="T19" fmla="*/ 43 h 46"/>
                      <a:gd name="T20" fmla="*/ 13 w 50"/>
                      <a:gd name="T21" fmla="*/ 44 h 46"/>
                      <a:gd name="T22" fmla="*/ 18 w 50"/>
                      <a:gd name="T23" fmla="*/ 46 h 46"/>
                      <a:gd name="T24" fmla="*/ 22 w 50"/>
                      <a:gd name="T25" fmla="*/ 44 h 46"/>
                      <a:gd name="T26" fmla="*/ 27 w 50"/>
                      <a:gd name="T27" fmla="*/ 43 h 46"/>
                      <a:gd name="T28" fmla="*/ 28 w 50"/>
                      <a:gd name="T29" fmla="*/ 41 h 46"/>
                      <a:gd name="T30" fmla="*/ 33 w 50"/>
                      <a:gd name="T31" fmla="*/ 38 h 46"/>
                      <a:gd name="T32" fmla="*/ 33 w 50"/>
                      <a:gd name="T33" fmla="*/ 46 h 46"/>
                      <a:gd name="T34" fmla="*/ 37 w 50"/>
                      <a:gd name="T35" fmla="*/ 44 h 46"/>
                      <a:gd name="T36" fmla="*/ 40 w 50"/>
                      <a:gd name="T37" fmla="*/ 43 h 46"/>
                      <a:gd name="T38" fmla="*/ 42 w 50"/>
                      <a:gd name="T39" fmla="*/ 43 h 46"/>
                      <a:gd name="T40" fmla="*/ 46 w 50"/>
                      <a:gd name="T41" fmla="*/ 43 h 46"/>
                      <a:gd name="T42" fmla="*/ 50 w 50"/>
                      <a:gd name="T43" fmla="*/ 41 h 46"/>
                      <a:gd name="T44" fmla="*/ 50 w 50"/>
                      <a:gd name="T45" fmla="*/ 40 h 46"/>
                      <a:gd name="T46" fmla="*/ 47 w 50"/>
                      <a:gd name="T47" fmla="*/ 38 h 46"/>
                      <a:gd name="T48" fmla="*/ 46 w 50"/>
                      <a:gd name="T49" fmla="*/ 38 h 46"/>
                      <a:gd name="T50" fmla="*/ 46 w 50"/>
                      <a:gd name="T51" fmla="*/ 37 h 46"/>
                      <a:gd name="T52" fmla="*/ 44 w 50"/>
                      <a:gd name="T53" fmla="*/ 34 h 46"/>
                      <a:gd name="T54" fmla="*/ 44 w 50"/>
                      <a:gd name="T55" fmla="*/ 0 h 46"/>
                      <a:gd name="T56" fmla="*/ 27 w 50"/>
                      <a:gd name="T57" fmla="*/ 0 h 46"/>
                      <a:gd name="T58" fmla="*/ 27 w 50"/>
                      <a:gd name="T59" fmla="*/ 1 h 46"/>
                      <a:gd name="T60" fmla="*/ 30 w 50"/>
                      <a:gd name="T61" fmla="*/ 3 h 46"/>
                      <a:gd name="T62" fmla="*/ 31 w 50"/>
                      <a:gd name="T63" fmla="*/ 3 h 46"/>
                      <a:gd name="T64" fmla="*/ 31 w 50"/>
                      <a:gd name="T65" fmla="*/ 4 h 46"/>
                      <a:gd name="T66" fmla="*/ 33 w 50"/>
                      <a:gd name="T67" fmla="*/ 7 h 46"/>
                      <a:gd name="T68" fmla="*/ 33 w 50"/>
                      <a:gd name="T69" fmla="*/ 35 h 46"/>
                      <a:gd name="T70" fmla="*/ 30 w 50"/>
                      <a:gd name="T71" fmla="*/ 37 h 46"/>
                      <a:gd name="T72" fmla="*/ 28 w 50"/>
                      <a:gd name="T73" fmla="*/ 37 h 46"/>
                      <a:gd name="T74" fmla="*/ 27 w 50"/>
                      <a:gd name="T75" fmla="*/ 38 h 46"/>
                      <a:gd name="T76" fmla="*/ 24 w 50"/>
                      <a:gd name="T77" fmla="*/ 38 h 46"/>
                      <a:gd name="T78" fmla="*/ 21 w 50"/>
                      <a:gd name="T79" fmla="*/ 38 h 46"/>
                      <a:gd name="T80" fmla="*/ 19 w 50"/>
                      <a:gd name="T81" fmla="*/ 37 h 46"/>
                      <a:gd name="T82" fmla="*/ 19 w 50"/>
                      <a:gd name="T83" fmla="*/ 35 h 46"/>
                      <a:gd name="T84" fmla="*/ 19 w 50"/>
                      <a:gd name="T85" fmla="*/ 32 h 46"/>
                      <a:gd name="T86" fmla="*/ 19 w 50"/>
                      <a:gd name="T87" fmla="*/ 0 h 46"/>
                      <a:gd name="T88" fmla="*/ 0 w 50"/>
                      <a:gd name="T89" fmla="*/ 0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46"/>
                      <a:gd name="T137" fmla="*/ 50 w 50"/>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46">
                        <a:moveTo>
                          <a:pt x="0" y="0"/>
                        </a:moveTo>
                        <a:lnTo>
                          <a:pt x="0" y="1"/>
                        </a:lnTo>
                        <a:lnTo>
                          <a:pt x="3" y="3"/>
                        </a:lnTo>
                        <a:lnTo>
                          <a:pt x="4" y="3"/>
                        </a:lnTo>
                        <a:lnTo>
                          <a:pt x="6" y="4"/>
                        </a:lnTo>
                        <a:lnTo>
                          <a:pt x="6" y="7"/>
                        </a:lnTo>
                        <a:lnTo>
                          <a:pt x="6" y="32"/>
                        </a:lnTo>
                        <a:lnTo>
                          <a:pt x="6" y="37"/>
                        </a:lnTo>
                        <a:lnTo>
                          <a:pt x="7" y="40"/>
                        </a:lnTo>
                        <a:lnTo>
                          <a:pt x="9" y="43"/>
                        </a:lnTo>
                        <a:lnTo>
                          <a:pt x="13" y="44"/>
                        </a:lnTo>
                        <a:lnTo>
                          <a:pt x="18" y="46"/>
                        </a:lnTo>
                        <a:lnTo>
                          <a:pt x="22" y="44"/>
                        </a:lnTo>
                        <a:lnTo>
                          <a:pt x="27" y="43"/>
                        </a:lnTo>
                        <a:lnTo>
                          <a:pt x="28" y="41"/>
                        </a:lnTo>
                        <a:lnTo>
                          <a:pt x="33" y="38"/>
                        </a:lnTo>
                        <a:lnTo>
                          <a:pt x="33" y="46"/>
                        </a:lnTo>
                        <a:lnTo>
                          <a:pt x="37" y="44"/>
                        </a:lnTo>
                        <a:lnTo>
                          <a:pt x="40" y="43"/>
                        </a:lnTo>
                        <a:lnTo>
                          <a:pt x="42" y="43"/>
                        </a:lnTo>
                        <a:lnTo>
                          <a:pt x="46" y="43"/>
                        </a:lnTo>
                        <a:lnTo>
                          <a:pt x="50" y="41"/>
                        </a:lnTo>
                        <a:lnTo>
                          <a:pt x="50" y="40"/>
                        </a:lnTo>
                        <a:lnTo>
                          <a:pt x="47" y="38"/>
                        </a:lnTo>
                        <a:lnTo>
                          <a:pt x="46" y="38"/>
                        </a:lnTo>
                        <a:lnTo>
                          <a:pt x="46" y="37"/>
                        </a:lnTo>
                        <a:lnTo>
                          <a:pt x="44" y="34"/>
                        </a:lnTo>
                        <a:lnTo>
                          <a:pt x="44" y="0"/>
                        </a:lnTo>
                        <a:lnTo>
                          <a:pt x="27" y="0"/>
                        </a:lnTo>
                        <a:lnTo>
                          <a:pt x="27" y="1"/>
                        </a:lnTo>
                        <a:lnTo>
                          <a:pt x="30" y="3"/>
                        </a:lnTo>
                        <a:lnTo>
                          <a:pt x="31" y="3"/>
                        </a:lnTo>
                        <a:lnTo>
                          <a:pt x="31" y="4"/>
                        </a:lnTo>
                        <a:lnTo>
                          <a:pt x="33" y="7"/>
                        </a:lnTo>
                        <a:lnTo>
                          <a:pt x="33" y="35"/>
                        </a:lnTo>
                        <a:lnTo>
                          <a:pt x="30" y="37"/>
                        </a:lnTo>
                        <a:lnTo>
                          <a:pt x="28" y="37"/>
                        </a:lnTo>
                        <a:lnTo>
                          <a:pt x="27" y="38"/>
                        </a:lnTo>
                        <a:lnTo>
                          <a:pt x="24" y="38"/>
                        </a:lnTo>
                        <a:lnTo>
                          <a:pt x="21" y="38"/>
                        </a:lnTo>
                        <a:lnTo>
                          <a:pt x="19" y="37"/>
                        </a:lnTo>
                        <a:lnTo>
                          <a:pt x="19" y="35"/>
                        </a:lnTo>
                        <a:lnTo>
                          <a:pt x="19" y="32"/>
                        </a:lnTo>
                        <a:lnTo>
                          <a:pt x="19" y="0"/>
                        </a:lnTo>
                        <a:lnTo>
                          <a:pt x="0" y="0"/>
                        </a:lnTo>
                        <a:close/>
                      </a:path>
                    </a:pathLst>
                  </a:custGeom>
                  <a:solidFill>
                    <a:srgbClr val="000000"/>
                  </a:solidFill>
                  <a:ln w="0">
                    <a:solidFill>
                      <a:srgbClr val="000000"/>
                    </a:solidFill>
                    <a:round/>
                    <a:headEnd/>
                    <a:tailEnd/>
                  </a:ln>
                </p:spPr>
                <p:txBody>
                  <a:bodyPr/>
                  <a:lstStyle/>
                  <a:p>
                    <a:endParaRPr lang="en-US"/>
                  </a:p>
                </p:txBody>
              </p:sp>
              <p:sp>
                <p:nvSpPr>
                  <p:cNvPr id="343" name="Freeform 342"/>
                  <p:cNvSpPr>
                    <a:spLocks/>
                  </p:cNvSpPr>
                  <p:nvPr/>
                </p:nvSpPr>
                <p:spPr bwMode="auto">
                  <a:xfrm>
                    <a:off x="4907280" y="2116983"/>
                    <a:ext cx="63331" cy="150613"/>
                  </a:xfrm>
                  <a:custGeom>
                    <a:avLst/>
                    <a:gdLst>
                      <a:gd name="T0" fmla="*/ 0 w 22"/>
                      <a:gd name="T1" fmla="*/ 65 h 65"/>
                      <a:gd name="T2" fmla="*/ 22 w 22"/>
                      <a:gd name="T3" fmla="*/ 65 h 65"/>
                      <a:gd name="T4" fmla="*/ 22 w 22"/>
                      <a:gd name="T5" fmla="*/ 62 h 65"/>
                      <a:gd name="T6" fmla="*/ 19 w 22"/>
                      <a:gd name="T7" fmla="*/ 62 h 65"/>
                      <a:gd name="T8" fmla="*/ 18 w 22"/>
                      <a:gd name="T9" fmla="*/ 61 h 65"/>
                      <a:gd name="T10" fmla="*/ 18 w 22"/>
                      <a:gd name="T11" fmla="*/ 59 h 65"/>
                      <a:gd name="T12" fmla="*/ 18 w 22"/>
                      <a:gd name="T13" fmla="*/ 56 h 65"/>
                      <a:gd name="T14" fmla="*/ 18 w 22"/>
                      <a:gd name="T15" fmla="*/ 0 h 65"/>
                      <a:gd name="T16" fmla="*/ 0 w 22"/>
                      <a:gd name="T17" fmla="*/ 0 h 65"/>
                      <a:gd name="T18" fmla="*/ 0 w 22"/>
                      <a:gd name="T19" fmla="*/ 1 h 65"/>
                      <a:gd name="T20" fmla="*/ 1 w 22"/>
                      <a:gd name="T21" fmla="*/ 3 h 65"/>
                      <a:gd name="T22" fmla="*/ 3 w 22"/>
                      <a:gd name="T23" fmla="*/ 3 h 65"/>
                      <a:gd name="T24" fmla="*/ 3 w 22"/>
                      <a:gd name="T25" fmla="*/ 4 h 65"/>
                      <a:gd name="T26" fmla="*/ 4 w 22"/>
                      <a:gd name="T27" fmla="*/ 7 h 65"/>
                      <a:gd name="T28" fmla="*/ 4 w 22"/>
                      <a:gd name="T29" fmla="*/ 56 h 65"/>
                      <a:gd name="T30" fmla="*/ 3 w 22"/>
                      <a:gd name="T31" fmla="*/ 59 h 65"/>
                      <a:gd name="T32" fmla="*/ 3 w 22"/>
                      <a:gd name="T33" fmla="*/ 61 h 65"/>
                      <a:gd name="T34" fmla="*/ 1 w 22"/>
                      <a:gd name="T35" fmla="*/ 62 h 65"/>
                      <a:gd name="T36" fmla="*/ 0 w 22"/>
                      <a:gd name="T37" fmla="*/ 62 h 65"/>
                      <a:gd name="T38" fmla="*/ 0 w 22"/>
                      <a:gd name="T39" fmla="*/ 65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65"/>
                      <a:gd name="T62" fmla="*/ 22 w 22"/>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65">
                        <a:moveTo>
                          <a:pt x="0" y="65"/>
                        </a:moveTo>
                        <a:lnTo>
                          <a:pt x="22" y="65"/>
                        </a:lnTo>
                        <a:lnTo>
                          <a:pt x="22" y="62"/>
                        </a:lnTo>
                        <a:lnTo>
                          <a:pt x="19" y="62"/>
                        </a:lnTo>
                        <a:lnTo>
                          <a:pt x="18" y="61"/>
                        </a:lnTo>
                        <a:lnTo>
                          <a:pt x="18" y="59"/>
                        </a:lnTo>
                        <a:lnTo>
                          <a:pt x="18" y="56"/>
                        </a:lnTo>
                        <a:lnTo>
                          <a:pt x="18" y="0"/>
                        </a:lnTo>
                        <a:lnTo>
                          <a:pt x="0" y="0"/>
                        </a:lnTo>
                        <a:lnTo>
                          <a:pt x="0" y="1"/>
                        </a:lnTo>
                        <a:lnTo>
                          <a:pt x="1" y="3"/>
                        </a:lnTo>
                        <a:lnTo>
                          <a:pt x="3" y="3"/>
                        </a:lnTo>
                        <a:lnTo>
                          <a:pt x="3" y="4"/>
                        </a:lnTo>
                        <a:lnTo>
                          <a:pt x="4" y="7"/>
                        </a:lnTo>
                        <a:lnTo>
                          <a:pt x="4" y="56"/>
                        </a:lnTo>
                        <a:lnTo>
                          <a:pt x="3" y="59"/>
                        </a:lnTo>
                        <a:lnTo>
                          <a:pt x="3" y="61"/>
                        </a:lnTo>
                        <a:lnTo>
                          <a:pt x="1" y="62"/>
                        </a:lnTo>
                        <a:lnTo>
                          <a:pt x="0" y="62"/>
                        </a:lnTo>
                        <a:lnTo>
                          <a:pt x="0" y="65"/>
                        </a:lnTo>
                        <a:close/>
                      </a:path>
                    </a:pathLst>
                  </a:custGeom>
                  <a:solidFill>
                    <a:srgbClr val="000000"/>
                  </a:solidFill>
                  <a:ln w="0">
                    <a:solidFill>
                      <a:srgbClr val="000000"/>
                    </a:solidFill>
                    <a:round/>
                    <a:headEnd/>
                    <a:tailEnd/>
                  </a:ln>
                </p:spPr>
                <p:txBody>
                  <a:bodyPr/>
                  <a:lstStyle/>
                  <a:p>
                    <a:endParaRPr lang="en-US"/>
                  </a:p>
                </p:txBody>
              </p:sp>
              <p:sp>
                <p:nvSpPr>
                  <p:cNvPr id="344" name="Freeform 343"/>
                  <p:cNvSpPr>
                    <a:spLocks noEditPoints="1"/>
                  </p:cNvSpPr>
                  <p:nvPr/>
                </p:nvSpPr>
                <p:spPr bwMode="auto">
                  <a:xfrm>
                    <a:off x="4985004" y="2161008"/>
                    <a:ext cx="112268" cy="111222"/>
                  </a:xfrm>
                  <a:custGeom>
                    <a:avLst/>
                    <a:gdLst>
                      <a:gd name="T0" fmla="*/ 0 w 39"/>
                      <a:gd name="T1" fmla="*/ 24 h 48"/>
                      <a:gd name="T2" fmla="*/ 0 w 39"/>
                      <a:gd name="T3" fmla="*/ 31 h 48"/>
                      <a:gd name="T4" fmla="*/ 3 w 39"/>
                      <a:gd name="T5" fmla="*/ 37 h 48"/>
                      <a:gd name="T6" fmla="*/ 6 w 39"/>
                      <a:gd name="T7" fmla="*/ 42 h 48"/>
                      <a:gd name="T8" fmla="*/ 10 w 39"/>
                      <a:gd name="T9" fmla="*/ 45 h 48"/>
                      <a:gd name="T10" fmla="*/ 15 w 39"/>
                      <a:gd name="T11" fmla="*/ 46 h 48"/>
                      <a:gd name="T12" fmla="*/ 19 w 39"/>
                      <a:gd name="T13" fmla="*/ 48 h 48"/>
                      <a:gd name="T14" fmla="*/ 24 w 39"/>
                      <a:gd name="T15" fmla="*/ 46 h 48"/>
                      <a:gd name="T16" fmla="*/ 28 w 39"/>
                      <a:gd name="T17" fmla="*/ 45 h 48"/>
                      <a:gd name="T18" fmla="*/ 31 w 39"/>
                      <a:gd name="T19" fmla="*/ 43 h 48"/>
                      <a:gd name="T20" fmla="*/ 36 w 39"/>
                      <a:gd name="T21" fmla="*/ 39 h 48"/>
                      <a:gd name="T22" fmla="*/ 39 w 39"/>
                      <a:gd name="T23" fmla="*/ 34 h 48"/>
                      <a:gd name="T24" fmla="*/ 36 w 39"/>
                      <a:gd name="T25" fmla="*/ 34 h 48"/>
                      <a:gd name="T26" fmla="*/ 34 w 39"/>
                      <a:gd name="T27" fmla="*/ 36 h 48"/>
                      <a:gd name="T28" fmla="*/ 31 w 39"/>
                      <a:gd name="T29" fmla="*/ 37 h 48"/>
                      <a:gd name="T30" fmla="*/ 28 w 39"/>
                      <a:gd name="T31" fmla="*/ 39 h 48"/>
                      <a:gd name="T32" fmla="*/ 25 w 39"/>
                      <a:gd name="T33" fmla="*/ 40 h 48"/>
                      <a:gd name="T34" fmla="*/ 21 w 39"/>
                      <a:gd name="T35" fmla="*/ 39 h 48"/>
                      <a:gd name="T36" fmla="*/ 18 w 39"/>
                      <a:gd name="T37" fmla="*/ 36 h 48"/>
                      <a:gd name="T38" fmla="*/ 15 w 39"/>
                      <a:gd name="T39" fmla="*/ 33 h 48"/>
                      <a:gd name="T40" fmla="*/ 15 w 39"/>
                      <a:gd name="T41" fmla="*/ 27 h 48"/>
                      <a:gd name="T42" fmla="*/ 13 w 39"/>
                      <a:gd name="T43" fmla="*/ 23 h 48"/>
                      <a:gd name="T44" fmla="*/ 39 w 39"/>
                      <a:gd name="T45" fmla="*/ 23 h 48"/>
                      <a:gd name="T46" fmla="*/ 39 w 39"/>
                      <a:gd name="T47" fmla="*/ 21 h 48"/>
                      <a:gd name="T48" fmla="*/ 37 w 39"/>
                      <a:gd name="T49" fmla="*/ 18 h 48"/>
                      <a:gd name="T50" fmla="*/ 37 w 39"/>
                      <a:gd name="T51" fmla="*/ 14 h 48"/>
                      <a:gd name="T52" fmla="*/ 36 w 39"/>
                      <a:gd name="T53" fmla="*/ 9 h 48"/>
                      <a:gd name="T54" fmla="*/ 33 w 39"/>
                      <a:gd name="T55" fmla="*/ 6 h 48"/>
                      <a:gd name="T56" fmla="*/ 28 w 39"/>
                      <a:gd name="T57" fmla="*/ 3 h 48"/>
                      <a:gd name="T58" fmla="*/ 25 w 39"/>
                      <a:gd name="T59" fmla="*/ 0 h 48"/>
                      <a:gd name="T60" fmla="*/ 19 w 39"/>
                      <a:gd name="T61" fmla="*/ 0 h 48"/>
                      <a:gd name="T62" fmla="*/ 15 w 39"/>
                      <a:gd name="T63" fmla="*/ 0 h 48"/>
                      <a:gd name="T64" fmla="*/ 10 w 39"/>
                      <a:gd name="T65" fmla="*/ 3 h 48"/>
                      <a:gd name="T66" fmla="*/ 6 w 39"/>
                      <a:gd name="T67" fmla="*/ 6 h 48"/>
                      <a:gd name="T68" fmla="*/ 3 w 39"/>
                      <a:gd name="T69" fmla="*/ 11 h 48"/>
                      <a:gd name="T70" fmla="*/ 0 w 39"/>
                      <a:gd name="T71" fmla="*/ 17 h 48"/>
                      <a:gd name="T72" fmla="*/ 0 w 39"/>
                      <a:gd name="T73" fmla="*/ 24 h 48"/>
                      <a:gd name="T74" fmla="*/ 13 w 39"/>
                      <a:gd name="T75" fmla="*/ 18 h 48"/>
                      <a:gd name="T76" fmla="*/ 13 w 39"/>
                      <a:gd name="T77" fmla="*/ 12 h 48"/>
                      <a:gd name="T78" fmla="*/ 15 w 39"/>
                      <a:gd name="T79" fmla="*/ 8 h 48"/>
                      <a:gd name="T80" fmla="*/ 16 w 39"/>
                      <a:gd name="T81" fmla="*/ 5 h 48"/>
                      <a:gd name="T82" fmla="*/ 18 w 39"/>
                      <a:gd name="T83" fmla="*/ 3 h 48"/>
                      <a:gd name="T84" fmla="*/ 21 w 39"/>
                      <a:gd name="T85" fmla="*/ 3 h 48"/>
                      <a:gd name="T86" fmla="*/ 24 w 39"/>
                      <a:gd name="T87" fmla="*/ 5 h 48"/>
                      <a:gd name="T88" fmla="*/ 25 w 39"/>
                      <a:gd name="T89" fmla="*/ 6 h 48"/>
                      <a:gd name="T90" fmla="*/ 25 w 39"/>
                      <a:gd name="T91" fmla="*/ 9 h 48"/>
                      <a:gd name="T92" fmla="*/ 27 w 39"/>
                      <a:gd name="T93" fmla="*/ 14 h 48"/>
                      <a:gd name="T94" fmla="*/ 27 w 39"/>
                      <a:gd name="T95" fmla="*/ 18 h 48"/>
                      <a:gd name="T96" fmla="*/ 13 w 39"/>
                      <a:gd name="T97" fmla="*/ 18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48"/>
                      <a:gd name="T149" fmla="*/ 39 w 39"/>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48">
                        <a:moveTo>
                          <a:pt x="0" y="24"/>
                        </a:moveTo>
                        <a:lnTo>
                          <a:pt x="0" y="31"/>
                        </a:lnTo>
                        <a:lnTo>
                          <a:pt x="3" y="37"/>
                        </a:lnTo>
                        <a:lnTo>
                          <a:pt x="6" y="42"/>
                        </a:lnTo>
                        <a:lnTo>
                          <a:pt x="10" y="45"/>
                        </a:lnTo>
                        <a:lnTo>
                          <a:pt x="15" y="46"/>
                        </a:lnTo>
                        <a:lnTo>
                          <a:pt x="19" y="48"/>
                        </a:lnTo>
                        <a:lnTo>
                          <a:pt x="24" y="46"/>
                        </a:lnTo>
                        <a:lnTo>
                          <a:pt x="28" y="45"/>
                        </a:lnTo>
                        <a:lnTo>
                          <a:pt x="31" y="43"/>
                        </a:lnTo>
                        <a:lnTo>
                          <a:pt x="36" y="39"/>
                        </a:lnTo>
                        <a:lnTo>
                          <a:pt x="39" y="34"/>
                        </a:lnTo>
                        <a:lnTo>
                          <a:pt x="36" y="34"/>
                        </a:lnTo>
                        <a:lnTo>
                          <a:pt x="34" y="36"/>
                        </a:lnTo>
                        <a:lnTo>
                          <a:pt x="31" y="37"/>
                        </a:lnTo>
                        <a:lnTo>
                          <a:pt x="28" y="39"/>
                        </a:lnTo>
                        <a:lnTo>
                          <a:pt x="25" y="40"/>
                        </a:lnTo>
                        <a:lnTo>
                          <a:pt x="21" y="39"/>
                        </a:lnTo>
                        <a:lnTo>
                          <a:pt x="18" y="36"/>
                        </a:lnTo>
                        <a:lnTo>
                          <a:pt x="15" y="33"/>
                        </a:lnTo>
                        <a:lnTo>
                          <a:pt x="15" y="27"/>
                        </a:lnTo>
                        <a:lnTo>
                          <a:pt x="13" y="23"/>
                        </a:lnTo>
                        <a:lnTo>
                          <a:pt x="39" y="23"/>
                        </a:lnTo>
                        <a:lnTo>
                          <a:pt x="39" y="21"/>
                        </a:lnTo>
                        <a:lnTo>
                          <a:pt x="37" y="18"/>
                        </a:lnTo>
                        <a:lnTo>
                          <a:pt x="37" y="14"/>
                        </a:lnTo>
                        <a:lnTo>
                          <a:pt x="36" y="9"/>
                        </a:lnTo>
                        <a:lnTo>
                          <a:pt x="33" y="6"/>
                        </a:lnTo>
                        <a:lnTo>
                          <a:pt x="28" y="3"/>
                        </a:lnTo>
                        <a:lnTo>
                          <a:pt x="25" y="0"/>
                        </a:lnTo>
                        <a:lnTo>
                          <a:pt x="19" y="0"/>
                        </a:lnTo>
                        <a:lnTo>
                          <a:pt x="15" y="0"/>
                        </a:lnTo>
                        <a:lnTo>
                          <a:pt x="10" y="3"/>
                        </a:lnTo>
                        <a:lnTo>
                          <a:pt x="6" y="6"/>
                        </a:lnTo>
                        <a:lnTo>
                          <a:pt x="3" y="11"/>
                        </a:lnTo>
                        <a:lnTo>
                          <a:pt x="0" y="17"/>
                        </a:lnTo>
                        <a:lnTo>
                          <a:pt x="0" y="24"/>
                        </a:lnTo>
                        <a:close/>
                        <a:moveTo>
                          <a:pt x="13" y="18"/>
                        </a:moveTo>
                        <a:lnTo>
                          <a:pt x="13" y="12"/>
                        </a:lnTo>
                        <a:lnTo>
                          <a:pt x="15" y="8"/>
                        </a:lnTo>
                        <a:lnTo>
                          <a:pt x="16" y="5"/>
                        </a:lnTo>
                        <a:lnTo>
                          <a:pt x="18" y="3"/>
                        </a:lnTo>
                        <a:lnTo>
                          <a:pt x="21" y="3"/>
                        </a:lnTo>
                        <a:lnTo>
                          <a:pt x="24" y="5"/>
                        </a:lnTo>
                        <a:lnTo>
                          <a:pt x="25" y="6"/>
                        </a:lnTo>
                        <a:lnTo>
                          <a:pt x="25" y="9"/>
                        </a:lnTo>
                        <a:lnTo>
                          <a:pt x="27" y="14"/>
                        </a:lnTo>
                        <a:lnTo>
                          <a:pt x="27" y="18"/>
                        </a:lnTo>
                        <a:lnTo>
                          <a:pt x="13" y="18"/>
                        </a:lnTo>
                        <a:close/>
                      </a:path>
                    </a:pathLst>
                  </a:custGeom>
                  <a:solidFill>
                    <a:srgbClr val="000000"/>
                  </a:solidFill>
                  <a:ln w="0">
                    <a:solidFill>
                      <a:srgbClr val="000000"/>
                    </a:solidFill>
                    <a:round/>
                    <a:headEnd/>
                    <a:tailEnd/>
                  </a:ln>
                </p:spPr>
                <p:txBody>
                  <a:bodyPr/>
                  <a:lstStyle/>
                  <a:p>
                    <a:endParaRPr lang="en-US"/>
                  </a:p>
                </p:txBody>
              </p:sp>
              <p:sp>
                <p:nvSpPr>
                  <p:cNvPr id="345" name="Freeform 344"/>
                  <p:cNvSpPr>
                    <a:spLocks/>
                  </p:cNvSpPr>
                  <p:nvPr/>
                </p:nvSpPr>
                <p:spPr bwMode="auto">
                  <a:xfrm>
                    <a:off x="5108787" y="2161008"/>
                    <a:ext cx="94996" cy="111222"/>
                  </a:xfrm>
                  <a:custGeom>
                    <a:avLst/>
                    <a:gdLst>
                      <a:gd name="T0" fmla="*/ 2 w 33"/>
                      <a:gd name="T1" fmla="*/ 48 h 48"/>
                      <a:gd name="T2" fmla="*/ 3 w 33"/>
                      <a:gd name="T3" fmla="*/ 45 h 48"/>
                      <a:gd name="T4" fmla="*/ 5 w 33"/>
                      <a:gd name="T5" fmla="*/ 45 h 48"/>
                      <a:gd name="T6" fmla="*/ 6 w 33"/>
                      <a:gd name="T7" fmla="*/ 45 h 48"/>
                      <a:gd name="T8" fmla="*/ 6 w 33"/>
                      <a:gd name="T9" fmla="*/ 45 h 48"/>
                      <a:gd name="T10" fmla="*/ 10 w 33"/>
                      <a:gd name="T11" fmla="*/ 46 h 48"/>
                      <a:gd name="T12" fmla="*/ 15 w 33"/>
                      <a:gd name="T13" fmla="*/ 48 h 48"/>
                      <a:gd name="T14" fmla="*/ 22 w 33"/>
                      <a:gd name="T15" fmla="*/ 46 h 48"/>
                      <a:gd name="T16" fmla="*/ 28 w 33"/>
                      <a:gd name="T17" fmla="*/ 42 h 48"/>
                      <a:gd name="T18" fmla="*/ 33 w 33"/>
                      <a:gd name="T19" fmla="*/ 33 h 48"/>
                      <a:gd name="T20" fmla="*/ 28 w 33"/>
                      <a:gd name="T21" fmla="*/ 24 h 48"/>
                      <a:gd name="T22" fmla="*/ 21 w 33"/>
                      <a:gd name="T23" fmla="*/ 18 h 48"/>
                      <a:gd name="T24" fmla="*/ 13 w 33"/>
                      <a:gd name="T25" fmla="*/ 14 h 48"/>
                      <a:gd name="T26" fmla="*/ 10 w 33"/>
                      <a:gd name="T27" fmla="*/ 11 h 48"/>
                      <a:gd name="T28" fmla="*/ 10 w 33"/>
                      <a:gd name="T29" fmla="*/ 8 h 48"/>
                      <a:gd name="T30" fmla="*/ 13 w 33"/>
                      <a:gd name="T31" fmla="*/ 5 h 48"/>
                      <a:gd name="T32" fmla="*/ 19 w 33"/>
                      <a:gd name="T33" fmla="*/ 5 h 48"/>
                      <a:gd name="T34" fmla="*/ 25 w 33"/>
                      <a:gd name="T35" fmla="*/ 11 h 48"/>
                      <a:gd name="T36" fmla="*/ 30 w 33"/>
                      <a:gd name="T37" fmla="*/ 14 h 48"/>
                      <a:gd name="T38" fmla="*/ 28 w 33"/>
                      <a:gd name="T39" fmla="*/ 0 h 48"/>
                      <a:gd name="T40" fmla="*/ 27 w 33"/>
                      <a:gd name="T41" fmla="*/ 2 h 48"/>
                      <a:gd name="T42" fmla="*/ 25 w 33"/>
                      <a:gd name="T43" fmla="*/ 2 h 48"/>
                      <a:gd name="T44" fmla="*/ 21 w 33"/>
                      <a:gd name="T45" fmla="*/ 2 h 48"/>
                      <a:gd name="T46" fmla="*/ 15 w 33"/>
                      <a:gd name="T47" fmla="*/ 0 h 48"/>
                      <a:gd name="T48" fmla="*/ 8 w 33"/>
                      <a:gd name="T49" fmla="*/ 2 h 48"/>
                      <a:gd name="T50" fmla="*/ 2 w 33"/>
                      <a:gd name="T51" fmla="*/ 9 h 48"/>
                      <a:gd name="T52" fmla="*/ 0 w 33"/>
                      <a:gd name="T53" fmla="*/ 18 h 48"/>
                      <a:gd name="T54" fmla="*/ 6 w 33"/>
                      <a:gd name="T55" fmla="*/ 26 h 48"/>
                      <a:gd name="T56" fmla="*/ 18 w 33"/>
                      <a:gd name="T57" fmla="*/ 31 h 48"/>
                      <a:gd name="T58" fmla="*/ 21 w 33"/>
                      <a:gd name="T59" fmla="*/ 33 h 48"/>
                      <a:gd name="T60" fmla="*/ 22 w 33"/>
                      <a:gd name="T61" fmla="*/ 37 h 48"/>
                      <a:gd name="T62" fmla="*/ 21 w 33"/>
                      <a:gd name="T63" fmla="*/ 42 h 48"/>
                      <a:gd name="T64" fmla="*/ 15 w 33"/>
                      <a:gd name="T65" fmla="*/ 43 h 48"/>
                      <a:gd name="T66" fmla="*/ 8 w 33"/>
                      <a:gd name="T67" fmla="*/ 40 h 48"/>
                      <a:gd name="T68" fmla="*/ 5 w 33"/>
                      <a:gd name="T69" fmla="*/ 36 h 48"/>
                      <a:gd name="T70" fmla="*/ 0 w 33"/>
                      <a:gd name="T71" fmla="*/ 31 h 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48"/>
                      <a:gd name="T110" fmla="*/ 33 w 33"/>
                      <a:gd name="T111" fmla="*/ 48 h 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48">
                        <a:moveTo>
                          <a:pt x="0" y="48"/>
                        </a:moveTo>
                        <a:lnTo>
                          <a:pt x="2" y="48"/>
                        </a:lnTo>
                        <a:lnTo>
                          <a:pt x="3" y="46"/>
                        </a:lnTo>
                        <a:lnTo>
                          <a:pt x="3" y="45"/>
                        </a:lnTo>
                        <a:lnTo>
                          <a:pt x="5" y="45"/>
                        </a:lnTo>
                        <a:lnTo>
                          <a:pt x="6" y="45"/>
                        </a:lnTo>
                        <a:lnTo>
                          <a:pt x="9" y="45"/>
                        </a:lnTo>
                        <a:lnTo>
                          <a:pt x="10" y="46"/>
                        </a:lnTo>
                        <a:lnTo>
                          <a:pt x="13" y="46"/>
                        </a:lnTo>
                        <a:lnTo>
                          <a:pt x="15" y="48"/>
                        </a:lnTo>
                        <a:lnTo>
                          <a:pt x="16" y="48"/>
                        </a:lnTo>
                        <a:lnTo>
                          <a:pt x="22" y="46"/>
                        </a:lnTo>
                        <a:lnTo>
                          <a:pt x="25" y="45"/>
                        </a:lnTo>
                        <a:lnTo>
                          <a:pt x="28" y="42"/>
                        </a:lnTo>
                        <a:lnTo>
                          <a:pt x="31" y="37"/>
                        </a:lnTo>
                        <a:lnTo>
                          <a:pt x="33" y="33"/>
                        </a:lnTo>
                        <a:lnTo>
                          <a:pt x="31" y="27"/>
                        </a:lnTo>
                        <a:lnTo>
                          <a:pt x="28" y="24"/>
                        </a:lnTo>
                        <a:lnTo>
                          <a:pt x="25" y="21"/>
                        </a:lnTo>
                        <a:lnTo>
                          <a:pt x="21" y="18"/>
                        </a:lnTo>
                        <a:lnTo>
                          <a:pt x="16" y="17"/>
                        </a:lnTo>
                        <a:lnTo>
                          <a:pt x="13" y="14"/>
                        </a:lnTo>
                        <a:lnTo>
                          <a:pt x="10" y="12"/>
                        </a:lnTo>
                        <a:lnTo>
                          <a:pt x="10" y="11"/>
                        </a:lnTo>
                        <a:lnTo>
                          <a:pt x="9" y="9"/>
                        </a:lnTo>
                        <a:lnTo>
                          <a:pt x="10" y="8"/>
                        </a:lnTo>
                        <a:lnTo>
                          <a:pt x="10" y="5"/>
                        </a:lnTo>
                        <a:lnTo>
                          <a:pt x="13" y="5"/>
                        </a:lnTo>
                        <a:lnTo>
                          <a:pt x="16" y="3"/>
                        </a:lnTo>
                        <a:lnTo>
                          <a:pt x="19" y="5"/>
                        </a:lnTo>
                        <a:lnTo>
                          <a:pt x="24" y="6"/>
                        </a:lnTo>
                        <a:lnTo>
                          <a:pt x="25" y="11"/>
                        </a:lnTo>
                        <a:lnTo>
                          <a:pt x="28" y="14"/>
                        </a:lnTo>
                        <a:lnTo>
                          <a:pt x="30" y="14"/>
                        </a:lnTo>
                        <a:lnTo>
                          <a:pt x="30" y="0"/>
                        </a:lnTo>
                        <a:lnTo>
                          <a:pt x="28" y="0"/>
                        </a:lnTo>
                        <a:lnTo>
                          <a:pt x="28" y="2"/>
                        </a:lnTo>
                        <a:lnTo>
                          <a:pt x="27" y="2"/>
                        </a:lnTo>
                        <a:lnTo>
                          <a:pt x="25" y="2"/>
                        </a:lnTo>
                        <a:lnTo>
                          <a:pt x="24" y="2"/>
                        </a:lnTo>
                        <a:lnTo>
                          <a:pt x="21" y="2"/>
                        </a:lnTo>
                        <a:lnTo>
                          <a:pt x="18" y="0"/>
                        </a:lnTo>
                        <a:lnTo>
                          <a:pt x="15" y="0"/>
                        </a:lnTo>
                        <a:lnTo>
                          <a:pt x="10" y="0"/>
                        </a:lnTo>
                        <a:lnTo>
                          <a:pt x="8" y="2"/>
                        </a:lnTo>
                        <a:lnTo>
                          <a:pt x="5" y="5"/>
                        </a:lnTo>
                        <a:lnTo>
                          <a:pt x="2" y="9"/>
                        </a:lnTo>
                        <a:lnTo>
                          <a:pt x="0" y="14"/>
                        </a:lnTo>
                        <a:lnTo>
                          <a:pt x="0" y="18"/>
                        </a:lnTo>
                        <a:lnTo>
                          <a:pt x="3" y="21"/>
                        </a:lnTo>
                        <a:lnTo>
                          <a:pt x="6" y="26"/>
                        </a:lnTo>
                        <a:lnTo>
                          <a:pt x="10" y="27"/>
                        </a:lnTo>
                        <a:lnTo>
                          <a:pt x="18" y="31"/>
                        </a:lnTo>
                        <a:lnTo>
                          <a:pt x="19" y="33"/>
                        </a:lnTo>
                        <a:lnTo>
                          <a:pt x="21" y="33"/>
                        </a:lnTo>
                        <a:lnTo>
                          <a:pt x="22" y="36"/>
                        </a:lnTo>
                        <a:lnTo>
                          <a:pt x="22" y="37"/>
                        </a:lnTo>
                        <a:lnTo>
                          <a:pt x="22" y="40"/>
                        </a:lnTo>
                        <a:lnTo>
                          <a:pt x="21" y="42"/>
                        </a:lnTo>
                        <a:lnTo>
                          <a:pt x="19" y="43"/>
                        </a:lnTo>
                        <a:lnTo>
                          <a:pt x="15" y="43"/>
                        </a:lnTo>
                        <a:lnTo>
                          <a:pt x="12" y="43"/>
                        </a:lnTo>
                        <a:lnTo>
                          <a:pt x="8" y="40"/>
                        </a:lnTo>
                        <a:lnTo>
                          <a:pt x="6" y="39"/>
                        </a:lnTo>
                        <a:lnTo>
                          <a:pt x="5" y="36"/>
                        </a:lnTo>
                        <a:lnTo>
                          <a:pt x="3" y="31"/>
                        </a:lnTo>
                        <a:lnTo>
                          <a:pt x="0" y="31"/>
                        </a:lnTo>
                        <a:lnTo>
                          <a:pt x="0" y="48"/>
                        </a:lnTo>
                        <a:close/>
                      </a:path>
                    </a:pathLst>
                  </a:custGeom>
                  <a:solidFill>
                    <a:srgbClr val="000000"/>
                  </a:solidFill>
                  <a:ln w="0">
                    <a:solidFill>
                      <a:srgbClr val="000000"/>
                    </a:solidFill>
                    <a:round/>
                    <a:headEnd/>
                    <a:tailEnd/>
                  </a:ln>
                </p:spPr>
                <p:txBody>
                  <a:bodyPr/>
                  <a:lstStyle/>
                  <a:p>
                    <a:endParaRPr lang="en-US"/>
                  </a:p>
                </p:txBody>
              </p:sp>
              <p:sp>
                <p:nvSpPr>
                  <p:cNvPr id="346" name="Freeform 345"/>
                  <p:cNvSpPr>
                    <a:spLocks noEditPoints="1"/>
                  </p:cNvSpPr>
                  <p:nvPr/>
                </p:nvSpPr>
                <p:spPr bwMode="auto">
                  <a:xfrm>
                    <a:off x="5606796" y="4461904"/>
                    <a:ext cx="192871" cy="157564"/>
                  </a:xfrm>
                  <a:custGeom>
                    <a:avLst/>
                    <a:gdLst>
                      <a:gd name="T0" fmla="*/ 18 w 67"/>
                      <a:gd name="T1" fmla="*/ 45 h 68"/>
                      <a:gd name="T2" fmla="*/ 27 w 67"/>
                      <a:gd name="T3" fmla="*/ 23 h 68"/>
                      <a:gd name="T4" fmla="*/ 28 w 67"/>
                      <a:gd name="T5" fmla="*/ 23 h 68"/>
                      <a:gd name="T6" fmla="*/ 37 w 67"/>
                      <a:gd name="T7" fmla="*/ 45 h 68"/>
                      <a:gd name="T8" fmla="*/ 18 w 67"/>
                      <a:gd name="T9" fmla="*/ 45 h 68"/>
                      <a:gd name="T10" fmla="*/ 0 w 67"/>
                      <a:gd name="T11" fmla="*/ 68 h 68"/>
                      <a:gd name="T12" fmla="*/ 21 w 67"/>
                      <a:gd name="T13" fmla="*/ 68 h 68"/>
                      <a:gd name="T14" fmla="*/ 21 w 67"/>
                      <a:gd name="T15" fmla="*/ 65 h 68"/>
                      <a:gd name="T16" fmla="*/ 18 w 67"/>
                      <a:gd name="T17" fmla="*/ 65 h 68"/>
                      <a:gd name="T18" fmla="*/ 15 w 67"/>
                      <a:gd name="T19" fmla="*/ 65 h 68"/>
                      <a:gd name="T20" fmla="*/ 14 w 67"/>
                      <a:gd name="T21" fmla="*/ 63 h 68"/>
                      <a:gd name="T22" fmla="*/ 14 w 67"/>
                      <a:gd name="T23" fmla="*/ 62 h 68"/>
                      <a:gd name="T24" fmla="*/ 14 w 67"/>
                      <a:gd name="T25" fmla="*/ 59 h 68"/>
                      <a:gd name="T26" fmla="*/ 14 w 67"/>
                      <a:gd name="T27" fmla="*/ 56 h 68"/>
                      <a:gd name="T28" fmla="*/ 15 w 67"/>
                      <a:gd name="T29" fmla="*/ 53 h 68"/>
                      <a:gd name="T30" fmla="*/ 17 w 67"/>
                      <a:gd name="T31" fmla="*/ 48 h 68"/>
                      <a:gd name="T32" fmla="*/ 39 w 67"/>
                      <a:gd name="T33" fmla="*/ 48 h 68"/>
                      <a:gd name="T34" fmla="*/ 40 w 67"/>
                      <a:gd name="T35" fmla="*/ 54 h 68"/>
                      <a:gd name="T36" fmla="*/ 42 w 67"/>
                      <a:gd name="T37" fmla="*/ 56 h 68"/>
                      <a:gd name="T38" fmla="*/ 42 w 67"/>
                      <a:gd name="T39" fmla="*/ 57 h 68"/>
                      <a:gd name="T40" fmla="*/ 43 w 67"/>
                      <a:gd name="T41" fmla="*/ 60 h 68"/>
                      <a:gd name="T42" fmla="*/ 43 w 67"/>
                      <a:gd name="T43" fmla="*/ 62 h 68"/>
                      <a:gd name="T44" fmla="*/ 43 w 67"/>
                      <a:gd name="T45" fmla="*/ 63 h 68"/>
                      <a:gd name="T46" fmla="*/ 42 w 67"/>
                      <a:gd name="T47" fmla="*/ 65 h 68"/>
                      <a:gd name="T48" fmla="*/ 39 w 67"/>
                      <a:gd name="T49" fmla="*/ 65 h 68"/>
                      <a:gd name="T50" fmla="*/ 36 w 67"/>
                      <a:gd name="T51" fmla="*/ 65 h 68"/>
                      <a:gd name="T52" fmla="*/ 36 w 67"/>
                      <a:gd name="T53" fmla="*/ 68 h 68"/>
                      <a:gd name="T54" fmla="*/ 67 w 67"/>
                      <a:gd name="T55" fmla="*/ 68 h 68"/>
                      <a:gd name="T56" fmla="*/ 67 w 67"/>
                      <a:gd name="T57" fmla="*/ 65 h 68"/>
                      <a:gd name="T58" fmla="*/ 64 w 67"/>
                      <a:gd name="T59" fmla="*/ 65 h 68"/>
                      <a:gd name="T60" fmla="*/ 61 w 67"/>
                      <a:gd name="T61" fmla="*/ 63 h 68"/>
                      <a:gd name="T62" fmla="*/ 60 w 67"/>
                      <a:gd name="T63" fmla="*/ 60 h 68"/>
                      <a:gd name="T64" fmla="*/ 58 w 67"/>
                      <a:gd name="T65" fmla="*/ 57 h 68"/>
                      <a:gd name="T66" fmla="*/ 57 w 67"/>
                      <a:gd name="T67" fmla="*/ 51 h 68"/>
                      <a:gd name="T68" fmla="*/ 34 w 67"/>
                      <a:gd name="T69" fmla="*/ 0 h 68"/>
                      <a:gd name="T70" fmla="*/ 31 w 67"/>
                      <a:gd name="T71" fmla="*/ 0 h 68"/>
                      <a:gd name="T72" fmla="*/ 11 w 67"/>
                      <a:gd name="T73" fmla="*/ 54 h 68"/>
                      <a:gd name="T74" fmla="*/ 9 w 67"/>
                      <a:gd name="T75" fmla="*/ 57 h 68"/>
                      <a:gd name="T76" fmla="*/ 8 w 67"/>
                      <a:gd name="T77" fmla="*/ 60 h 68"/>
                      <a:gd name="T78" fmla="*/ 6 w 67"/>
                      <a:gd name="T79" fmla="*/ 62 h 68"/>
                      <a:gd name="T80" fmla="*/ 5 w 67"/>
                      <a:gd name="T81" fmla="*/ 65 h 68"/>
                      <a:gd name="T82" fmla="*/ 0 w 67"/>
                      <a:gd name="T83" fmla="*/ 65 h 68"/>
                      <a:gd name="T84" fmla="*/ 0 w 67"/>
                      <a:gd name="T85" fmla="*/ 68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7"/>
                      <a:gd name="T130" fmla="*/ 0 h 68"/>
                      <a:gd name="T131" fmla="*/ 67 w 67"/>
                      <a:gd name="T132" fmla="*/ 68 h 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7" h="68">
                        <a:moveTo>
                          <a:pt x="18" y="45"/>
                        </a:moveTo>
                        <a:lnTo>
                          <a:pt x="27" y="23"/>
                        </a:lnTo>
                        <a:lnTo>
                          <a:pt x="28" y="23"/>
                        </a:lnTo>
                        <a:lnTo>
                          <a:pt x="37" y="45"/>
                        </a:lnTo>
                        <a:lnTo>
                          <a:pt x="18" y="45"/>
                        </a:lnTo>
                        <a:close/>
                        <a:moveTo>
                          <a:pt x="0" y="68"/>
                        </a:moveTo>
                        <a:lnTo>
                          <a:pt x="21" y="68"/>
                        </a:lnTo>
                        <a:lnTo>
                          <a:pt x="21" y="65"/>
                        </a:lnTo>
                        <a:lnTo>
                          <a:pt x="18" y="65"/>
                        </a:lnTo>
                        <a:lnTo>
                          <a:pt x="15" y="65"/>
                        </a:lnTo>
                        <a:lnTo>
                          <a:pt x="14" y="63"/>
                        </a:lnTo>
                        <a:lnTo>
                          <a:pt x="14" y="62"/>
                        </a:lnTo>
                        <a:lnTo>
                          <a:pt x="14" y="59"/>
                        </a:lnTo>
                        <a:lnTo>
                          <a:pt x="14" y="56"/>
                        </a:lnTo>
                        <a:lnTo>
                          <a:pt x="15" y="53"/>
                        </a:lnTo>
                        <a:lnTo>
                          <a:pt x="17" y="48"/>
                        </a:lnTo>
                        <a:lnTo>
                          <a:pt x="39" y="48"/>
                        </a:lnTo>
                        <a:lnTo>
                          <a:pt x="40" y="54"/>
                        </a:lnTo>
                        <a:lnTo>
                          <a:pt x="42" y="56"/>
                        </a:lnTo>
                        <a:lnTo>
                          <a:pt x="42" y="57"/>
                        </a:lnTo>
                        <a:lnTo>
                          <a:pt x="43" y="60"/>
                        </a:lnTo>
                        <a:lnTo>
                          <a:pt x="43" y="62"/>
                        </a:lnTo>
                        <a:lnTo>
                          <a:pt x="43" y="63"/>
                        </a:lnTo>
                        <a:lnTo>
                          <a:pt x="42" y="65"/>
                        </a:lnTo>
                        <a:lnTo>
                          <a:pt x="39" y="65"/>
                        </a:lnTo>
                        <a:lnTo>
                          <a:pt x="36" y="65"/>
                        </a:lnTo>
                        <a:lnTo>
                          <a:pt x="36" y="68"/>
                        </a:lnTo>
                        <a:lnTo>
                          <a:pt x="67" y="68"/>
                        </a:lnTo>
                        <a:lnTo>
                          <a:pt x="67" y="65"/>
                        </a:lnTo>
                        <a:lnTo>
                          <a:pt x="64" y="65"/>
                        </a:lnTo>
                        <a:lnTo>
                          <a:pt x="61" y="63"/>
                        </a:lnTo>
                        <a:lnTo>
                          <a:pt x="60" y="60"/>
                        </a:lnTo>
                        <a:lnTo>
                          <a:pt x="58" y="57"/>
                        </a:lnTo>
                        <a:lnTo>
                          <a:pt x="57" y="51"/>
                        </a:lnTo>
                        <a:lnTo>
                          <a:pt x="34" y="0"/>
                        </a:lnTo>
                        <a:lnTo>
                          <a:pt x="31" y="0"/>
                        </a:lnTo>
                        <a:lnTo>
                          <a:pt x="11" y="54"/>
                        </a:lnTo>
                        <a:lnTo>
                          <a:pt x="9" y="57"/>
                        </a:lnTo>
                        <a:lnTo>
                          <a:pt x="8" y="60"/>
                        </a:lnTo>
                        <a:lnTo>
                          <a:pt x="6" y="62"/>
                        </a:lnTo>
                        <a:lnTo>
                          <a:pt x="5" y="65"/>
                        </a:lnTo>
                        <a:lnTo>
                          <a:pt x="0" y="65"/>
                        </a:lnTo>
                        <a:lnTo>
                          <a:pt x="0" y="68"/>
                        </a:lnTo>
                        <a:close/>
                      </a:path>
                    </a:pathLst>
                  </a:custGeom>
                  <a:solidFill>
                    <a:srgbClr val="000000"/>
                  </a:solidFill>
                  <a:ln w="0">
                    <a:solidFill>
                      <a:srgbClr val="000000"/>
                    </a:solidFill>
                    <a:round/>
                    <a:headEnd/>
                    <a:tailEnd/>
                  </a:ln>
                </p:spPr>
                <p:txBody>
                  <a:bodyPr/>
                  <a:lstStyle/>
                  <a:p>
                    <a:endParaRPr lang="en-US"/>
                  </a:p>
                </p:txBody>
              </p:sp>
              <p:sp>
                <p:nvSpPr>
                  <p:cNvPr id="347" name="Freeform 346"/>
                  <p:cNvSpPr>
                    <a:spLocks noEditPoints="1"/>
                  </p:cNvSpPr>
                  <p:nvPr/>
                </p:nvSpPr>
                <p:spPr bwMode="auto">
                  <a:xfrm>
                    <a:off x="5814060" y="4466538"/>
                    <a:ext cx="141055" cy="155247"/>
                  </a:xfrm>
                  <a:custGeom>
                    <a:avLst/>
                    <a:gdLst>
                      <a:gd name="T0" fmla="*/ 21 w 49"/>
                      <a:gd name="T1" fmla="*/ 61 h 67"/>
                      <a:gd name="T2" fmla="*/ 18 w 49"/>
                      <a:gd name="T3" fmla="*/ 61 h 67"/>
                      <a:gd name="T4" fmla="*/ 16 w 49"/>
                      <a:gd name="T5" fmla="*/ 58 h 67"/>
                      <a:gd name="T6" fmla="*/ 15 w 49"/>
                      <a:gd name="T7" fmla="*/ 55 h 67"/>
                      <a:gd name="T8" fmla="*/ 13 w 49"/>
                      <a:gd name="T9" fmla="*/ 49 h 67"/>
                      <a:gd name="T10" fmla="*/ 13 w 49"/>
                      <a:gd name="T11" fmla="*/ 43 h 67"/>
                      <a:gd name="T12" fmla="*/ 13 w 49"/>
                      <a:gd name="T13" fmla="*/ 37 h 67"/>
                      <a:gd name="T14" fmla="*/ 15 w 49"/>
                      <a:gd name="T15" fmla="*/ 33 h 67"/>
                      <a:gd name="T16" fmla="*/ 16 w 49"/>
                      <a:gd name="T17" fmla="*/ 28 h 67"/>
                      <a:gd name="T18" fmla="*/ 19 w 49"/>
                      <a:gd name="T19" fmla="*/ 27 h 67"/>
                      <a:gd name="T20" fmla="*/ 22 w 49"/>
                      <a:gd name="T21" fmla="*/ 25 h 67"/>
                      <a:gd name="T22" fmla="*/ 25 w 49"/>
                      <a:gd name="T23" fmla="*/ 25 h 67"/>
                      <a:gd name="T24" fmla="*/ 27 w 49"/>
                      <a:gd name="T25" fmla="*/ 28 h 67"/>
                      <a:gd name="T26" fmla="*/ 28 w 49"/>
                      <a:gd name="T27" fmla="*/ 30 h 67"/>
                      <a:gd name="T28" fmla="*/ 30 w 49"/>
                      <a:gd name="T29" fmla="*/ 31 h 67"/>
                      <a:gd name="T30" fmla="*/ 30 w 49"/>
                      <a:gd name="T31" fmla="*/ 55 h 67"/>
                      <a:gd name="T32" fmla="*/ 28 w 49"/>
                      <a:gd name="T33" fmla="*/ 57 h 67"/>
                      <a:gd name="T34" fmla="*/ 27 w 49"/>
                      <a:gd name="T35" fmla="*/ 58 h 67"/>
                      <a:gd name="T36" fmla="*/ 24 w 49"/>
                      <a:gd name="T37" fmla="*/ 61 h 67"/>
                      <a:gd name="T38" fmla="*/ 21 w 49"/>
                      <a:gd name="T39" fmla="*/ 61 h 67"/>
                      <a:gd name="T40" fmla="*/ 0 w 49"/>
                      <a:gd name="T41" fmla="*/ 45 h 67"/>
                      <a:gd name="T42" fmla="*/ 0 w 49"/>
                      <a:gd name="T43" fmla="*/ 51 h 67"/>
                      <a:gd name="T44" fmla="*/ 1 w 49"/>
                      <a:gd name="T45" fmla="*/ 57 h 67"/>
                      <a:gd name="T46" fmla="*/ 4 w 49"/>
                      <a:gd name="T47" fmla="*/ 61 h 67"/>
                      <a:gd name="T48" fmla="*/ 9 w 49"/>
                      <a:gd name="T49" fmla="*/ 64 h 67"/>
                      <a:gd name="T50" fmla="*/ 12 w 49"/>
                      <a:gd name="T51" fmla="*/ 66 h 67"/>
                      <a:gd name="T52" fmla="*/ 16 w 49"/>
                      <a:gd name="T53" fmla="*/ 67 h 67"/>
                      <a:gd name="T54" fmla="*/ 21 w 49"/>
                      <a:gd name="T55" fmla="*/ 67 h 67"/>
                      <a:gd name="T56" fmla="*/ 25 w 49"/>
                      <a:gd name="T57" fmla="*/ 64 h 67"/>
                      <a:gd name="T58" fmla="*/ 27 w 49"/>
                      <a:gd name="T59" fmla="*/ 63 h 67"/>
                      <a:gd name="T60" fmla="*/ 30 w 49"/>
                      <a:gd name="T61" fmla="*/ 61 h 67"/>
                      <a:gd name="T62" fmla="*/ 30 w 49"/>
                      <a:gd name="T63" fmla="*/ 67 h 67"/>
                      <a:gd name="T64" fmla="*/ 34 w 49"/>
                      <a:gd name="T65" fmla="*/ 66 h 67"/>
                      <a:gd name="T66" fmla="*/ 38 w 49"/>
                      <a:gd name="T67" fmla="*/ 66 h 67"/>
                      <a:gd name="T68" fmla="*/ 40 w 49"/>
                      <a:gd name="T69" fmla="*/ 64 h 67"/>
                      <a:gd name="T70" fmla="*/ 43 w 49"/>
                      <a:gd name="T71" fmla="*/ 64 h 67"/>
                      <a:gd name="T72" fmla="*/ 49 w 49"/>
                      <a:gd name="T73" fmla="*/ 64 h 67"/>
                      <a:gd name="T74" fmla="*/ 49 w 49"/>
                      <a:gd name="T75" fmla="*/ 61 h 67"/>
                      <a:gd name="T76" fmla="*/ 46 w 49"/>
                      <a:gd name="T77" fmla="*/ 61 h 67"/>
                      <a:gd name="T78" fmla="*/ 44 w 49"/>
                      <a:gd name="T79" fmla="*/ 60 h 67"/>
                      <a:gd name="T80" fmla="*/ 43 w 49"/>
                      <a:gd name="T81" fmla="*/ 58 h 67"/>
                      <a:gd name="T82" fmla="*/ 43 w 49"/>
                      <a:gd name="T83" fmla="*/ 55 h 67"/>
                      <a:gd name="T84" fmla="*/ 43 w 49"/>
                      <a:gd name="T85" fmla="*/ 0 h 67"/>
                      <a:gd name="T86" fmla="*/ 22 w 49"/>
                      <a:gd name="T87" fmla="*/ 0 h 67"/>
                      <a:gd name="T88" fmla="*/ 22 w 49"/>
                      <a:gd name="T89" fmla="*/ 3 h 67"/>
                      <a:gd name="T90" fmla="*/ 25 w 49"/>
                      <a:gd name="T91" fmla="*/ 3 h 67"/>
                      <a:gd name="T92" fmla="*/ 28 w 49"/>
                      <a:gd name="T93" fmla="*/ 3 h 67"/>
                      <a:gd name="T94" fmla="*/ 30 w 49"/>
                      <a:gd name="T95" fmla="*/ 6 h 67"/>
                      <a:gd name="T96" fmla="*/ 30 w 49"/>
                      <a:gd name="T97" fmla="*/ 9 h 67"/>
                      <a:gd name="T98" fmla="*/ 30 w 49"/>
                      <a:gd name="T99" fmla="*/ 25 h 67"/>
                      <a:gd name="T100" fmla="*/ 27 w 49"/>
                      <a:gd name="T101" fmla="*/ 24 h 67"/>
                      <a:gd name="T102" fmla="*/ 25 w 49"/>
                      <a:gd name="T103" fmla="*/ 22 h 67"/>
                      <a:gd name="T104" fmla="*/ 22 w 49"/>
                      <a:gd name="T105" fmla="*/ 21 h 67"/>
                      <a:gd name="T106" fmla="*/ 18 w 49"/>
                      <a:gd name="T107" fmla="*/ 19 h 67"/>
                      <a:gd name="T108" fmla="*/ 13 w 49"/>
                      <a:gd name="T109" fmla="*/ 21 h 67"/>
                      <a:gd name="T110" fmla="*/ 9 w 49"/>
                      <a:gd name="T111" fmla="*/ 22 h 67"/>
                      <a:gd name="T112" fmla="*/ 4 w 49"/>
                      <a:gd name="T113" fmla="*/ 27 h 67"/>
                      <a:gd name="T114" fmla="*/ 1 w 49"/>
                      <a:gd name="T115" fmla="*/ 31 h 67"/>
                      <a:gd name="T116" fmla="*/ 0 w 49"/>
                      <a:gd name="T117" fmla="*/ 37 h 67"/>
                      <a:gd name="T118" fmla="*/ 0 w 49"/>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1" y="61"/>
                        </a:moveTo>
                        <a:lnTo>
                          <a:pt x="18" y="61"/>
                        </a:lnTo>
                        <a:lnTo>
                          <a:pt x="16" y="58"/>
                        </a:lnTo>
                        <a:lnTo>
                          <a:pt x="15" y="55"/>
                        </a:lnTo>
                        <a:lnTo>
                          <a:pt x="13" y="49"/>
                        </a:lnTo>
                        <a:lnTo>
                          <a:pt x="13" y="43"/>
                        </a:lnTo>
                        <a:lnTo>
                          <a:pt x="13" y="37"/>
                        </a:lnTo>
                        <a:lnTo>
                          <a:pt x="15" y="33"/>
                        </a:lnTo>
                        <a:lnTo>
                          <a:pt x="16" y="28"/>
                        </a:lnTo>
                        <a:lnTo>
                          <a:pt x="19" y="27"/>
                        </a:lnTo>
                        <a:lnTo>
                          <a:pt x="22" y="25"/>
                        </a:lnTo>
                        <a:lnTo>
                          <a:pt x="25" y="25"/>
                        </a:lnTo>
                        <a:lnTo>
                          <a:pt x="27" y="28"/>
                        </a:lnTo>
                        <a:lnTo>
                          <a:pt x="28" y="30"/>
                        </a:lnTo>
                        <a:lnTo>
                          <a:pt x="30" y="31"/>
                        </a:lnTo>
                        <a:lnTo>
                          <a:pt x="30" y="55"/>
                        </a:lnTo>
                        <a:lnTo>
                          <a:pt x="28" y="57"/>
                        </a:lnTo>
                        <a:lnTo>
                          <a:pt x="27" y="58"/>
                        </a:lnTo>
                        <a:lnTo>
                          <a:pt x="24" y="61"/>
                        </a:lnTo>
                        <a:lnTo>
                          <a:pt x="21" y="61"/>
                        </a:lnTo>
                        <a:close/>
                        <a:moveTo>
                          <a:pt x="0" y="45"/>
                        </a:moveTo>
                        <a:lnTo>
                          <a:pt x="0" y="51"/>
                        </a:lnTo>
                        <a:lnTo>
                          <a:pt x="1" y="57"/>
                        </a:lnTo>
                        <a:lnTo>
                          <a:pt x="4" y="61"/>
                        </a:lnTo>
                        <a:lnTo>
                          <a:pt x="9" y="64"/>
                        </a:lnTo>
                        <a:lnTo>
                          <a:pt x="12" y="66"/>
                        </a:lnTo>
                        <a:lnTo>
                          <a:pt x="16" y="67"/>
                        </a:lnTo>
                        <a:lnTo>
                          <a:pt x="21" y="67"/>
                        </a:lnTo>
                        <a:lnTo>
                          <a:pt x="25" y="64"/>
                        </a:lnTo>
                        <a:lnTo>
                          <a:pt x="27" y="63"/>
                        </a:lnTo>
                        <a:lnTo>
                          <a:pt x="30" y="61"/>
                        </a:lnTo>
                        <a:lnTo>
                          <a:pt x="30" y="67"/>
                        </a:lnTo>
                        <a:lnTo>
                          <a:pt x="34" y="66"/>
                        </a:lnTo>
                        <a:lnTo>
                          <a:pt x="38" y="66"/>
                        </a:lnTo>
                        <a:lnTo>
                          <a:pt x="40" y="64"/>
                        </a:lnTo>
                        <a:lnTo>
                          <a:pt x="43" y="64"/>
                        </a:lnTo>
                        <a:lnTo>
                          <a:pt x="49" y="64"/>
                        </a:lnTo>
                        <a:lnTo>
                          <a:pt x="49" y="61"/>
                        </a:lnTo>
                        <a:lnTo>
                          <a:pt x="46" y="61"/>
                        </a:lnTo>
                        <a:lnTo>
                          <a:pt x="44" y="60"/>
                        </a:lnTo>
                        <a:lnTo>
                          <a:pt x="43" y="58"/>
                        </a:lnTo>
                        <a:lnTo>
                          <a:pt x="43" y="55"/>
                        </a:lnTo>
                        <a:lnTo>
                          <a:pt x="43" y="0"/>
                        </a:lnTo>
                        <a:lnTo>
                          <a:pt x="22" y="0"/>
                        </a:lnTo>
                        <a:lnTo>
                          <a:pt x="22" y="3"/>
                        </a:lnTo>
                        <a:lnTo>
                          <a:pt x="25" y="3"/>
                        </a:lnTo>
                        <a:lnTo>
                          <a:pt x="28" y="3"/>
                        </a:lnTo>
                        <a:lnTo>
                          <a:pt x="30" y="6"/>
                        </a:lnTo>
                        <a:lnTo>
                          <a:pt x="30" y="9"/>
                        </a:lnTo>
                        <a:lnTo>
                          <a:pt x="30" y="25"/>
                        </a:lnTo>
                        <a:lnTo>
                          <a:pt x="27" y="24"/>
                        </a:lnTo>
                        <a:lnTo>
                          <a:pt x="25" y="22"/>
                        </a:lnTo>
                        <a:lnTo>
                          <a:pt x="22" y="21"/>
                        </a:lnTo>
                        <a:lnTo>
                          <a:pt x="18" y="19"/>
                        </a:lnTo>
                        <a:lnTo>
                          <a:pt x="13" y="21"/>
                        </a:lnTo>
                        <a:lnTo>
                          <a:pt x="9" y="22"/>
                        </a:lnTo>
                        <a:lnTo>
                          <a:pt x="4" y="27"/>
                        </a:lnTo>
                        <a:lnTo>
                          <a:pt x="1" y="31"/>
                        </a:lnTo>
                        <a:lnTo>
                          <a:pt x="0" y="37"/>
                        </a:lnTo>
                        <a:lnTo>
                          <a:pt x="0" y="45"/>
                        </a:lnTo>
                        <a:close/>
                      </a:path>
                    </a:pathLst>
                  </a:custGeom>
                  <a:solidFill>
                    <a:srgbClr val="000000"/>
                  </a:solidFill>
                  <a:ln w="0">
                    <a:solidFill>
                      <a:srgbClr val="000000"/>
                    </a:solidFill>
                    <a:round/>
                    <a:headEnd/>
                    <a:tailEnd/>
                  </a:ln>
                </p:spPr>
                <p:txBody>
                  <a:bodyPr/>
                  <a:lstStyle/>
                  <a:p>
                    <a:endParaRPr lang="en-US"/>
                  </a:p>
                </p:txBody>
              </p:sp>
              <p:sp>
                <p:nvSpPr>
                  <p:cNvPr id="348" name="Freeform 347"/>
                  <p:cNvSpPr>
                    <a:spLocks noEditPoints="1"/>
                  </p:cNvSpPr>
                  <p:nvPr/>
                </p:nvSpPr>
                <p:spPr bwMode="auto">
                  <a:xfrm>
                    <a:off x="5966629" y="4466538"/>
                    <a:ext cx="143933" cy="155247"/>
                  </a:xfrm>
                  <a:custGeom>
                    <a:avLst/>
                    <a:gdLst>
                      <a:gd name="T0" fmla="*/ 21 w 50"/>
                      <a:gd name="T1" fmla="*/ 61 h 67"/>
                      <a:gd name="T2" fmla="*/ 18 w 50"/>
                      <a:gd name="T3" fmla="*/ 61 h 67"/>
                      <a:gd name="T4" fmla="*/ 17 w 50"/>
                      <a:gd name="T5" fmla="*/ 58 h 67"/>
                      <a:gd name="T6" fmla="*/ 15 w 50"/>
                      <a:gd name="T7" fmla="*/ 55 h 67"/>
                      <a:gd name="T8" fmla="*/ 14 w 50"/>
                      <a:gd name="T9" fmla="*/ 49 h 67"/>
                      <a:gd name="T10" fmla="*/ 14 w 50"/>
                      <a:gd name="T11" fmla="*/ 43 h 67"/>
                      <a:gd name="T12" fmla="*/ 14 w 50"/>
                      <a:gd name="T13" fmla="*/ 37 h 67"/>
                      <a:gd name="T14" fmla="*/ 15 w 50"/>
                      <a:gd name="T15" fmla="*/ 33 h 67"/>
                      <a:gd name="T16" fmla="*/ 17 w 50"/>
                      <a:gd name="T17" fmla="*/ 28 h 67"/>
                      <a:gd name="T18" fmla="*/ 20 w 50"/>
                      <a:gd name="T19" fmla="*/ 27 h 67"/>
                      <a:gd name="T20" fmla="*/ 23 w 50"/>
                      <a:gd name="T21" fmla="*/ 25 h 67"/>
                      <a:gd name="T22" fmla="*/ 26 w 50"/>
                      <a:gd name="T23" fmla="*/ 25 h 67"/>
                      <a:gd name="T24" fmla="*/ 27 w 50"/>
                      <a:gd name="T25" fmla="*/ 28 h 67"/>
                      <a:gd name="T26" fmla="*/ 29 w 50"/>
                      <a:gd name="T27" fmla="*/ 30 h 67"/>
                      <a:gd name="T28" fmla="*/ 30 w 50"/>
                      <a:gd name="T29" fmla="*/ 31 h 67"/>
                      <a:gd name="T30" fmla="*/ 30 w 50"/>
                      <a:gd name="T31" fmla="*/ 55 h 67"/>
                      <a:gd name="T32" fmla="*/ 29 w 50"/>
                      <a:gd name="T33" fmla="*/ 57 h 67"/>
                      <a:gd name="T34" fmla="*/ 27 w 50"/>
                      <a:gd name="T35" fmla="*/ 58 h 67"/>
                      <a:gd name="T36" fmla="*/ 24 w 50"/>
                      <a:gd name="T37" fmla="*/ 61 h 67"/>
                      <a:gd name="T38" fmla="*/ 21 w 50"/>
                      <a:gd name="T39" fmla="*/ 61 h 67"/>
                      <a:gd name="T40" fmla="*/ 0 w 50"/>
                      <a:gd name="T41" fmla="*/ 45 h 67"/>
                      <a:gd name="T42" fmla="*/ 0 w 50"/>
                      <a:gd name="T43" fmla="*/ 51 h 67"/>
                      <a:gd name="T44" fmla="*/ 2 w 50"/>
                      <a:gd name="T45" fmla="*/ 57 h 67"/>
                      <a:gd name="T46" fmla="*/ 5 w 50"/>
                      <a:gd name="T47" fmla="*/ 61 h 67"/>
                      <a:gd name="T48" fmla="*/ 9 w 50"/>
                      <a:gd name="T49" fmla="*/ 64 h 67"/>
                      <a:gd name="T50" fmla="*/ 12 w 50"/>
                      <a:gd name="T51" fmla="*/ 66 h 67"/>
                      <a:gd name="T52" fmla="*/ 17 w 50"/>
                      <a:gd name="T53" fmla="*/ 67 h 67"/>
                      <a:gd name="T54" fmla="*/ 21 w 50"/>
                      <a:gd name="T55" fmla="*/ 67 h 67"/>
                      <a:gd name="T56" fmla="*/ 26 w 50"/>
                      <a:gd name="T57" fmla="*/ 64 h 67"/>
                      <a:gd name="T58" fmla="*/ 27 w 50"/>
                      <a:gd name="T59" fmla="*/ 63 h 67"/>
                      <a:gd name="T60" fmla="*/ 30 w 50"/>
                      <a:gd name="T61" fmla="*/ 61 h 67"/>
                      <a:gd name="T62" fmla="*/ 30 w 50"/>
                      <a:gd name="T63" fmla="*/ 67 h 67"/>
                      <a:gd name="T64" fmla="*/ 35 w 50"/>
                      <a:gd name="T65" fmla="*/ 66 h 67"/>
                      <a:gd name="T66" fmla="*/ 39 w 50"/>
                      <a:gd name="T67" fmla="*/ 66 h 67"/>
                      <a:gd name="T68" fmla="*/ 41 w 50"/>
                      <a:gd name="T69" fmla="*/ 64 h 67"/>
                      <a:gd name="T70" fmla="*/ 44 w 50"/>
                      <a:gd name="T71" fmla="*/ 64 h 67"/>
                      <a:gd name="T72" fmla="*/ 50 w 50"/>
                      <a:gd name="T73" fmla="*/ 64 h 67"/>
                      <a:gd name="T74" fmla="*/ 50 w 50"/>
                      <a:gd name="T75" fmla="*/ 61 h 67"/>
                      <a:gd name="T76" fmla="*/ 47 w 50"/>
                      <a:gd name="T77" fmla="*/ 61 h 67"/>
                      <a:gd name="T78" fmla="*/ 45 w 50"/>
                      <a:gd name="T79" fmla="*/ 60 h 67"/>
                      <a:gd name="T80" fmla="*/ 44 w 50"/>
                      <a:gd name="T81" fmla="*/ 58 h 67"/>
                      <a:gd name="T82" fmla="*/ 44 w 50"/>
                      <a:gd name="T83" fmla="*/ 55 h 67"/>
                      <a:gd name="T84" fmla="*/ 44 w 50"/>
                      <a:gd name="T85" fmla="*/ 0 h 67"/>
                      <a:gd name="T86" fmla="*/ 23 w 50"/>
                      <a:gd name="T87" fmla="*/ 0 h 67"/>
                      <a:gd name="T88" fmla="*/ 23 w 50"/>
                      <a:gd name="T89" fmla="*/ 3 h 67"/>
                      <a:gd name="T90" fmla="*/ 26 w 50"/>
                      <a:gd name="T91" fmla="*/ 3 h 67"/>
                      <a:gd name="T92" fmla="*/ 29 w 50"/>
                      <a:gd name="T93" fmla="*/ 3 h 67"/>
                      <a:gd name="T94" fmla="*/ 30 w 50"/>
                      <a:gd name="T95" fmla="*/ 6 h 67"/>
                      <a:gd name="T96" fmla="*/ 30 w 50"/>
                      <a:gd name="T97" fmla="*/ 9 h 67"/>
                      <a:gd name="T98" fmla="*/ 30 w 50"/>
                      <a:gd name="T99" fmla="*/ 25 h 67"/>
                      <a:gd name="T100" fmla="*/ 27 w 50"/>
                      <a:gd name="T101" fmla="*/ 24 h 67"/>
                      <a:gd name="T102" fmla="*/ 26 w 50"/>
                      <a:gd name="T103" fmla="*/ 22 h 67"/>
                      <a:gd name="T104" fmla="*/ 23 w 50"/>
                      <a:gd name="T105" fmla="*/ 21 h 67"/>
                      <a:gd name="T106" fmla="*/ 18 w 50"/>
                      <a:gd name="T107" fmla="*/ 19 h 67"/>
                      <a:gd name="T108" fmla="*/ 14 w 50"/>
                      <a:gd name="T109" fmla="*/ 21 h 67"/>
                      <a:gd name="T110" fmla="*/ 9 w 50"/>
                      <a:gd name="T111" fmla="*/ 22 h 67"/>
                      <a:gd name="T112" fmla="*/ 5 w 50"/>
                      <a:gd name="T113" fmla="*/ 27 h 67"/>
                      <a:gd name="T114" fmla="*/ 2 w 50"/>
                      <a:gd name="T115" fmla="*/ 31 h 67"/>
                      <a:gd name="T116" fmla="*/ 0 w 50"/>
                      <a:gd name="T117" fmla="*/ 37 h 67"/>
                      <a:gd name="T118" fmla="*/ 0 w 50"/>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
                      <a:gd name="T181" fmla="*/ 0 h 67"/>
                      <a:gd name="T182" fmla="*/ 50 w 50"/>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 h="67">
                        <a:moveTo>
                          <a:pt x="21" y="61"/>
                        </a:moveTo>
                        <a:lnTo>
                          <a:pt x="18" y="61"/>
                        </a:lnTo>
                        <a:lnTo>
                          <a:pt x="17" y="58"/>
                        </a:lnTo>
                        <a:lnTo>
                          <a:pt x="15" y="55"/>
                        </a:lnTo>
                        <a:lnTo>
                          <a:pt x="14" y="49"/>
                        </a:lnTo>
                        <a:lnTo>
                          <a:pt x="14" y="43"/>
                        </a:lnTo>
                        <a:lnTo>
                          <a:pt x="14" y="37"/>
                        </a:lnTo>
                        <a:lnTo>
                          <a:pt x="15" y="33"/>
                        </a:lnTo>
                        <a:lnTo>
                          <a:pt x="17" y="28"/>
                        </a:lnTo>
                        <a:lnTo>
                          <a:pt x="20" y="27"/>
                        </a:lnTo>
                        <a:lnTo>
                          <a:pt x="23" y="25"/>
                        </a:lnTo>
                        <a:lnTo>
                          <a:pt x="26" y="25"/>
                        </a:lnTo>
                        <a:lnTo>
                          <a:pt x="27" y="28"/>
                        </a:lnTo>
                        <a:lnTo>
                          <a:pt x="29" y="30"/>
                        </a:lnTo>
                        <a:lnTo>
                          <a:pt x="30" y="31"/>
                        </a:lnTo>
                        <a:lnTo>
                          <a:pt x="30" y="55"/>
                        </a:lnTo>
                        <a:lnTo>
                          <a:pt x="29" y="57"/>
                        </a:lnTo>
                        <a:lnTo>
                          <a:pt x="27" y="58"/>
                        </a:lnTo>
                        <a:lnTo>
                          <a:pt x="24" y="61"/>
                        </a:lnTo>
                        <a:lnTo>
                          <a:pt x="21" y="61"/>
                        </a:lnTo>
                        <a:close/>
                        <a:moveTo>
                          <a:pt x="0" y="45"/>
                        </a:moveTo>
                        <a:lnTo>
                          <a:pt x="0" y="51"/>
                        </a:lnTo>
                        <a:lnTo>
                          <a:pt x="2" y="57"/>
                        </a:lnTo>
                        <a:lnTo>
                          <a:pt x="5" y="61"/>
                        </a:lnTo>
                        <a:lnTo>
                          <a:pt x="9" y="64"/>
                        </a:lnTo>
                        <a:lnTo>
                          <a:pt x="12" y="66"/>
                        </a:lnTo>
                        <a:lnTo>
                          <a:pt x="17" y="67"/>
                        </a:lnTo>
                        <a:lnTo>
                          <a:pt x="21" y="67"/>
                        </a:lnTo>
                        <a:lnTo>
                          <a:pt x="26" y="64"/>
                        </a:lnTo>
                        <a:lnTo>
                          <a:pt x="27" y="63"/>
                        </a:lnTo>
                        <a:lnTo>
                          <a:pt x="30" y="61"/>
                        </a:lnTo>
                        <a:lnTo>
                          <a:pt x="30" y="67"/>
                        </a:lnTo>
                        <a:lnTo>
                          <a:pt x="35" y="66"/>
                        </a:lnTo>
                        <a:lnTo>
                          <a:pt x="39" y="66"/>
                        </a:lnTo>
                        <a:lnTo>
                          <a:pt x="41" y="64"/>
                        </a:lnTo>
                        <a:lnTo>
                          <a:pt x="44" y="64"/>
                        </a:lnTo>
                        <a:lnTo>
                          <a:pt x="50" y="64"/>
                        </a:lnTo>
                        <a:lnTo>
                          <a:pt x="50" y="61"/>
                        </a:lnTo>
                        <a:lnTo>
                          <a:pt x="47" y="61"/>
                        </a:lnTo>
                        <a:lnTo>
                          <a:pt x="45" y="60"/>
                        </a:lnTo>
                        <a:lnTo>
                          <a:pt x="44" y="58"/>
                        </a:lnTo>
                        <a:lnTo>
                          <a:pt x="44" y="55"/>
                        </a:lnTo>
                        <a:lnTo>
                          <a:pt x="44" y="0"/>
                        </a:lnTo>
                        <a:lnTo>
                          <a:pt x="23" y="0"/>
                        </a:lnTo>
                        <a:lnTo>
                          <a:pt x="23" y="3"/>
                        </a:lnTo>
                        <a:lnTo>
                          <a:pt x="26" y="3"/>
                        </a:lnTo>
                        <a:lnTo>
                          <a:pt x="29" y="3"/>
                        </a:lnTo>
                        <a:lnTo>
                          <a:pt x="30" y="6"/>
                        </a:lnTo>
                        <a:lnTo>
                          <a:pt x="30" y="9"/>
                        </a:lnTo>
                        <a:lnTo>
                          <a:pt x="30" y="25"/>
                        </a:lnTo>
                        <a:lnTo>
                          <a:pt x="27" y="24"/>
                        </a:lnTo>
                        <a:lnTo>
                          <a:pt x="26" y="22"/>
                        </a:lnTo>
                        <a:lnTo>
                          <a:pt x="23" y="21"/>
                        </a:lnTo>
                        <a:lnTo>
                          <a:pt x="18" y="19"/>
                        </a:lnTo>
                        <a:lnTo>
                          <a:pt x="14" y="21"/>
                        </a:lnTo>
                        <a:lnTo>
                          <a:pt x="9" y="22"/>
                        </a:lnTo>
                        <a:lnTo>
                          <a:pt x="5" y="27"/>
                        </a:lnTo>
                        <a:lnTo>
                          <a:pt x="2" y="31"/>
                        </a:lnTo>
                        <a:lnTo>
                          <a:pt x="0" y="37"/>
                        </a:lnTo>
                        <a:lnTo>
                          <a:pt x="0" y="45"/>
                        </a:lnTo>
                        <a:close/>
                      </a:path>
                    </a:pathLst>
                  </a:custGeom>
                  <a:solidFill>
                    <a:srgbClr val="000000"/>
                  </a:solidFill>
                  <a:ln w="0">
                    <a:solidFill>
                      <a:srgbClr val="000000"/>
                    </a:solidFill>
                    <a:round/>
                    <a:headEnd/>
                    <a:tailEnd/>
                  </a:ln>
                </p:spPr>
                <p:txBody>
                  <a:bodyPr/>
                  <a:lstStyle/>
                  <a:p>
                    <a:endParaRPr lang="en-US"/>
                  </a:p>
                </p:txBody>
              </p:sp>
              <p:sp>
                <p:nvSpPr>
                  <p:cNvPr id="349" name="Freeform 348"/>
                  <p:cNvSpPr>
                    <a:spLocks/>
                  </p:cNvSpPr>
                  <p:nvPr/>
                </p:nvSpPr>
                <p:spPr bwMode="auto">
                  <a:xfrm>
                    <a:off x="6191165" y="4466538"/>
                    <a:ext cx="123783" cy="155247"/>
                  </a:xfrm>
                  <a:custGeom>
                    <a:avLst/>
                    <a:gdLst>
                      <a:gd name="T0" fmla="*/ 0 w 43"/>
                      <a:gd name="T1" fmla="*/ 58 h 67"/>
                      <a:gd name="T2" fmla="*/ 0 w 43"/>
                      <a:gd name="T3" fmla="*/ 61 h 67"/>
                      <a:gd name="T4" fmla="*/ 3 w 43"/>
                      <a:gd name="T5" fmla="*/ 64 h 67"/>
                      <a:gd name="T6" fmla="*/ 7 w 43"/>
                      <a:gd name="T7" fmla="*/ 66 h 67"/>
                      <a:gd name="T8" fmla="*/ 13 w 43"/>
                      <a:gd name="T9" fmla="*/ 67 h 67"/>
                      <a:gd name="T10" fmla="*/ 21 w 43"/>
                      <a:gd name="T11" fmla="*/ 66 h 67"/>
                      <a:gd name="T12" fmla="*/ 28 w 43"/>
                      <a:gd name="T13" fmla="*/ 64 h 67"/>
                      <a:gd name="T14" fmla="*/ 33 w 43"/>
                      <a:gd name="T15" fmla="*/ 60 h 67"/>
                      <a:gd name="T16" fmla="*/ 37 w 43"/>
                      <a:gd name="T17" fmla="*/ 55 h 67"/>
                      <a:gd name="T18" fmla="*/ 40 w 43"/>
                      <a:gd name="T19" fmla="*/ 49 h 67"/>
                      <a:gd name="T20" fmla="*/ 42 w 43"/>
                      <a:gd name="T21" fmla="*/ 43 h 67"/>
                      <a:gd name="T22" fmla="*/ 40 w 43"/>
                      <a:gd name="T23" fmla="*/ 37 h 67"/>
                      <a:gd name="T24" fmla="*/ 37 w 43"/>
                      <a:gd name="T25" fmla="*/ 31 h 67"/>
                      <a:gd name="T26" fmla="*/ 34 w 43"/>
                      <a:gd name="T27" fmla="*/ 27 h 67"/>
                      <a:gd name="T28" fmla="*/ 28 w 43"/>
                      <a:gd name="T29" fmla="*/ 24 h 67"/>
                      <a:gd name="T30" fmla="*/ 22 w 43"/>
                      <a:gd name="T31" fmla="*/ 22 h 67"/>
                      <a:gd name="T32" fmla="*/ 16 w 43"/>
                      <a:gd name="T33" fmla="*/ 21 h 67"/>
                      <a:gd name="T34" fmla="*/ 10 w 43"/>
                      <a:gd name="T35" fmla="*/ 21 h 67"/>
                      <a:gd name="T36" fmla="*/ 12 w 43"/>
                      <a:gd name="T37" fmla="*/ 12 h 67"/>
                      <a:gd name="T38" fmla="*/ 39 w 43"/>
                      <a:gd name="T39" fmla="*/ 12 h 67"/>
                      <a:gd name="T40" fmla="*/ 43 w 43"/>
                      <a:gd name="T41" fmla="*/ 0 h 67"/>
                      <a:gd name="T42" fmla="*/ 12 w 43"/>
                      <a:gd name="T43" fmla="*/ 0 h 67"/>
                      <a:gd name="T44" fmla="*/ 3 w 43"/>
                      <a:gd name="T45" fmla="*/ 34 h 67"/>
                      <a:gd name="T46" fmla="*/ 9 w 43"/>
                      <a:gd name="T47" fmla="*/ 34 h 67"/>
                      <a:gd name="T48" fmla="*/ 13 w 43"/>
                      <a:gd name="T49" fmla="*/ 34 h 67"/>
                      <a:gd name="T50" fmla="*/ 19 w 43"/>
                      <a:gd name="T51" fmla="*/ 36 h 67"/>
                      <a:gd name="T52" fmla="*/ 24 w 43"/>
                      <a:gd name="T53" fmla="*/ 37 h 67"/>
                      <a:gd name="T54" fmla="*/ 27 w 43"/>
                      <a:gd name="T55" fmla="*/ 40 h 67"/>
                      <a:gd name="T56" fmla="*/ 30 w 43"/>
                      <a:gd name="T57" fmla="*/ 43 h 67"/>
                      <a:gd name="T58" fmla="*/ 33 w 43"/>
                      <a:gd name="T59" fmla="*/ 46 h 67"/>
                      <a:gd name="T60" fmla="*/ 33 w 43"/>
                      <a:gd name="T61" fmla="*/ 51 h 67"/>
                      <a:gd name="T62" fmla="*/ 33 w 43"/>
                      <a:gd name="T63" fmla="*/ 55 h 67"/>
                      <a:gd name="T64" fmla="*/ 31 w 43"/>
                      <a:gd name="T65" fmla="*/ 58 h 67"/>
                      <a:gd name="T66" fmla="*/ 28 w 43"/>
                      <a:gd name="T67" fmla="*/ 60 h 67"/>
                      <a:gd name="T68" fmla="*/ 24 w 43"/>
                      <a:gd name="T69" fmla="*/ 61 h 67"/>
                      <a:gd name="T70" fmla="*/ 21 w 43"/>
                      <a:gd name="T71" fmla="*/ 60 h 67"/>
                      <a:gd name="T72" fmla="*/ 18 w 43"/>
                      <a:gd name="T73" fmla="*/ 58 h 67"/>
                      <a:gd name="T74" fmla="*/ 15 w 43"/>
                      <a:gd name="T75" fmla="*/ 57 h 67"/>
                      <a:gd name="T76" fmla="*/ 12 w 43"/>
                      <a:gd name="T77" fmla="*/ 54 h 67"/>
                      <a:gd name="T78" fmla="*/ 7 w 43"/>
                      <a:gd name="T79" fmla="*/ 52 h 67"/>
                      <a:gd name="T80" fmla="*/ 6 w 43"/>
                      <a:gd name="T81" fmla="*/ 52 h 67"/>
                      <a:gd name="T82" fmla="*/ 3 w 43"/>
                      <a:gd name="T83" fmla="*/ 52 h 67"/>
                      <a:gd name="T84" fmla="*/ 1 w 43"/>
                      <a:gd name="T85" fmla="*/ 54 h 67"/>
                      <a:gd name="T86" fmla="*/ 0 w 43"/>
                      <a:gd name="T87" fmla="*/ 55 h 67"/>
                      <a:gd name="T88" fmla="*/ 0 w 43"/>
                      <a:gd name="T89" fmla="*/ 58 h 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67"/>
                      <a:gd name="T137" fmla="*/ 43 w 43"/>
                      <a:gd name="T138" fmla="*/ 67 h 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67">
                        <a:moveTo>
                          <a:pt x="0" y="58"/>
                        </a:moveTo>
                        <a:lnTo>
                          <a:pt x="0" y="61"/>
                        </a:lnTo>
                        <a:lnTo>
                          <a:pt x="3" y="64"/>
                        </a:lnTo>
                        <a:lnTo>
                          <a:pt x="7" y="66"/>
                        </a:lnTo>
                        <a:lnTo>
                          <a:pt x="13" y="67"/>
                        </a:lnTo>
                        <a:lnTo>
                          <a:pt x="21" y="66"/>
                        </a:lnTo>
                        <a:lnTo>
                          <a:pt x="28" y="64"/>
                        </a:lnTo>
                        <a:lnTo>
                          <a:pt x="33" y="60"/>
                        </a:lnTo>
                        <a:lnTo>
                          <a:pt x="37" y="55"/>
                        </a:lnTo>
                        <a:lnTo>
                          <a:pt x="40" y="49"/>
                        </a:lnTo>
                        <a:lnTo>
                          <a:pt x="42" y="43"/>
                        </a:lnTo>
                        <a:lnTo>
                          <a:pt x="40" y="37"/>
                        </a:lnTo>
                        <a:lnTo>
                          <a:pt x="37" y="31"/>
                        </a:lnTo>
                        <a:lnTo>
                          <a:pt x="34" y="27"/>
                        </a:lnTo>
                        <a:lnTo>
                          <a:pt x="28" y="24"/>
                        </a:lnTo>
                        <a:lnTo>
                          <a:pt x="22" y="22"/>
                        </a:lnTo>
                        <a:lnTo>
                          <a:pt x="16" y="21"/>
                        </a:lnTo>
                        <a:lnTo>
                          <a:pt x="10" y="21"/>
                        </a:lnTo>
                        <a:lnTo>
                          <a:pt x="12" y="12"/>
                        </a:lnTo>
                        <a:lnTo>
                          <a:pt x="39" y="12"/>
                        </a:lnTo>
                        <a:lnTo>
                          <a:pt x="43" y="0"/>
                        </a:lnTo>
                        <a:lnTo>
                          <a:pt x="12" y="0"/>
                        </a:lnTo>
                        <a:lnTo>
                          <a:pt x="3" y="34"/>
                        </a:lnTo>
                        <a:lnTo>
                          <a:pt x="9" y="34"/>
                        </a:lnTo>
                        <a:lnTo>
                          <a:pt x="13" y="34"/>
                        </a:lnTo>
                        <a:lnTo>
                          <a:pt x="19" y="36"/>
                        </a:lnTo>
                        <a:lnTo>
                          <a:pt x="24" y="37"/>
                        </a:lnTo>
                        <a:lnTo>
                          <a:pt x="27" y="40"/>
                        </a:lnTo>
                        <a:lnTo>
                          <a:pt x="30" y="43"/>
                        </a:lnTo>
                        <a:lnTo>
                          <a:pt x="33" y="46"/>
                        </a:lnTo>
                        <a:lnTo>
                          <a:pt x="33" y="51"/>
                        </a:lnTo>
                        <a:lnTo>
                          <a:pt x="33" y="55"/>
                        </a:lnTo>
                        <a:lnTo>
                          <a:pt x="31" y="58"/>
                        </a:lnTo>
                        <a:lnTo>
                          <a:pt x="28" y="60"/>
                        </a:lnTo>
                        <a:lnTo>
                          <a:pt x="24" y="61"/>
                        </a:lnTo>
                        <a:lnTo>
                          <a:pt x="21" y="60"/>
                        </a:lnTo>
                        <a:lnTo>
                          <a:pt x="18" y="58"/>
                        </a:lnTo>
                        <a:lnTo>
                          <a:pt x="15" y="57"/>
                        </a:lnTo>
                        <a:lnTo>
                          <a:pt x="12" y="54"/>
                        </a:lnTo>
                        <a:lnTo>
                          <a:pt x="7" y="52"/>
                        </a:lnTo>
                        <a:lnTo>
                          <a:pt x="6" y="52"/>
                        </a:lnTo>
                        <a:lnTo>
                          <a:pt x="3" y="52"/>
                        </a:lnTo>
                        <a:lnTo>
                          <a:pt x="1" y="54"/>
                        </a:lnTo>
                        <a:lnTo>
                          <a:pt x="0" y="55"/>
                        </a:lnTo>
                        <a:lnTo>
                          <a:pt x="0" y="58"/>
                        </a:lnTo>
                        <a:close/>
                      </a:path>
                    </a:pathLst>
                  </a:custGeom>
                  <a:solidFill>
                    <a:srgbClr val="000000"/>
                  </a:solidFill>
                  <a:ln w="0">
                    <a:solidFill>
                      <a:srgbClr val="000000"/>
                    </a:solidFill>
                    <a:round/>
                    <a:headEnd/>
                    <a:tailEnd/>
                  </a:ln>
                </p:spPr>
                <p:txBody>
                  <a:bodyPr/>
                  <a:lstStyle/>
                  <a:p>
                    <a:endParaRPr lang="en-US"/>
                  </a:p>
                </p:txBody>
              </p:sp>
              <p:sp>
                <p:nvSpPr>
                  <p:cNvPr id="350" name="Freeform 349"/>
                  <p:cNvSpPr>
                    <a:spLocks/>
                  </p:cNvSpPr>
                  <p:nvPr/>
                </p:nvSpPr>
                <p:spPr bwMode="auto">
                  <a:xfrm>
                    <a:off x="5212419" y="4735324"/>
                    <a:ext cx="112268" cy="111222"/>
                  </a:xfrm>
                  <a:custGeom>
                    <a:avLst/>
                    <a:gdLst>
                      <a:gd name="T0" fmla="*/ 22 w 39"/>
                      <a:gd name="T1" fmla="*/ 0 h 48"/>
                      <a:gd name="T2" fmla="*/ 16 w 39"/>
                      <a:gd name="T3" fmla="*/ 2 h 48"/>
                      <a:gd name="T4" fmla="*/ 10 w 39"/>
                      <a:gd name="T5" fmla="*/ 3 h 48"/>
                      <a:gd name="T6" fmla="*/ 6 w 39"/>
                      <a:gd name="T7" fmla="*/ 8 h 48"/>
                      <a:gd name="T8" fmla="*/ 3 w 39"/>
                      <a:gd name="T9" fmla="*/ 12 h 48"/>
                      <a:gd name="T10" fmla="*/ 1 w 39"/>
                      <a:gd name="T11" fmla="*/ 18 h 48"/>
                      <a:gd name="T12" fmla="*/ 0 w 39"/>
                      <a:gd name="T13" fmla="*/ 24 h 48"/>
                      <a:gd name="T14" fmla="*/ 0 w 39"/>
                      <a:gd name="T15" fmla="*/ 30 h 48"/>
                      <a:gd name="T16" fmla="*/ 3 w 39"/>
                      <a:gd name="T17" fmla="*/ 36 h 48"/>
                      <a:gd name="T18" fmla="*/ 6 w 39"/>
                      <a:gd name="T19" fmla="*/ 41 h 48"/>
                      <a:gd name="T20" fmla="*/ 10 w 39"/>
                      <a:gd name="T21" fmla="*/ 45 h 48"/>
                      <a:gd name="T22" fmla="*/ 15 w 39"/>
                      <a:gd name="T23" fmla="*/ 47 h 48"/>
                      <a:gd name="T24" fmla="*/ 21 w 39"/>
                      <a:gd name="T25" fmla="*/ 48 h 48"/>
                      <a:gd name="T26" fmla="*/ 25 w 39"/>
                      <a:gd name="T27" fmla="*/ 47 h 48"/>
                      <a:gd name="T28" fmla="*/ 28 w 39"/>
                      <a:gd name="T29" fmla="*/ 47 h 48"/>
                      <a:gd name="T30" fmla="*/ 34 w 39"/>
                      <a:gd name="T31" fmla="*/ 44 h 48"/>
                      <a:gd name="T32" fmla="*/ 39 w 39"/>
                      <a:gd name="T33" fmla="*/ 38 h 48"/>
                      <a:gd name="T34" fmla="*/ 37 w 39"/>
                      <a:gd name="T35" fmla="*/ 36 h 48"/>
                      <a:gd name="T36" fmla="*/ 36 w 39"/>
                      <a:gd name="T37" fmla="*/ 38 h 48"/>
                      <a:gd name="T38" fmla="*/ 33 w 39"/>
                      <a:gd name="T39" fmla="*/ 39 h 48"/>
                      <a:gd name="T40" fmla="*/ 30 w 39"/>
                      <a:gd name="T41" fmla="*/ 41 h 48"/>
                      <a:gd name="T42" fmla="*/ 27 w 39"/>
                      <a:gd name="T43" fmla="*/ 41 h 48"/>
                      <a:gd name="T44" fmla="*/ 24 w 39"/>
                      <a:gd name="T45" fmla="*/ 41 h 48"/>
                      <a:gd name="T46" fmla="*/ 19 w 39"/>
                      <a:gd name="T47" fmla="*/ 39 h 48"/>
                      <a:gd name="T48" fmla="*/ 18 w 39"/>
                      <a:gd name="T49" fmla="*/ 35 h 48"/>
                      <a:gd name="T50" fmla="*/ 15 w 39"/>
                      <a:gd name="T51" fmla="*/ 30 h 48"/>
                      <a:gd name="T52" fmla="*/ 15 w 39"/>
                      <a:gd name="T53" fmla="*/ 26 h 48"/>
                      <a:gd name="T54" fmla="*/ 13 w 39"/>
                      <a:gd name="T55" fmla="*/ 20 h 48"/>
                      <a:gd name="T56" fmla="*/ 15 w 39"/>
                      <a:gd name="T57" fmla="*/ 14 h 48"/>
                      <a:gd name="T58" fmla="*/ 15 w 39"/>
                      <a:gd name="T59" fmla="*/ 9 h 48"/>
                      <a:gd name="T60" fmla="*/ 18 w 39"/>
                      <a:gd name="T61" fmla="*/ 6 h 48"/>
                      <a:gd name="T62" fmla="*/ 19 w 39"/>
                      <a:gd name="T63" fmla="*/ 5 h 48"/>
                      <a:gd name="T64" fmla="*/ 22 w 39"/>
                      <a:gd name="T65" fmla="*/ 3 h 48"/>
                      <a:gd name="T66" fmla="*/ 24 w 39"/>
                      <a:gd name="T67" fmla="*/ 3 h 48"/>
                      <a:gd name="T68" fmla="*/ 25 w 39"/>
                      <a:gd name="T69" fmla="*/ 5 h 48"/>
                      <a:gd name="T70" fmla="*/ 25 w 39"/>
                      <a:gd name="T71" fmla="*/ 6 h 48"/>
                      <a:gd name="T72" fmla="*/ 25 w 39"/>
                      <a:gd name="T73" fmla="*/ 8 h 48"/>
                      <a:gd name="T74" fmla="*/ 25 w 39"/>
                      <a:gd name="T75" fmla="*/ 9 h 48"/>
                      <a:gd name="T76" fmla="*/ 25 w 39"/>
                      <a:gd name="T77" fmla="*/ 9 h 48"/>
                      <a:gd name="T78" fmla="*/ 25 w 39"/>
                      <a:gd name="T79" fmla="*/ 11 h 48"/>
                      <a:gd name="T80" fmla="*/ 25 w 39"/>
                      <a:gd name="T81" fmla="*/ 11 h 48"/>
                      <a:gd name="T82" fmla="*/ 27 w 39"/>
                      <a:gd name="T83" fmla="*/ 14 h 48"/>
                      <a:gd name="T84" fmla="*/ 28 w 39"/>
                      <a:gd name="T85" fmla="*/ 17 h 48"/>
                      <a:gd name="T86" fmla="*/ 30 w 39"/>
                      <a:gd name="T87" fmla="*/ 17 h 48"/>
                      <a:gd name="T88" fmla="*/ 31 w 39"/>
                      <a:gd name="T89" fmla="*/ 17 h 48"/>
                      <a:gd name="T90" fmla="*/ 34 w 39"/>
                      <a:gd name="T91" fmla="*/ 17 h 48"/>
                      <a:gd name="T92" fmla="*/ 36 w 39"/>
                      <a:gd name="T93" fmla="*/ 15 h 48"/>
                      <a:gd name="T94" fmla="*/ 37 w 39"/>
                      <a:gd name="T95" fmla="*/ 14 h 48"/>
                      <a:gd name="T96" fmla="*/ 37 w 39"/>
                      <a:gd name="T97" fmla="*/ 11 h 48"/>
                      <a:gd name="T98" fmla="*/ 37 w 39"/>
                      <a:gd name="T99" fmla="*/ 8 h 48"/>
                      <a:gd name="T100" fmla="*/ 36 w 39"/>
                      <a:gd name="T101" fmla="*/ 6 h 48"/>
                      <a:gd name="T102" fmla="*/ 33 w 39"/>
                      <a:gd name="T103" fmla="*/ 3 h 48"/>
                      <a:gd name="T104" fmla="*/ 28 w 39"/>
                      <a:gd name="T105" fmla="*/ 2 h 48"/>
                      <a:gd name="T106" fmla="*/ 22 w 39"/>
                      <a:gd name="T107" fmla="*/ 0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
                      <a:gd name="T163" fmla="*/ 0 h 48"/>
                      <a:gd name="T164" fmla="*/ 39 w 39"/>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 h="48">
                        <a:moveTo>
                          <a:pt x="22" y="0"/>
                        </a:moveTo>
                        <a:lnTo>
                          <a:pt x="16" y="2"/>
                        </a:lnTo>
                        <a:lnTo>
                          <a:pt x="10" y="3"/>
                        </a:lnTo>
                        <a:lnTo>
                          <a:pt x="6" y="8"/>
                        </a:lnTo>
                        <a:lnTo>
                          <a:pt x="3" y="12"/>
                        </a:lnTo>
                        <a:lnTo>
                          <a:pt x="1" y="18"/>
                        </a:lnTo>
                        <a:lnTo>
                          <a:pt x="0" y="24"/>
                        </a:lnTo>
                        <a:lnTo>
                          <a:pt x="0" y="30"/>
                        </a:lnTo>
                        <a:lnTo>
                          <a:pt x="3" y="36"/>
                        </a:lnTo>
                        <a:lnTo>
                          <a:pt x="6" y="41"/>
                        </a:lnTo>
                        <a:lnTo>
                          <a:pt x="10" y="45"/>
                        </a:lnTo>
                        <a:lnTo>
                          <a:pt x="15" y="47"/>
                        </a:lnTo>
                        <a:lnTo>
                          <a:pt x="21" y="48"/>
                        </a:lnTo>
                        <a:lnTo>
                          <a:pt x="25" y="47"/>
                        </a:lnTo>
                        <a:lnTo>
                          <a:pt x="28" y="47"/>
                        </a:lnTo>
                        <a:lnTo>
                          <a:pt x="34" y="44"/>
                        </a:lnTo>
                        <a:lnTo>
                          <a:pt x="39" y="38"/>
                        </a:lnTo>
                        <a:lnTo>
                          <a:pt x="37" y="36"/>
                        </a:lnTo>
                        <a:lnTo>
                          <a:pt x="36" y="38"/>
                        </a:lnTo>
                        <a:lnTo>
                          <a:pt x="33" y="39"/>
                        </a:lnTo>
                        <a:lnTo>
                          <a:pt x="30" y="41"/>
                        </a:lnTo>
                        <a:lnTo>
                          <a:pt x="27" y="41"/>
                        </a:lnTo>
                        <a:lnTo>
                          <a:pt x="24" y="41"/>
                        </a:lnTo>
                        <a:lnTo>
                          <a:pt x="19" y="39"/>
                        </a:lnTo>
                        <a:lnTo>
                          <a:pt x="18" y="35"/>
                        </a:lnTo>
                        <a:lnTo>
                          <a:pt x="15" y="30"/>
                        </a:lnTo>
                        <a:lnTo>
                          <a:pt x="15" y="26"/>
                        </a:lnTo>
                        <a:lnTo>
                          <a:pt x="13" y="20"/>
                        </a:lnTo>
                        <a:lnTo>
                          <a:pt x="15" y="14"/>
                        </a:lnTo>
                        <a:lnTo>
                          <a:pt x="15" y="9"/>
                        </a:lnTo>
                        <a:lnTo>
                          <a:pt x="18" y="6"/>
                        </a:lnTo>
                        <a:lnTo>
                          <a:pt x="19" y="5"/>
                        </a:lnTo>
                        <a:lnTo>
                          <a:pt x="22" y="3"/>
                        </a:lnTo>
                        <a:lnTo>
                          <a:pt x="24" y="3"/>
                        </a:lnTo>
                        <a:lnTo>
                          <a:pt x="25" y="5"/>
                        </a:lnTo>
                        <a:lnTo>
                          <a:pt x="25" y="6"/>
                        </a:lnTo>
                        <a:lnTo>
                          <a:pt x="25" y="8"/>
                        </a:lnTo>
                        <a:lnTo>
                          <a:pt x="25" y="9"/>
                        </a:lnTo>
                        <a:lnTo>
                          <a:pt x="25" y="11"/>
                        </a:lnTo>
                        <a:lnTo>
                          <a:pt x="27" y="14"/>
                        </a:lnTo>
                        <a:lnTo>
                          <a:pt x="28" y="17"/>
                        </a:lnTo>
                        <a:lnTo>
                          <a:pt x="30" y="17"/>
                        </a:lnTo>
                        <a:lnTo>
                          <a:pt x="31" y="17"/>
                        </a:lnTo>
                        <a:lnTo>
                          <a:pt x="34" y="17"/>
                        </a:lnTo>
                        <a:lnTo>
                          <a:pt x="36" y="15"/>
                        </a:lnTo>
                        <a:lnTo>
                          <a:pt x="37" y="14"/>
                        </a:lnTo>
                        <a:lnTo>
                          <a:pt x="37" y="11"/>
                        </a:lnTo>
                        <a:lnTo>
                          <a:pt x="37" y="8"/>
                        </a:lnTo>
                        <a:lnTo>
                          <a:pt x="36" y="6"/>
                        </a:lnTo>
                        <a:lnTo>
                          <a:pt x="33" y="3"/>
                        </a:lnTo>
                        <a:lnTo>
                          <a:pt x="28" y="2"/>
                        </a:lnTo>
                        <a:lnTo>
                          <a:pt x="22" y="0"/>
                        </a:lnTo>
                        <a:close/>
                      </a:path>
                    </a:pathLst>
                  </a:custGeom>
                  <a:solidFill>
                    <a:srgbClr val="000000"/>
                  </a:solidFill>
                  <a:ln w="0">
                    <a:solidFill>
                      <a:srgbClr val="000000"/>
                    </a:solidFill>
                    <a:round/>
                    <a:headEnd/>
                    <a:tailEnd/>
                  </a:ln>
                </p:spPr>
                <p:txBody>
                  <a:bodyPr/>
                  <a:lstStyle/>
                  <a:p>
                    <a:endParaRPr lang="en-US"/>
                  </a:p>
                </p:txBody>
              </p:sp>
              <p:sp>
                <p:nvSpPr>
                  <p:cNvPr id="351" name="Freeform 350"/>
                  <p:cNvSpPr>
                    <a:spLocks/>
                  </p:cNvSpPr>
                  <p:nvPr/>
                </p:nvSpPr>
                <p:spPr bwMode="auto">
                  <a:xfrm>
                    <a:off x="5336201" y="4735324"/>
                    <a:ext cx="112268" cy="108904"/>
                  </a:xfrm>
                  <a:custGeom>
                    <a:avLst/>
                    <a:gdLst>
                      <a:gd name="T0" fmla="*/ 0 w 39"/>
                      <a:gd name="T1" fmla="*/ 47 h 47"/>
                      <a:gd name="T2" fmla="*/ 25 w 39"/>
                      <a:gd name="T3" fmla="*/ 47 h 47"/>
                      <a:gd name="T4" fmla="*/ 25 w 39"/>
                      <a:gd name="T5" fmla="*/ 44 h 47"/>
                      <a:gd name="T6" fmla="*/ 22 w 39"/>
                      <a:gd name="T7" fmla="*/ 44 h 47"/>
                      <a:gd name="T8" fmla="*/ 20 w 39"/>
                      <a:gd name="T9" fmla="*/ 42 h 47"/>
                      <a:gd name="T10" fmla="*/ 18 w 39"/>
                      <a:gd name="T11" fmla="*/ 41 h 47"/>
                      <a:gd name="T12" fmla="*/ 18 w 39"/>
                      <a:gd name="T13" fmla="*/ 36 h 47"/>
                      <a:gd name="T14" fmla="*/ 18 w 39"/>
                      <a:gd name="T15" fmla="*/ 18 h 47"/>
                      <a:gd name="T16" fmla="*/ 20 w 39"/>
                      <a:gd name="T17" fmla="*/ 14 h 47"/>
                      <a:gd name="T18" fmla="*/ 20 w 39"/>
                      <a:gd name="T19" fmla="*/ 11 h 47"/>
                      <a:gd name="T20" fmla="*/ 22 w 39"/>
                      <a:gd name="T21" fmla="*/ 9 h 47"/>
                      <a:gd name="T22" fmla="*/ 24 w 39"/>
                      <a:gd name="T23" fmla="*/ 9 h 47"/>
                      <a:gd name="T24" fmla="*/ 25 w 39"/>
                      <a:gd name="T25" fmla="*/ 9 h 47"/>
                      <a:gd name="T26" fmla="*/ 27 w 39"/>
                      <a:gd name="T27" fmla="*/ 12 h 47"/>
                      <a:gd name="T28" fmla="*/ 30 w 39"/>
                      <a:gd name="T29" fmla="*/ 14 h 47"/>
                      <a:gd name="T30" fmla="*/ 33 w 39"/>
                      <a:gd name="T31" fmla="*/ 15 h 47"/>
                      <a:gd name="T32" fmla="*/ 34 w 39"/>
                      <a:gd name="T33" fmla="*/ 14 h 47"/>
                      <a:gd name="T34" fmla="*/ 37 w 39"/>
                      <a:gd name="T35" fmla="*/ 12 h 47"/>
                      <a:gd name="T36" fmla="*/ 39 w 39"/>
                      <a:gd name="T37" fmla="*/ 11 h 47"/>
                      <a:gd name="T38" fmla="*/ 39 w 39"/>
                      <a:gd name="T39" fmla="*/ 8 h 47"/>
                      <a:gd name="T40" fmla="*/ 37 w 39"/>
                      <a:gd name="T41" fmla="*/ 5 h 47"/>
                      <a:gd name="T42" fmla="*/ 36 w 39"/>
                      <a:gd name="T43" fmla="*/ 2 h 47"/>
                      <a:gd name="T44" fmla="*/ 34 w 39"/>
                      <a:gd name="T45" fmla="*/ 0 h 47"/>
                      <a:gd name="T46" fmla="*/ 31 w 39"/>
                      <a:gd name="T47" fmla="*/ 0 h 47"/>
                      <a:gd name="T48" fmla="*/ 27 w 39"/>
                      <a:gd name="T49" fmla="*/ 2 h 47"/>
                      <a:gd name="T50" fmla="*/ 24 w 39"/>
                      <a:gd name="T51" fmla="*/ 3 h 47"/>
                      <a:gd name="T52" fmla="*/ 21 w 39"/>
                      <a:gd name="T53" fmla="*/ 6 h 47"/>
                      <a:gd name="T54" fmla="*/ 18 w 39"/>
                      <a:gd name="T55" fmla="*/ 9 h 47"/>
                      <a:gd name="T56" fmla="*/ 18 w 39"/>
                      <a:gd name="T57" fmla="*/ 2 h 47"/>
                      <a:gd name="T58" fmla="*/ 0 w 39"/>
                      <a:gd name="T59" fmla="*/ 2 h 47"/>
                      <a:gd name="T60" fmla="*/ 0 w 39"/>
                      <a:gd name="T61" fmla="*/ 3 h 47"/>
                      <a:gd name="T62" fmla="*/ 2 w 39"/>
                      <a:gd name="T63" fmla="*/ 5 h 47"/>
                      <a:gd name="T64" fmla="*/ 3 w 39"/>
                      <a:gd name="T65" fmla="*/ 5 h 47"/>
                      <a:gd name="T66" fmla="*/ 5 w 39"/>
                      <a:gd name="T67" fmla="*/ 8 h 47"/>
                      <a:gd name="T68" fmla="*/ 5 w 39"/>
                      <a:gd name="T69" fmla="*/ 9 h 47"/>
                      <a:gd name="T70" fmla="*/ 5 w 39"/>
                      <a:gd name="T71" fmla="*/ 36 h 47"/>
                      <a:gd name="T72" fmla="*/ 5 w 39"/>
                      <a:gd name="T73" fmla="*/ 39 h 47"/>
                      <a:gd name="T74" fmla="*/ 5 w 39"/>
                      <a:gd name="T75" fmla="*/ 41 h 47"/>
                      <a:gd name="T76" fmla="*/ 3 w 39"/>
                      <a:gd name="T77" fmla="*/ 42 h 47"/>
                      <a:gd name="T78" fmla="*/ 2 w 39"/>
                      <a:gd name="T79" fmla="*/ 44 h 47"/>
                      <a:gd name="T80" fmla="*/ 0 w 39"/>
                      <a:gd name="T81" fmla="*/ 44 h 47"/>
                      <a:gd name="T82" fmla="*/ 0 w 39"/>
                      <a:gd name="T83" fmla="*/ 47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
                      <a:gd name="T127" fmla="*/ 0 h 47"/>
                      <a:gd name="T128" fmla="*/ 39 w 39"/>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 h="47">
                        <a:moveTo>
                          <a:pt x="0" y="47"/>
                        </a:moveTo>
                        <a:lnTo>
                          <a:pt x="25" y="47"/>
                        </a:lnTo>
                        <a:lnTo>
                          <a:pt x="25" y="44"/>
                        </a:lnTo>
                        <a:lnTo>
                          <a:pt x="22" y="44"/>
                        </a:lnTo>
                        <a:lnTo>
                          <a:pt x="20" y="42"/>
                        </a:lnTo>
                        <a:lnTo>
                          <a:pt x="18" y="41"/>
                        </a:lnTo>
                        <a:lnTo>
                          <a:pt x="18" y="36"/>
                        </a:lnTo>
                        <a:lnTo>
                          <a:pt x="18" y="18"/>
                        </a:lnTo>
                        <a:lnTo>
                          <a:pt x="20" y="14"/>
                        </a:lnTo>
                        <a:lnTo>
                          <a:pt x="20" y="11"/>
                        </a:lnTo>
                        <a:lnTo>
                          <a:pt x="22" y="9"/>
                        </a:lnTo>
                        <a:lnTo>
                          <a:pt x="24" y="9"/>
                        </a:lnTo>
                        <a:lnTo>
                          <a:pt x="25" y="9"/>
                        </a:lnTo>
                        <a:lnTo>
                          <a:pt x="27" y="12"/>
                        </a:lnTo>
                        <a:lnTo>
                          <a:pt x="30" y="14"/>
                        </a:lnTo>
                        <a:lnTo>
                          <a:pt x="33" y="15"/>
                        </a:lnTo>
                        <a:lnTo>
                          <a:pt x="34" y="14"/>
                        </a:lnTo>
                        <a:lnTo>
                          <a:pt x="37" y="12"/>
                        </a:lnTo>
                        <a:lnTo>
                          <a:pt x="39" y="11"/>
                        </a:lnTo>
                        <a:lnTo>
                          <a:pt x="39" y="8"/>
                        </a:lnTo>
                        <a:lnTo>
                          <a:pt x="37" y="5"/>
                        </a:lnTo>
                        <a:lnTo>
                          <a:pt x="36" y="2"/>
                        </a:lnTo>
                        <a:lnTo>
                          <a:pt x="34" y="0"/>
                        </a:lnTo>
                        <a:lnTo>
                          <a:pt x="31" y="0"/>
                        </a:lnTo>
                        <a:lnTo>
                          <a:pt x="27" y="2"/>
                        </a:lnTo>
                        <a:lnTo>
                          <a:pt x="24" y="3"/>
                        </a:lnTo>
                        <a:lnTo>
                          <a:pt x="21" y="6"/>
                        </a:lnTo>
                        <a:lnTo>
                          <a:pt x="18" y="9"/>
                        </a:lnTo>
                        <a:lnTo>
                          <a:pt x="18" y="2"/>
                        </a:lnTo>
                        <a:lnTo>
                          <a:pt x="0" y="2"/>
                        </a:lnTo>
                        <a:lnTo>
                          <a:pt x="0" y="3"/>
                        </a:lnTo>
                        <a:lnTo>
                          <a:pt x="2" y="5"/>
                        </a:lnTo>
                        <a:lnTo>
                          <a:pt x="3" y="5"/>
                        </a:lnTo>
                        <a:lnTo>
                          <a:pt x="5" y="8"/>
                        </a:lnTo>
                        <a:lnTo>
                          <a:pt x="5" y="9"/>
                        </a:lnTo>
                        <a:lnTo>
                          <a:pt x="5" y="36"/>
                        </a:lnTo>
                        <a:lnTo>
                          <a:pt x="5" y="39"/>
                        </a:lnTo>
                        <a:lnTo>
                          <a:pt x="5" y="41"/>
                        </a:lnTo>
                        <a:lnTo>
                          <a:pt x="3" y="42"/>
                        </a:lnTo>
                        <a:lnTo>
                          <a:pt x="2" y="44"/>
                        </a:lnTo>
                        <a:lnTo>
                          <a:pt x="0" y="44"/>
                        </a:lnTo>
                        <a:lnTo>
                          <a:pt x="0" y="47"/>
                        </a:lnTo>
                        <a:close/>
                      </a:path>
                    </a:pathLst>
                  </a:custGeom>
                  <a:solidFill>
                    <a:srgbClr val="000000"/>
                  </a:solidFill>
                  <a:ln w="0">
                    <a:solidFill>
                      <a:srgbClr val="000000"/>
                    </a:solidFill>
                    <a:round/>
                    <a:headEnd/>
                    <a:tailEnd/>
                  </a:ln>
                </p:spPr>
                <p:txBody>
                  <a:bodyPr/>
                  <a:lstStyle/>
                  <a:p>
                    <a:endParaRPr lang="en-US"/>
                  </a:p>
                </p:txBody>
              </p:sp>
              <p:sp>
                <p:nvSpPr>
                  <p:cNvPr id="352" name="Freeform 351"/>
                  <p:cNvSpPr>
                    <a:spLocks/>
                  </p:cNvSpPr>
                  <p:nvPr/>
                </p:nvSpPr>
                <p:spPr bwMode="auto">
                  <a:xfrm>
                    <a:off x="5451348" y="4739958"/>
                    <a:ext cx="135297" cy="148295"/>
                  </a:xfrm>
                  <a:custGeom>
                    <a:avLst/>
                    <a:gdLst>
                      <a:gd name="T0" fmla="*/ 2 w 47"/>
                      <a:gd name="T1" fmla="*/ 60 h 64"/>
                      <a:gd name="T2" fmla="*/ 6 w 47"/>
                      <a:gd name="T3" fmla="*/ 64 h 64"/>
                      <a:gd name="T4" fmla="*/ 14 w 47"/>
                      <a:gd name="T5" fmla="*/ 64 h 64"/>
                      <a:gd name="T6" fmla="*/ 20 w 47"/>
                      <a:gd name="T7" fmla="*/ 61 h 64"/>
                      <a:gd name="T8" fmla="*/ 24 w 47"/>
                      <a:gd name="T9" fmla="*/ 52 h 64"/>
                      <a:gd name="T10" fmla="*/ 42 w 47"/>
                      <a:gd name="T11" fmla="*/ 7 h 64"/>
                      <a:gd name="T12" fmla="*/ 44 w 47"/>
                      <a:gd name="T13" fmla="*/ 3 h 64"/>
                      <a:gd name="T14" fmla="*/ 47 w 47"/>
                      <a:gd name="T15" fmla="*/ 1 h 64"/>
                      <a:gd name="T16" fmla="*/ 33 w 47"/>
                      <a:gd name="T17" fmla="*/ 0 h 64"/>
                      <a:gd name="T18" fmla="*/ 35 w 47"/>
                      <a:gd name="T19" fmla="*/ 3 h 64"/>
                      <a:gd name="T20" fmla="*/ 38 w 47"/>
                      <a:gd name="T21" fmla="*/ 3 h 64"/>
                      <a:gd name="T22" fmla="*/ 38 w 47"/>
                      <a:gd name="T23" fmla="*/ 6 h 64"/>
                      <a:gd name="T24" fmla="*/ 38 w 47"/>
                      <a:gd name="T25" fmla="*/ 9 h 64"/>
                      <a:gd name="T26" fmla="*/ 30 w 47"/>
                      <a:gd name="T27" fmla="*/ 27 h 64"/>
                      <a:gd name="T28" fmla="*/ 23 w 47"/>
                      <a:gd name="T29" fmla="*/ 7 h 64"/>
                      <a:gd name="T30" fmla="*/ 21 w 47"/>
                      <a:gd name="T31" fmla="*/ 6 h 64"/>
                      <a:gd name="T32" fmla="*/ 21 w 47"/>
                      <a:gd name="T33" fmla="*/ 4 h 64"/>
                      <a:gd name="T34" fmla="*/ 23 w 47"/>
                      <a:gd name="T35" fmla="*/ 3 h 64"/>
                      <a:gd name="T36" fmla="*/ 26 w 47"/>
                      <a:gd name="T37" fmla="*/ 1 h 64"/>
                      <a:gd name="T38" fmla="*/ 2 w 47"/>
                      <a:gd name="T39" fmla="*/ 0 h 64"/>
                      <a:gd name="T40" fmla="*/ 3 w 47"/>
                      <a:gd name="T41" fmla="*/ 3 h 64"/>
                      <a:gd name="T42" fmla="*/ 6 w 47"/>
                      <a:gd name="T43" fmla="*/ 4 h 64"/>
                      <a:gd name="T44" fmla="*/ 8 w 47"/>
                      <a:gd name="T45" fmla="*/ 9 h 64"/>
                      <a:gd name="T46" fmla="*/ 11 w 47"/>
                      <a:gd name="T47" fmla="*/ 13 h 64"/>
                      <a:gd name="T48" fmla="*/ 23 w 47"/>
                      <a:gd name="T49" fmla="*/ 45 h 64"/>
                      <a:gd name="T50" fmla="*/ 20 w 47"/>
                      <a:gd name="T51" fmla="*/ 55 h 64"/>
                      <a:gd name="T52" fmla="*/ 15 w 47"/>
                      <a:gd name="T53" fmla="*/ 58 h 64"/>
                      <a:gd name="T54" fmla="*/ 14 w 47"/>
                      <a:gd name="T55" fmla="*/ 58 h 64"/>
                      <a:gd name="T56" fmla="*/ 14 w 47"/>
                      <a:gd name="T57" fmla="*/ 57 h 64"/>
                      <a:gd name="T58" fmla="*/ 12 w 47"/>
                      <a:gd name="T59" fmla="*/ 54 h 64"/>
                      <a:gd name="T60" fmla="*/ 9 w 47"/>
                      <a:gd name="T61" fmla="*/ 51 h 64"/>
                      <a:gd name="T62" fmla="*/ 5 w 47"/>
                      <a:gd name="T63" fmla="*/ 51 h 64"/>
                      <a:gd name="T64" fmla="*/ 2 w 47"/>
                      <a:gd name="T65" fmla="*/ 54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64"/>
                      <a:gd name="T101" fmla="*/ 47 w 47"/>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64">
                        <a:moveTo>
                          <a:pt x="0" y="57"/>
                        </a:moveTo>
                        <a:lnTo>
                          <a:pt x="2" y="60"/>
                        </a:lnTo>
                        <a:lnTo>
                          <a:pt x="3" y="63"/>
                        </a:lnTo>
                        <a:lnTo>
                          <a:pt x="6" y="64"/>
                        </a:lnTo>
                        <a:lnTo>
                          <a:pt x="11" y="64"/>
                        </a:lnTo>
                        <a:lnTo>
                          <a:pt x="14" y="64"/>
                        </a:lnTo>
                        <a:lnTo>
                          <a:pt x="17" y="63"/>
                        </a:lnTo>
                        <a:lnTo>
                          <a:pt x="20" y="61"/>
                        </a:lnTo>
                        <a:lnTo>
                          <a:pt x="23" y="57"/>
                        </a:lnTo>
                        <a:lnTo>
                          <a:pt x="24" y="52"/>
                        </a:lnTo>
                        <a:lnTo>
                          <a:pt x="27" y="46"/>
                        </a:lnTo>
                        <a:lnTo>
                          <a:pt x="42" y="7"/>
                        </a:lnTo>
                        <a:lnTo>
                          <a:pt x="42" y="4"/>
                        </a:lnTo>
                        <a:lnTo>
                          <a:pt x="44" y="3"/>
                        </a:lnTo>
                        <a:lnTo>
                          <a:pt x="45" y="3"/>
                        </a:lnTo>
                        <a:lnTo>
                          <a:pt x="47" y="1"/>
                        </a:lnTo>
                        <a:lnTo>
                          <a:pt x="47" y="0"/>
                        </a:lnTo>
                        <a:lnTo>
                          <a:pt x="33" y="0"/>
                        </a:lnTo>
                        <a:lnTo>
                          <a:pt x="33" y="1"/>
                        </a:lnTo>
                        <a:lnTo>
                          <a:pt x="35" y="3"/>
                        </a:lnTo>
                        <a:lnTo>
                          <a:pt x="36" y="3"/>
                        </a:lnTo>
                        <a:lnTo>
                          <a:pt x="38" y="3"/>
                        </a:lnTo>
                        <a:lnTo>
                          <a:pt x="38" y="6"/>
                        </a:lnTo>
                        <a:lnTo>
                          <a:pt x="38" y="7"/>
                        </a:lnTo>
                        <a:lnTo>
                          <a:pt x="38" y="9"/>
                        </a:lnTo>
                        <a:lnTo>
                          <a:pt x="36" y="10"/>
                        </a:lnTo>
                        <a:lnTo>
                          <a:pt x="30" y="27"/>
                        </a:lnTo>
                        <a:lnTo>
                          <a:pt x="23" y="7"/>
                        </a:lnTo>
                        <a:lnTo>
                          <a:pt x="21" y="6"/>
                        </a:lnTo>
                        <a:lnTo>
                          <a:pt x="21" y="4"/>
                        </a:lnTo>
                        <a:lnTo>
                          <a:pt x="21" y="3"/>
                        </a:lnTo>
                        <a:lnTo>
                          <a:pt x="23" y="3"/>
                        </a:lnTo>
                        <a:lnTo>
                          <a:pt x="24" y="3"/>
                        </a:lnTo>
                        <a:lnTo>
                          <a:pt x="26" y="1"/>
                        </a:lnTo>
                        <a:lnTo>
                          <a:pt x="26" y="0"/>
                        </a:lnTo>
                        <a:lnTo>
                          <a:pt x="2" y="0"/>
                        </a:lnTo>
                        <a:lnTo>
                          <a:pt x="2" y="1"/>
                        </a:lnTo>
                        <a:lnTo>
                          <a:pt x="3" y="3"/>
                        </a:lnTo>
                        <a:lnTo>
                          <a:pt x="5" y="3"/>
                        </a:lnTo>
                        <a:lnTo>
                          <a:pt x="6" y="4"/>
                        </a:lnTo>
                        <a:lnTo>
                          <a:pt x="8" y="6"/>
                        </a:lnTo>
                        <a:lnTo>
                          <a:pt x="8" y="9"/>
                        </a:lnTo>
                        <a:lnTo>
                          <a:pt x="9" y="12"/>
                        </a:lnTo>
                        <a:lnTo>
                          <a:pt x="11" y="13"/>
                        </a:lnTo>
                        <a:lnTo>
                          <a:pt x="12" y="16"/>
                        </a:lnTo>
                        <a:lnTo>
                          <a:pt x="23" y="45"/>
                        </a:lnTo>
                        <a:lnTo>
                          <a:pt x="21" y="51"/>
                        </a:lnTo>
                        <a:lnTo>
                          <a:pt x="20" y="55"/>
                        </a:lnTo>
                        <a:lnTo>
                          <a:pt x="17" y="58"/>
                        </a:lnTo>
                        <a:lnTo>
                          <a:pt x="15" y="58"/>
                        </a:lnTo>
                        <a:lnTo>
                          <a:pt x="14" y="58"/>
                        </a:lnTo>
                        <a:lnTo>
                          <a:pt x="14" y="57"/>
                        </a:lnTo>
                        <a:lnTo>
                          <a:pt x="14" y="55"/>
                        </a:lnTo>
                        <a:lnTo>
                          <a:pt x="12" y="54"/>
                        </a:lnTo>
                        <a:lnTo>
                          <a:pt x="12" y="52"/>
                        </a:lnTo>
                        <a:lnTo>
                          <a:pt x="9" y="51"/>
                        </a:lnTo>
                        <a:lnTo>
                          <a:pt x="8" y="51"/>
                        </a:lnTo>
                        <a:lnTo>
                          <a:pt x="5" y="51"/>
                        </a:lnTo>
                        <a:lnTo>
                          <a:pt x="3" y="52"/>
                        </a:lnTo>
                        <a:lnTo>
                          <a:pt x="2" y="54"/>
                        </a:lnTo>
                        <a:lnTo>
                          <a:pt x="0" y="57"/>
                        </a:lnTo>
                        <a:close/>
                      </a:path>
                    </a:pathLst>
                  </a:custGeom>
                  <a:solidFill>
                    <a:srgbClr val="000000"/>
                  </a:solidFill>
                  <a:ln w="0">
                    <a:solidFill>
                      <a:srgbClr val="000000"/>
                    </a:solidFill>
                    <a:round/>
                    <a:headEnd/>
                    <a:tailEnd/>
                  </a:ln>
                </p:spPr>
                <p:txBody>
                  <a:bodyPr/>
                  <a:lstStyle/>
                  <a:p>
                    <a:endParaRPr lang="en-US"/>
                  </a:p>
                </p:txBody>
              </p:sp>
              <p:sp>
                <p:nvSpPr>
                  <p:cNvPr id="353" name="Freeform 352"/>
                  <p:cNvSpPr>
                    <a:spLocks noEditPoints="1"/>
                  </p:cNvSpPr>
                  <p:nvPr/>
                </p:nvSpPr>
                <p:spPr bwMode="auto">
                  <a:xfrm>
                    <a:off x="5598160" y="4735324"/>
                    <a:ext cx="123783" cy="111222"/>
                  </a:xfrm>
                  <a:custGeom>
                    <a:avLst/>
                    <a:gdLst>
                      <a:gd name="T0" fmla="*/ 0 w 43"/>
                      <a:gd name="T1" fmla="*/ 24 h 48"/>
                      <a:gd name="T2" fmla="*/ 2 w 43"/>
                      <a:gd name="T3" fmla="*/ 30 h 48"/>
                      <a:gd name="T4" fmla="*/ 3 w 43"/>
                      <a:gd name="T5" fmla="*/ 36 h 48"/>
                      <a:gd name="T6" fmla="*/ 6 w 43"/>
                      <a:gd name="T7" fmla="*/ 41 h 48"/>
                      <a:gd name="T8" fmla="*/ 11 w 43"/>
                      <a:gd name="T9" fmla="*/ 45 h 48"/>
                      <a:gd name="T10" fmla="*/ 17 w 43"/>
                      <a:gd name="T11" fmla="*/ 47 h 48"/>
                      <a:gd name="T12" fmla="*/ 22 w 43"/>
                      <a:gd name="T13" fmla="*/ 48 h 48"/>
                      <a:gd name="T14" fmla="*/ 28 w 43"/>
                      <a:gd name="T15" fmla="*/ 47 h 48"/>
                      <a:gd name="T16" fmla="*/ 33 w 43"/>
                      <a:gd name="T17" fmla="*/ 45 h 48"/>
                      <a:gd name="T18" fmla="*/ 37 w 43"/>
                      <a:gd name="T19" fmla="*/ 41 h 48"/>
                      <a:gd name="T20" fmla="*/ 40 w 43"/>
                      <a:gd name="T21" fmla="*/ 36 h 48"/>
                      <a:gd name="T22" fmla="*/ 43 w 43"/>
                      <a:gd name="T23" fmla="*/ 30 h 48"/>
                      <a:gd name="T24" fmla="*/ 43 w 43"/>
                      <a:gd name="T25" fmla="*/ 24 h 48"/>
                      <a:gd name="T26" fmla="*/ 43 w 43"/>
                      <a:gd name="T27" fmla="*/ 18 h 48"/>
                      <a:gd name="T28" fmla="*/ 40 w 43"/>
                      <a:gd name="T29" fmla="*/ 12 h 48"/>
                      <a:gd name="T30" fmla="*/ 37 w 43"/>
                      <a:gd name="T31" fmla="*/ 8 h 48"/>
                      <a:gd name="T32" fmla="*/ 33 w 43"/>
                      <a:gd name="T33" fmla="*/ 3 h 48"/>
                      <a:gd name="T34" fmla="*/ 28 w 43"/>
                      <a:gd name="T35" fmla="*/ 2 h 48"/>
                      <a:gd name="T36" fmla="*/ 22 w 43"/>
                      <a:gd name="T37" fmla="*/ 0 h 48"/>
                      <a:gd name="T38" fmla="*/ 17 w 43"/>
                      <a:gd name="T39" fmla="*/ 2 h 48"/>
                      <a:gd name="T40" fmla="*/ 11 w 43"/>
                      <a:gd name="T41" fmla="*/ 3 h 48"/>
                      <a:gd name="T42" fmla="*/ 6 w 43"/>
                      <a:gd name="T43" fmla="*/ 8 h 48"/>
                      <a:gd name="T44" fmla="*/ 3 w 43"/>
                      <a:gd name="T45" fmla="*/ 12 h 48"/>
                      <a:gd name="T46" fmla="*/ 2 w 43"/>
                      <a:gd name="T47" fmla="*/ 18 h 48"/>
                      <a:gd name="T48" fmla="*/ 0 w 43"/>
                      <a:gd name="T49" fmla="*/ 24 h 48"/>
                      <a:gd name="T50" fmla="*/ 15 w 43"/>
                      <a:gd name="T51" fmla="*/ 24 h 48"/>
                      <a:gd name="T52" fmla="*/ 15 w 43"/>
                      <a:gd name="T53" fmla="*/ 18 h 48"/>
                      <a:gd name="T54" fmla="*/ 15 w 43"/>
                      <a:gd name="T55" fmla="*/ 14 h 48"/>
                      <a:gd name="T56" fmla="*/ 15 w 43"/>
                      <a:gd name="T57" fmla="*/ 9 h 48"/>
                      <a:gd name="T58" fmla="*/ 17 w 43"/>
                      <a:gd name="T59" fmla="*/ 6 h 48"/>
                      <a:gd name="T60" fmla="*/ 20 w 43"/>
                      <a:gd name="T61" fmla="*/ 5 h 48"/>
                      <a:gd name="T62" fmla="*/ 22 w 43"/>
                      <a:gd name="T63" fmla="*/ 3 h 48"/>
                      <a:gd name="T64" fmla="*/ 24 w 43"/>
                      <a:gd name="T65" fmla="*/ 5 h 48"/>
                      <a:gd name="T66" fmla="*/ 27 w 43"/>
                      <a:gd name="T67" fmla="*/ 6 h 48"/>
                      <a:gd name="T68" fmla="*/ 28 w 43"/>
                      <a:gd name="T69" fmla="*/ 8 h 48"/>
                      <a:gd name="T70" fmla="*/ 28 w 43"/>
                      <a:gd name="T71" fmla="*/ 12 h 48"/>
                      <a:gd name="T72" fmla="*/ 30 w 43"/>
                      <a:gd name="T73" fmla="*/ 18 h 48"/>
                      <a:gd name="T74" fmla="*/ 30 w 43"/>
                      <a:gd name="T75" fmla="*/ 24 h 48"/>
                      <a:gd name="T76" fmla="*/ 30 w 43"/>
                      <a:gd name="T77" fmla="*/ 30 h 48"/>
                      <a:gd name="T78" fmla="*/ 28 w 43"/>
                      <a:gd name="T79" fmla="*/ 36 h 48"/>
                      <a:gd name="T80" fmla="*/ 28 w 43"/>
                      <a:gd name="T81" fmla="*/ 39 h 48"/>
                      <a:gd name="T82" fmla="*/ 27 w 43"/>
                      <a:gd name="T83" fmla="*/ 42 h 48"/>
                      <a:gd name="T84" fmla="*/ 25 w 43"/>
                      <a:gd name="T85" fmla="*/ 44 h 48"/>
                      <a:gd name="T86" fmla="*/ 22 w 43"/>
                      <a:gd name="T87" fmla="*/ 45 h 48"/>
                      <a:gd name="T88" fmla="*/ 20 w 43"/>
                      <a:gd name="T89" fmla="*/ 44 h 48"/>
                      <a:gd name="T90" fmla="*/ 17 w 43"/>
                      <a:gd name="T91" fmla="*/ 42 h 48"/>
                      <a:gd name="T92" fmla="*/ 15 w 43"/>
                      <a:gd name="T93" fmla="*/ 38 h 48"/>
                      <a:gd name="T94" fmla="*/ 15 w 43"/>
                      <a:gd name="T95" fmla="*/ 35 h 48"/>
                      <a:gd name="T96" fmla="*/ 15 w 43"/>
                      <a:gd name="T97" fmla="*/ 30 h 48"/>
                      <a:gd name="T98" fmla="*/ 15 w 43"/>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
                      <a:gd name="T151" fmla="*/ 0 h 48"/>
                      <a:gd name="T152" fmla="*/ 43 w 43"/>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 h="48">
                        <a:moveTo>
                          <a:pt x="0" y="24"/>
                        </a:moveTo>
                        <a:lnTo>
                          <a:pt x="2" y="30"/>
                        </a:lnTo>
                        <a:lnTo>
                          <a:pt x="3" y="36"/>
                        </a:lnTo>
                        <a:lnTo>
                          <a:pt x="6" y="41"/>
                        </a:lnTo>
                        <a:lnTo>
                          <a:pt x="11" y="45"/>
                        </a:lnTo>
                        <a:lnTo>
                          <a:pt x="17" y="47"/>
                        </a:lnTo>
                        <a:lnTo>
                          <a:pt x="22" y="48"/>
                        </a:lnTo>
                        <a:lnTo>
                          <a:pt x="28" y="47"/>
                        </a:lnTo>
                        <a:lnTo>
                          <a:pt x="33" y="45"/>
                        </a:lnTo>
                        <a:lnTo>
                          <a:pt x="37" y="41"/>
                        </a:lnTo>
                        <a:lnTo>
                          <a:pt x="40" y="36"/>
                        </a:lnTo>
                        <a:lnTo>
                          <a:pt x="43" y="30"/>
                        </a:lnTo>
                        <a:lnTo>
                          <a:pt x="43" y="24"/>
                        </a:lnTo>
                        <a:lnTo>
                          <a:pt x="43" y="18"/>
                        </a:lnTo>
                        <a:lnTo>
                          <a:pt x="40" y="12"/>
                        </a:lnTo>
                        <a:lnTo>
                          <a:pt x="37" y="8"/>
                        </a:lnTo>
                        <a:lnTo>
                          <a:pt x="33" y="3"/>
                        </a:lnTo>
                        <a:lnTo>
                          <a:pt x="28" y="2"/>
                        </a:lnTo>
                        <a:lnTo>
                          <a:pt x="22" y="0"/>
                        </a:lnTo>
                        <a:lnTo>
                          <a:pt x="17" y="2"/>
                        </a:lnTo>
                        <a:lnTo>
                          <a:pt x="11" y="3"/>
                        </a:lnTo>
                        <a:lnTo>
                          <a:pt x="6" y="8"/>
                        </a:lnTo>
                        <a:lnTo>
                          <a:pt x="3" y="12"/>
                        </a:lnTo>
                        <a:lnTo>
                          <a:pt x="2" y="18"/>
                        </a:lnTo>
                        <a:lnTo>
                          <a:pt x="0" y="24"/>
                        </a:lnTo>
                        <a:close/>
                        <a:moveTo>
                          <a:pt x="15" y="24"/>
                        </a:moveTo>
                        <a:lnTo>
                          <a:pt x="15" y="18"/>
                        </a:lnTo>
                        <a:lnTo>
                          <a:pt x="15" y="14"/>
                        </a:lnTo>
                        <a:lnTo>
                          <a:pt x="15" y="9"/>
                        </a:lnTo>
                        <a:lnTo>
                          <a:pt x="17" y="6"/>
                        </a:lnTo>
                        <a:lnTo>
                          <a:pt x="20" y="5"/>
                        </a:lnTo>
                        <a:lnTo>
                          <a:pt x="22" y="3"/>
                        </a:lnTo>
                        <a:lnTo>
                          <a:pt x="24" y="5"/>
                        </a:lnTo>
                        <a:lnTo>
                          <a:pt x="27" y="6"/>
                        </a:lnTo>
                        <a:lnTo>
                          <a:pt x="28" y="8"/>
                        </a:lnTo>
                        <a:lnTo>
                          <a:pt x="28" y="12"/>
                        </a:lnTo>
                        <a:lnTo>
                          <a:pt x="30" y="18"/>
                        </a:lnTo>
                        <a:lnTo>
                          <a:pt x="30" y="24"/>
                        </a:lnTo>
                        <a:lnTo>
                          <a:pt x="30" y="30"/>
                        </a:lnTo>
                        <a:lnTo>
                          <a:pt x="28" y="36"/>
                        </a:lnTo>
                        <a:lnTo>
                          <a:pt x="28" y="39"/>
                        </a:lnTo>
                        <a:lnTo>
                          <a:pt x="27" y="42"/>
                        </a:lnTo>
                        <a:lnTo>
                          <a:pt x="25" y="44"/>
                        </a:lnTo>
                        <a:lnTo>
                          <a:pt x="22" y="45"/>
                        </a:lnTo>
                        <a:lnTo>
                          <a:pt x="20" y="44"/>
                        </a:lnTo>
                        <a:lnTo>
                          <a:pt x="17" y="42"/>
                        </a:lnTo>
                        <a:lnTo>
                          <a:pt x="15" y="38"/>
                        </a:lnTo>
                        <a:lnTo>
                          <a:pt x="15" y="35"/>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354" name="Freeform 353"/>
                  <p:cNvSpPr>
                    <a:spLocks/>
                  </p:cNvSpPr>
                  <p:nvPr/>
                </p:nvSpPr>
                <p:spPr bwMode="auto">
                  <a:xfrm>
                    <a:off x="5736336" y="4735324"/>
                    <a:ext cx="221657" cy="108904"/>
                  </a:xfrm>
                  <a:custGeom>
                    <a:avLst/>
                    <a:gdLst>
                      <a:gd name="T0" fmla="*/ 22 w 77"/>
                      <a:gd name="T1" fmla="*/ 47 h 47"/>
                      <a:gd name="T2" fmla="*/ 21 w 77"/>
                      <a:gd name="T3" fmla="*/ 44 h 47"/>
                      <a:gd name="T4" fmla="*/ 19 w 77"/>
                      <a:gd name="T5" fmla="*/ 41 h 47"/>
                      <a:gd name="T6" fmla="*/ 19 w 77"/>
                      <a:gd name="T7" fmla="*/ 12 h 47"/>
                      <a:gd name="T8" fmla="*/ 21 w 77"/>
                      <a:gd name="T9" fmla="*/ 9 h 47"/>
                      <a:gd name="T10" fmla="*/ 27 w 77"/>
                      <a:gd name="T11" fmla="*/ 6 h 47"/>
                      <a:gd name="T12" fmla="*/ 31 w 77"/>
                      <a:gd name="T13" fmla="*/ 9 h 47"/>
                      <a:gd name="T14" fmla="*/ 33 w 77"/>
                      <a:gd name="T15" fmla="*/ 15 h 47"/>
                      <a:gd name="T16" fmla="*/ 31 w 77"/>
                      <a:gd name="T17" fmla="*/ 41 h 47"/>
                      <a:gd name="T18" fmla="*/ 30 w 77"/>
                      <a:gd name="T19" fmla="*/ 44 h 47"/>
                      <a:gd name="T20" fmla="*/ 27 w 77"/>
                      <a:gd name="T21" fmla="*/ 47 h 47"/>
                      <a:gd name="T22" fmla="*/ 51 w 77"/>
                      <a:gd name="T23" fmla="*/ 44 h 47"/>
                      <a:gd name="T24" fmla="*/ 46 w 77"/>
                      <a:gd name="T25" fmla="*/ 42 h 47"/>
                      <a:gd name="T26" fmla="*/ 46 w 77"/>
                      <a:gd name="T27" fmla="*/ 39 h 47"/>
                      <a:gd name="T28" fmla="*/ 46 w 77"/>
                      <a:gd name="T29" fmla="*/ 11 h 47"/>
                      <a:gd name="T30" fmla="*/ 51 w 77"/>
                      <a:gd name="T31" fmla="*/ 8 h 47"/>
                      <a:gd name="T32" fmla="*/ 57 w 77"/>
                      <a:gd name="T33" fmla="*/ 8 h 47"/>
                      <a:gd name="T34" fmla="*/ 58 w 77"/>
                      <a:gd name="T35" fmla="*/ 12 h 47"/>
                      <a:gd name="T36" fmla="*/ 58 w 77"/>
                      <a:gd name="T37" fmla="*/ 39 h 47"/>
                      <a:gd name="T38" fmla="*/ 58 w 77"/>
                      <a:gd name="T39" fmla="*/ 42 h 47"/>
                      <a:gd name="T40" fmla="*/ 54 w 77"/>
                      <a:gd name="T41" fmla="*/ 44 h 47"/>
                      <a:gd name="T42" fmla="*/ 77 w 77"/>
                      <a:gd name="T43" fmla="*/ 47 h 47"/>
                      <a:gd name="T44" fmla="*/ 74 w 77"/>
                      <a:gd name="T45" fmla="*/ 44 h 47"/>
                      <a:gd name="T46" fmla="*/ 73 w 77"/>
                      <a:gd name="T47" fmla="*/ 41 h 47"/>
                      <a:gd name="T48" fmla="*/ 71 w 77"/>
                      <a:gd name="T49" fmla="*/ 14 h 47"/>
                      <a:gd name="T50" fmla="*/ 70 w 77"/>
                      <a:gd name="T51" fmla="*/ 6 h 47"/>
                      <a:gd name="T52" fmla="*/ 64 w 77"/>
                      <a:gd name="T53" fmla="*/ 2 h 47"/>
                      <a:gd name="T54" fmla="*/ 55 w 77"/>
                      <a:gd name="T55" fmla="*/ 2 h 47"/>
                      <a:gd name="T56" fmla="*/ 48 w 77"/>
                      <a:gd name="T57" fmla="*/ 5 h 47"/>
                      <a:gd name="T58" fmla="*/ 45 w 77"/>
                      <a:gd name="T59" fmla="*/ 8 h 47"/>
                      <a:gd name="T60" fmla="*/ 42 w 77"/>
                      <a:gd name="T61" fmla="*/ 3 h 47"/>
                      <a:gd name="T62" fmla="*/ 33 w 77"/>
                      <a:gd name="T63" fmla="*/ 0 h 47"/>
                      <a:gd name="T64" fmla="*/ 22 w 77"/>
                      <a:gd name="T65" fmla="*/ 3 h 47"/>
                      <a:gd name="T66" fmla="*/ 18 w 77"/>
                      <a:gd name="T67" fmla="*/ 9 h 47"/>
                      <a:gd name="T68" fmla="*/ 0 w 77"/>
                      <a:gd name="T69" fmla="*/ 2 h 47"/>
                      <a:gd name="T70" fmla="*/ 3 w 77"/>
                      <a:gd name="T71" fmla="*/ 5 h 47"/>
                      <a:gd name="T72" fmla="*/ 4 w 77"/>
                      <a:gd name="T73" fmla="*/ 8 h 47"/>
                      <a:gd name="T74" fmla="*/ 6 w 77"/>
                      <a:gd name="T75" fmla="*/ 38 h 47"/>
                      <a:gd name="T76" fmla="*/ 3 w 77"/>
                      <a:gd name="T77" fmla="*/ 42 h 47"/>
                      <a:gd name="T78" fmla="*/ 0 w 77"/>
                      <a:gd name="T79" fmla="*/ 44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7"/>
                      <a:gd name="T121" fmla="*/ 0 h 47"/>
                      <a:gd name="T122" fmla="*/ 77 w 77"/>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7" h="47">
                        <a:moveTo>
                          <a:pt x="0" y="47"/>
                        </a:moveTo>
                        <a:lnTo>
                          <a:pt x="22" y="47"/>
                        </a:lnTo>
                        <a:lnTo>
                          <a:pt x="22" y="44"/>
                        </a:lnTo>
                        <a:lnTo>
                          <a:pt x="21" y="44"/>
                        </a:lnTo>
                        <a:lnTo>
                          <a:pt x="19" y="42"/>
                        </a:lnTo>
                        <a:lnTo>
                          <a:pt x="19" y="41"/>
                        </a:lnTo>
                        <a:lnTo>
                          <a:pt x="19" y="39"/>
                        </a:lnTo>
                        <a:lnTo>
                          <a:pt x="19" y="12"/>
                        </a:lnTo>
                        <a:lnTo>
                          <a:pt x="19" y="11"/>
                        </a:lnTo>
                        <a:lnTo>
                          <a:pt x="21" y="9"/>
                        </a:lnTo>
                        <a:lnTo>
                          <a:pt x="24" y="8"/>
                        </a:lnTo>
                        <a:lnTo>
                          <a:pt x="27" y="6"/>
                        </a:lnTo>
                        <a:lnTo>
                          <a:pt x="30" y="8"/>
                        </a:lnTo>
                        <a:lnTo>
                          <a:pt x="31" y="9"/>
                        </a:lnTo>
                        <a:lnTo>
                          <a:pt x="31" y="12"/>
                        </a:lnTo>
                        <a:lnTo>
                          <a:pt x="33" y="15"/>
                        </a:lnTo>
                        <a:lnTo>
                          <a:pt x="33" y="39"/>
                        </a:lnTo>
                        <a:lnTo>
                          <a:pt x="31" y="41"/>
                        </a:lnTo>
                        <a:lnTo>
                          <a:pt x="31" y="42"/>
                        </a:lnTo>
                        <a:lnTo>
                          <a:pt x="30" y="44"/>
                        </a:lnTo>
                        <a:lnTo>
                          <a:pt x="27" y="44"/>
                        </a:lnTo>
                        <a:lnTo>
                          <a:pt x="27" y="47"/>
                        </a:lnTo>
                        <a:lnTo>
                          <a:pt x="51" y="47"/>
                        </a:lnTo>
                        <a:lnTo>
                          <a:pt x="51" y="44"/>
                        </a:lnTo>
                        <a:lnTo>
                          <a:pt x="48" y="44"/>
                        </a:lnTo>
                        <a:lnTo>
                          <a:pt x="46" y="42"/>
                        </a:lnTo>
                        <a:lnTo>
                          <a:pt x="46" y="41"/>
                        </a:lnTo>
                        <a:lnTo>
                          <a:pt x="46" y="39"/>
                        </a:lnTo>
                        <a:lnTo>
                          <a:pt x="46" y="12"/>
                        </a:lnTo>
                        <a:lnTo>
                          <a:pt x="46" y="11"/>
                        </a:lnTo>
                        <a:lnTo>
                          <a:pt x="48" y="9"/>
                        </a:lnTo>
                        <a:lnTo>
                          <a:pt x="51" y="8"/>
                        </a:lnTo>
                        <a:lnTo>
                          <a:pt x="54" y="6"/>
                        </a:lnTo>
                        <a:lnTo>
                          <a:pt x="57" y="8"/>
                        </a:lnTo>
                        <a:lnTo>
                          <a:pt x="58" y="9"/>
                        </a:lnTo>
                        <a:lnTo>
                          <a:pt x="58" y="12"/>
                        </a:lnTo>
                        <a:lnTo>
                          <a:pt x="58" y="15"/>
                        </a:lnTo>
                        <a:lnTo>
                          <a:pt x="58" y="39"/>
                        </a:lnTo>
                        <a:lnTo>
                          <a:pt x="58" y="41"/>
                        </a:lnTo>
                        <a:lnTo>
                          <a:pt x="58" y="42"/>
                        </a:lnTo>
                        <a:lnTo>
                          <a:pt x="57" y="44"/>
                        </a:lnTo>
                        <a:lnTo>
                          <a:pt x="54" y="44"/>
                        </a:lnTo>
                        <a:lnTo>
                          <a:pt x="54" y="47"/>
                        </a:lnTo>
                        <a:lnTo>
                          <a:pt x="77" y="47"/>
                        </a:lnTo>
                        <a:lnTo>
                          <a:pt x="77" y="44"/>
                        </a:lnTo>
                        <a:lnTo>
                          <a:pt x="74" y="44"/>
                        </a:lnTo>
                        <a:lnTo>
                          <a:pt x="73" y="42"/>
                        </a:lnTo>
                        <a:lnTo>
                          <a:pt x="73" y="41"/>
                        </a:lnTo>
                        <a:lnTo>
                          <a:pt x="71" y="39"/>
                        </a:lnTo>
                        <a:lnTo>
                          <a:pt x="71" y="14"/>
                        </a:lnTo>
                        <a:lnTo>
                          <a:pt x="71" y="9"/>
                        </a:lnTo>
                        <a:lnTo>
                          <a:pt x="70" y="6"/>
                        </a:lnTo>
                        <a:lnTo>
                          <a:pt x="68" y="3"/>
                        </a:lnTo>
                        <a:lnTo>
                          <a:pt x="64" y="2"/>
                        </a:lnTo>
                        <a:lnTo>
                          <a:pt x="60" y="0"/>
                        </a:lnTo>
                        <a:lnTo>
                          <a:pt x="55" y="2"/>
                        </a:lnTo>
                        <a:lnTo>
                          <a:pt x="51" y="3"/>
                        </a:lnTo>
                        <a:lnTo>
                          <a:pt x="48" y="5"/>
                        </a:lnTo>
                        <a:lnTo>
                          <a:pt x="45" y="8"/>
                        </a:lnTo>
                        <a:lnTo>
                          <a:pt x="43" y="5"/>
                        </a:lnTo>
                        <a:lnTo>
                          <a:pt x="42" y="3"/>
                        </a:lnTo>
                        <a:lnTo>
                          <a:pt x="37" y="2"/>
                        </a:lnTo>
                        <a:lnTo>
                          <a:pt x="33" y="0"/>
                        </a:lnTo>
                        <a:lnTo>
                          <a:pt x="27" y="2"/>
                        </a:lnTo>
                        <a:lnTo>
                          <a:pt x="22" y="3"/>
                        </a:lnTo>
                        <a:lnTo>
                          <a:pt x="21" y="6"/>
                        </a:lnTo>
                        <a:lnTo>
                          <a:pt x="18" y="9"/>
                        </a:lnTo>
                        <a:lnTo>
                          <a:pt x="18" y="2"/>
                        </a:lnTo>
                        <a:lnTo>
                          <a:pt x="0" y="2"/>
                        </a:lnTo>
                        <a:lnTo>
                          <a:pt x="0" y="3"/>
                        </a:lnTo>
                        <a:lnTo>
                          <a:pt x="3" y="5"/>
                        </a:lnTo>
                        <a:lnTo>
                          <a:pt x="4" y="5"/>
                        </a:lnTo>
                        <a:lnTo>
                          <a:pt x="4" y="8"/>
                        </a:lnTo>
                        <a:lnTo>
                          <a:pt x="6" y="9"/>
                        </a:lnTo>
                        <a:lnTo>
                          <a:pt x="6" y="38"/>
                        </a:lnTo>
                        <a:lnTo>
                          <a:pt x="4" y="41"/>
                        </a:lnTo>
                        <a:lnTo>
                          <a:pt x="3" y="42"/>
                        </a:lnTo>
                        <a:lnTo>
                          <a:pt x="3" y="44"/>
                        </a:lnTo>
                        <a:lnTo>
                          <a:pt x="0" y="44"/>
                        </a:lnTo>
                        <a:lnTo>
                          <a:pt x="0" y="47"/>
                        </a:lnTo>
                        <a:close/>
                      </a:path>
                    </a:pathLst>
                  </a:custGeom>
                  <a:solidFill>
                    <a:srgbClr val="000000"/>
                  </a:solidFill>
                  <a:ln w="0">
                    <a:solidFill>
                      <a:srgbClr val="000000"/>
                    </a:solidFill>
                    <a:round/>
                    <a:headEnd/>
                    <a:tailEnd/>
                  </a:ln>
                </p:spPr>
                <p:txBody>
                  <a:bodyPr/>
                  <a:lstStyle/>
                  <a:p>
                    <a:endParaRPr lang="en-US"/>
                  </a:p>
                </p:txBody>
              </p:sp>
              <p:sp>
                <p:nvSpPr>
                  <p:cNvPr id="355" name="Freeform 354"/>
                  <p:cNvSpPr>
                    <a:spLocks noEditPoints="1"/>
                  </p:cNvSpPr>
                  <p:nvPr/>
                </p:nvSpPr>
                <p:spPr bwMode="auto">
                  <a:xfrm>
                    <a:off x="5966629" y="4735324"/>
                    <a:ext cx="129540" cy="111222"/>
                  </a:xfrm>
                  <a:custGeom>
                    <a:avLst/>
                    <a:gdLst>
                      <a:gd name="T0" fmla="*/ 0 w 45"/>
                      <a:gd name="T1" fmla="*/ 24 h 48"/>
                      <a:gd name="T2" fmla="*/ 2 w 45"/>
                      <a:gd name="T3" fmla="*/ 30 h 48"/>
                      <a:gd name="T4" fmla="*/ 3 w 45"/>
                      <a:gd name="T5" fmla="*/ 36 h 48"/>
                      <a:gd name="T6" fmla="*/ 8 w 45"/>
                      <a:gd name="T7" fmla="*/ 41 h 48"/>
                      <a:gd name="T8" fmla="*/ 12 w 45"/>
                      <a:gd name="T9" fmla="*/ 45 h 48"/>
                      <a:gd name="T10" fmla="*/ 17 w 45"/>
                      <a:gd name="T11" fmla="*/ 47 h 48"/>
                      <a:gd name="T12" fmla="*/ 23 w 45"/>
                      <a:gd name="T13" fmla="*/ 48 h 48"/>
                      <a:gd name="T14" fmla="*/ 29 w 45"/>
                      <a:gd name="T15" fmla="*/ 47 h 48"/>
                      <a:gd name="T16" fmla="*/ 35 w 45"/>
                      <a:gd name="T17" fmla="*/ 45 h 48"/>
                      <a:gd name="T18" fmla="*/ 39 w 45"/>
                      <a:gd name="T19" fmla="*/ 41 h 48"/>
                      <a:gd name="T20" fmla="*/ 42 w 45"/>
                      <a:gd name="T21" fmla="*/ 36 h 48"/>
                      <a:gd name="T22" fmla="*/ 44 w 45"/>
                      <a:gd name="T23" fmla="*/ 30 h 48"/>
                      <a:gd name="T24" fmla="*/ 45 w 45"/>
                      <a:gd name="T25" fmla="*/ 24 h 48"/>
                      <a:gd name="T26" fmla="*/ 44 w 45"/>
                      <a:gd name="T27" fmla="*/ 18 h 48"/>
                      <a:gd name="T28" fmla="*/ 42 w 45"/>
                      <a:gd name="T29" fmla="*/ 12 h 48"/>
                      <a:gd name="T30" fmla="*/ 39 w 45"/>
                      <a:gd name="T31" fmla="*/ 8 h 48"/>
                      <a:gd name="T32" fmla="*/ 35 w 45"/>
                      <a:gd name="T33" fmla="*/ 3 h 48"/>
                      <a:gd name="T34" fmla="*/ 29 w 45"/>
                      <a:gd name="T35" fmla="*/ 2 h 48"/>
                      <a:gd name="T36" fmla="*/ 23 w 45"/>
                      <a:gd name="T37" fmla="*/ 0 h 48"/>
                      <a:gd name="T38" fmla="*/ 17 w 45"/>
                      <a:gd name="T39" fmla="*/ 2 h 48"/>
                      <a:gd name="T40" fmla="*/ 12 w 45"/>
                      <a:gd name="T41" fmla="*/ 3 h 48"/>
                      <a:gd name="T42" fmla="*/ 8 w 45"/>
                      <a:gd name="T43" fmla="*/ 8 h 48"/>
                      <a:gd name="T44" fmla="*/ 3 w 45"/>
                      <a:gd name="T45" fmla="*/ 12 h 48"/>
                      <a:gd name="T46" fmla="*/ 2 w 45"/>
                      <a:gd name="T47" fmla="*/ 18 h 48"/>
                      <a:gd name="T48" fmla="*/ 0 w 45"/>
                      <a:gd name="T49" fmla="*/ 24 h 48"/>
                      <a:gd name="T50" fmla="*/ 15 w 45"/>
                      <a:gd name="T51" fmla="*/ 24 h 48"/>
                      <a:gd name="T52" fmla="*/ 15 w 45"/>
                      <a:gd name="T53" fmla="*/ 18 h 48"/>
                      <a:gd name="T54" fmla="*/ 15 w 45"/>
                      <a:gd name="T55" fmla="*/ 14 h 48"/>
                      <a:gd name="T56" fmla="*/ 17 w 45"/>
                      <a:gd name="T57" fmla="*/ 9 h 48"/>
                      <a:gd name="T58" fmla="*/ 18 w 45"/>
                      <a:gd name="T59" fmla="*/ 6 h 48"/>
                      <a:gd name="T60" fmla="*/ 20 w 45"/>
                      <a:gd name="T61" fmla="*/ 5 h 48"/>
                      <a:gd name="T62" fmla="*/ 23 w 45"/>
                      <a:gd name="T63" fmla="*/ 3 h 48"/>
                      <a:gd name="T64" fmla="*/ 26 w 45"/>
                      <a:gd name="T65" fmla="*/ 5 h 48"/>
                      <a:gd name="T66" fmla="*/ 27 w 45"/>
                      <a:gd name="T67" fmla="*/ 6 h 48"/>
                      <a:gd name="T68" fmla="*/ 29 w 45"/>
                      <a:gd name="T69" fmla="*/ 8 h 48"/>
                      <a:gd name="T70" fmla="*/ 30 w 45"/>
                      <a:gd name="T71" fmla="*/ 12 h 48"/>
                      <a:gd name="T72" fmla="*/ 30 w 45"/>
                      <a:gd name="T73" fmla="*/ 18 h 48"/>
                      <a:gd name="T74" fmla="*/ 30 w 45"/>
                      <a:gd name="T75" fmla="*/ 24 h 48"/>
                      <a:gd name="T76" fmla="*/ 30 w 45"/>
                      <a:gd name="T77" fmla="*/ 30 h 48"/>
                      <a:gd name="T78" fmla="*/ 30 w 45"/>
                      <a:gd name="T79" fmla="*/ 36 h 48"/>
                      <a:gd name="T80" fmla="*/ 29 w 45"/>
                      <a:gd name="T81" fmla="*/ 39 h 48"/>
                      <a:gd name="T82" fmla="*/ 27 w 45"/>
                      <a:gd name="T83" fmla="*/ 42 h 48"/>
                      <a:gd name="T84" fmla="*/ 26 w 45"/>
                      <a:gd name="T85" fmla="*/ 44 h 48"/>
                      <a:gd name="T86" fmla="*/ 23 w 45"/>
                      <a:gd name="T87" fmla="*/ 45 h 48"/>
                      <a:gd name="T88" fmla="*/ 20 w 45"/>
                      <a:gd name="T89" fmla="*/ 44 h 48"/>
                      <a:gd name="T90" fmla="*/ 18 w 45"/>
                      <a:gd name="T91" fmla="*/ 42 h 48"/>
                      <a:gd name="T92" fmla="*/ 17 w 45"/>
                      <a:gd name="T93" fmla="*/ 38 h 48"/>
                      <a:gd name="T94" fmla="*/ 15 w 45"/>
                      <a:gd name="T95" fmla="*/ 35 h 48"/>
                      <a:gd name="T96" fmla="*/ 15 w 45"/>
                      <a:gd name="T97" fmla="*/ 30 h 48"/>
                      <a:gd name="T98" fmla="*/ 15 w 45"/>
                      <a:gd name="T99" fmla="*/ 24 h 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
                      <a:gd name="T151" fmla="*/ 0 h 48"/>
                      <a:gd name="T152" fmla="*/ 45 w 45"/>
                      <a:gd name="T153" fmla="*/ 48 h 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 h="48">
                        <a:moveTo>
                          <a:pt x="0" y="24"/>
                        </a:moveTo>
                        <a:lnTo>
                          <a:pt x="2" y="30"/>
                        </a:lnTo>
                        <a:lnTo>
                          <a:pt x="3" y="36"/>
                        </a:lnTo>
                        <a:lnTo>
                          <a:pt x="8" y="41"/>
                        </a:lnTo>
                        <a:lnTo>
                          <a:pt x="12" y="45"/>
                        </a:lnTo>
                        <a:lnTo>
                          <a:pt x="17" y="47"/>
                        </a:lnTo>
                        <a:lnTo>
                          <a:pt x="23" y="48"/>
                        </a:lnTo>
                        <a:lnTo>
                          <a:pt x="29" y="47"/>
                        </a:lnTo>
                        <a:lnTo>
                          <a:pt x="35" y="45"/>
                        </a:lnTo>
                        <a:lnTo>
                          <a:pt x="39" y="41"/>
                        </a:lnTo>
                        <a:lnTo>
                          <a:pt x="42" y="36"/>
                        </a:lnTo>
                        <a:lnTo>
                          <a:pt x="44" y="30"/>
                        </a:lnTo>
                        <a:lnTo>
                          <a:pt x="45" y="24"/>
                        </a:lnTo>
                        <a:lnTo>
                          <a:pt x="44" y="18"/>
                        </a:lnTo>
                        <a:lnTo>
                          <a:pt x="42" y="12"/>
                        </a:lnTo>
                        <a:lnTo>
                          <a:pt x="39" y="8"/>
                        </a:lnTo>
                        <a:lnTo>
                          <a:pt x="35" y="3"/>
                        </a:lnTo>
                        <a:lnTo>
                          <a:pt x="29" y="2"/>
                        </a:lnTo>
                        <a:lnTo>
                          <a:pt x="23" y="0"/>
                        </a:lnTo>
                        <a:lnTo>
                          <a:pt x="17" y="2"/>
                        </a:lnTo>
                        <a:lnTo>
                          <a:pt x="12" y="3"/>
                        </a:lnTo>
                        <a:lnTo>
                          <a:pt x="8" y="8"/>
                        </a:lnTo>
                        <a:lnTo>
                          <a:pt x="3" y="12"/>
                        </a:lnTo>
                        <a:lnTo>
                          <a:pt x="2" y="18"/>
                        </a:lnTo>
                        <a:lnTo>
                          <a:pt x="0" y="24"/>
                        </a:lnTo>
                        <a:close/>
                        <a:moveTo>
                          <a:pt x="15" y="24"/>
                        </a:moveTo>
                        <a:lnTo>
                          <a:pt x="15" y="18"/>
                        </a:lnTo>
                        <a:lnTo>
                          <a:pt x="15" y="14"/>
                        </a:lnTo>
                        <a:lnTo>
                          <a:pt x="17" y="9"/>
                        </a:lnTo>
                        <a:lnTo>
                          <a:pt x="18" y="6"/>
                        </a:lnTo>
                        <a:lnTo>
                          <a:pt x="20" y="5"/>
                        </a:lnTo>
                        <a:lnTo>
                          <a:pt x="23" y="3"/>
                        </a:lnTo>
                        <a:lnTo>
                          <a:pt x="26" y="5"/>
                        </a:lnTo>
                        <a:lnTo>
                          <a:pt x="27" y="6"/>
                        </a:lnTo>
                        <a:lnTo>
                          <a:pt x="29" y="8"/>
                        </a:lnTo>
                        <a:lnTo>
                          <a:pt x="30" y="12"/>
                        </a:lnTo>
                        <a:lnTo>
                          <a:pt x="30" y="18"/>
                        </a:lnTo>
                        <a:lnTo>
                          <a:pt x="30" y="24"/>
                        </a:lnTo>
                        <a:lnTo>
                          <a:pt x="30" y="30"/>
                        </a:lnTo>
                        <a:lnTo>
                          <a:pt x="30" y="36"/>
                        </a:lnTo>
                        <a:lnTo>
                          <a:pt x="29" y="39"/>
                        </a:lnTo>
                        <a:lnTo>
                          <a:pt x="27" y="42"/>
                        </a:lnTo>
                        <a:lnTo>
                          <a:pt x="26" y="44"/>
                        </a:lnTo>
                        <a:lnTo>
                          <a:pt x="23" y="45"/>
                        </a:lnTo>
                        <a:lnTo>
                          <a:pt x="20" y="44"/>
                        </a:lnTo>
                        <a:lnTo>
                          <a:pt x="18" y="42"/>
                        </a:lnTo>
                        <a:lnTo>
                          <a:pt x="17" y="38"/>
                        </a:lnTo>
                        <a:lnTo>
                          <a:pt x="15" y="35"/>
                        </a:lnTo>
                        <a:lnTo>
                          <a:pt x="15" y="30"/>
                        </a:lnTo>
                        <a:lnTo>
                          <a:pt x="15" y="24"/>
                        </a:lnTo>
                        <a:close/>
                      </a:path>
                    </a:pathLst>
                  </a:custGeom>
                  <a:solidFill>
                    <a:srgbClr val="000000"/>
                  </a:solidFill>
                  <a:ln w="0">
                    <a:solidFill>
                      <a:srgbClr val="000000"/>
                    </a:solidFill>
                    <a:round/>
                    <a:headEnd/>
                    <a:tailEnd/>
                  </a:ln>
                </p:spPr>
                <p:txBody>
                  <a:bodyPr/>
                  <a:lstStyle/>
                  <a:p>
                    <a:endParaRPr lang="en-US"/>
                  </a:p>
                </p:txBody>
              </p:sp>
              <p:sp>
                <p:nvSpPr>
                  <p:cNvPr id="356" name="Freeform 355"/>
                  <p:cNvSpPr>
                    <a:spLocks noEditPoints="1"/>
                  </p:cNvSpPr>
                  <p:nvPr/>
                </p:nvSpPr>
                <p:spPr bwMode="auto">
                  <a:xfrm>
                    <a:off x="6110563" y="4691298"/>
                    <a:ext cx="141055" cy="155247"/>
                  </a:xfrm>
                  <a:custGeom>
                    <a:avLst/>
                    <a:gdLst>
                      <a:gd name="T0" fmla="*/ 22 w 49"/>
                      <a:gd name="T1" fmla="*/ 61 h 67"/>
                      <a:gd name="T2" fmla="*/ 19 w 49"/>
                      <a:gd name="T3" fmla="*/ 60 h 67"/>
                      <a:gd name="T4" fmla="*/ 16 w 49"/>
                      <a:gd name="T5" fmla="*/ 58 h 67"/>
                      <a:gd name="T6" fmla="*/ 15 w 49"/>
                      <a:gd name="T7" fmla="*/ 54 h 67"/>
                      <a:gd name="T8" fmla="*/ 15 w 49"/>
                      <a:gd name="T9" fmla="*/ 49 h 67"/>
                      <a:gd name="T10" fmla="*/ 15 w 49"/>
                      <a:gd name="T11" fmla="*/ 43 h 67"/>
                      <a:gd name="T12" fmla="*/ 15 w 49"/>
                      <a:gd name="T13" fmla="*/ 37 h 67"/>
                      <a:gd name="T14" fmla="*/ 15 w 49"/>
                      <a:gd name="T15" fmla="*/ 33 h 67"/>
                      <a:gd name="T16" fmla="*/ 16 w 49"/>
                      <a:gd name="T17" fmla="*/ 28 h 67"/>
                      <a:gd name="T18" fmla="*/ 19 w 49"/>
                      <a:gd name="T19" fmla="*/ 25 h 67"/>
                      <a:gd name="T20" fmla="*/ 22 w 49"/>
                      <a:gd name="T21" fmla="*/ 25 h 67"/>
                      <a:gd name="T22" fmla="*/ 25 w 49"/>
                      <a:gd name="T23" fmla="*/ 25 h 67"/>
                      <a:gd name="T24" fmla="*/ 28 w 49"/>
                      <a:gd name="T25" fmla="*/ 27 h 67"/>
                      <a:gd name="T26" fmla="*/ 29 w 49"/>
                      <a:gd name="T27" fmla="*/ 30 h 67"/>
                      <a:gd name="T28" fmla="*/ 29 w 49"/>
                      <a:gd name="T29" fmla="*/ 31 h 67"/>
                      <a:gd name="T30" fmla="*/ 29 w 49"/>
                      <a:gd name="T31" fmla="*/ 55 h 67"/>
                      <a:gd name="T32" fmla="*/ 29 w 49"/>
                      <a:gd name="T33" fmla="*/ 57 h 67"/>
                      <a:gd name="T34" fmla="*/ 26 w 49"/>
                      <a:gd name="T35" fmla="*/ 58 h 67"/>
                      <a:gd name="T36" fmla="*/ 25 w 49"/>
                      <a:gd name="T37" fmla="*/ 61 h 67"/>
                      <a:gd name="T38" fmla="*/ 22 w 49"/>
                      <a:gd name="T39" fmla="*/ 61 h 67"/>
                      <a:gd name="T40" fmla="*/ 0 w 49"/>
                      <a:gd name="T41" fmla="*/ 45 h 67"/>
                      <a:gd name="T42" fmla="*/ 0 w 49"/>
                      <a:gd name="T43" fmla="*/ 51 h 67"/>
                      <a:gd name="T44" fmla="*/ 3 w 49"/>
                      <a:gd name="T45" fmla="*/ 57 h 67"/>
                      <a:gd name="T46" fmla="*/ 6 w 49"/>
                      <a:gd name="T47" fmla="*/ 61 h 67"/>
                      <a:gd name="T48" fmla="*/ 9 w 49"/>
                      <a:gd name="T49" fmla="*/ 64 h 67"/>
                      <a:gd name="T50" fmla="*/ 13 w 49"/>
                      <a:gd name="T51" fmla="*/ 66 h 67"/>
                      <a:gd name="T52" fmla="*/ 18 w 49"/>
                      <a:gd name="T53" fmla="*/ 67 h 67"/>
                      <a:gd name="T54" fmla="*/ 21 w 49"/>
                      <a:gd name="T55" fmla="*/ 66 h 67"/>
                      <a:gd name="T56" fmla="*/ 25 w 49"/>
                      <a:gd name="T57" fmla="*/ 64 h 67"/>
                      <a:gd name="T58" fmla="*/ 26 w 49"/>
                      <a:gd name="T59" fmla="*/ 63 h 67"/>
                      <a:gd name="T60" fmla="*/ 29 w 49"/>
                      <a:gd name="T61" fmla="*/ 60 h 67"/>
                      <a:gd name="T62" fmla="*/ 29 w 49"/>
                      <a:gd name="T63" fmla="*/ 67 h 67"/>
                      <a:gd name="T64" fmla="*/ 35 w 49"/>
                      <a:gd name="T65" fmla="*/ 66 h 67"/>
                      <a:gd name="T66" fmla="*/ 38 w 49"/>
                      <a:gd name="T67" fmla="*/ 64 h 67"/>
                      <a:gd name="T68" fmla="*/ 40 w 49"/>
                      <a:gd name="T69" fmla="*/ 64 h 67"/>
                      <a:gd name="T70" fmla="*/ 44 w 49"/>
                      <a:gd name="T71" fmla="*/ 64 h 67"/>
                      <a:gd name="T72" fmla="*/ 49 w 49"/>
                      <a:gd name="T73" fmla="*/ 63 h 67"/>
                      <a:gd name="T74" fmla="*/ 49 w 49"/>
                      <a:gd name="T75" fmla="*/ 61 h 67"/>
                      <a:gd name="T76" fmla="*/ 46 w 49"/>
                      <a:gd name="T77" fmla="*/ 61 h 67"/>
                      <a:gd name="T78" fmla="*/ 44 w 49"/>
                      <a:gd name="T79" fmla="*/ 60 h 67"/>
                      <a:gd name="T80" fmla="*/ 43 w 49"/>
                      <a:gd name="T81" fmla="*/ 58 h 67"/>
                      <a:gd name="T82" fmla="*/ 43 w 49"/>
                      <a:gd name="T83" fmla="*/ 55 h 67"/>
                      <a:gd name="T84" fmla="*/ 43 w 49"/>
                      <a:gd name="T85" fmla="*/ 0 h 67"/>
                      <a:gd name="T86" fmla="*/ 22 w 49"/>
                      <a:gd name="T87" fmla="*/ 0 h 67"/>
                      <a:gd name="T88" fmla="*/ 22 w 49"/>
                      <a:gd name="T89" fmla="*/ 3 h 67"/>
                      <a:gd name="T90" fmla="*/ 26 w 49"/>
                      <a:gd name="T91" fmla="*/ 3 h 67"/>
                      <a:gd name="T92" fmla="*/ 28 w 49"/>
                      <a:gd name="T93" fmla="*/ 3 h 67"/>
                      <a:gd name="T94" fmla="*/ 29 w 49"/>
                      <a:gd name="T95" fmla="*/ 4 h 67"/>
                      <a:gd name="T96" fmla="*/ 29 w 49"/>
                      <a:gd name="T97" fmla="*/ 7 h 67"/>
                      <a:gd name="T98" fmla="*/ 29 w 49"/>
                      <a:gd name="T99" fmla="*/ 25 h 67"/>
                      <a:gd name="T100" fmla="*/ 26 w 49"/>
                      <a:gd name="T101" fmla="*/ 22 h 67"/>
                      <a:gd name="T102" fmla="*/ 25 w 49"/>
                      <a:gd name="T103" fmla="*/ 21 h 67"/>
                      <a:gd name="T104" fmla="*/ 22 w 49"/>
                      <a:gd name="T105" fmla="*/ 19 h 67"/>
                      <a:gd name="T106" fmla="*/ 18 w 49"/>
                      <a:gd name="T107" fmla="*/ 19 h 67"/>
                      <a:gd name="T108" fmla="*/ 13 w 49"/>
                      <a:gd name="T109" fmla="*/ 21 h 67"/>
                      <a:gd name="T110" fmla="*/ 9 w 49"/>
                      <a:gd name="T111" fmla="*/ 22 h 67"/>
                      <a:gd name="T112" fmla="*/ 6 w 49"/>
                      <a:gd name="T113" fmla="*/ 27 h 67"/>
                      <a:gd name="T114" fmla="*/ 3 w 49"/>
                      <a:gd name="T115" fmla="*/ 31 h 67"/>
                      <a:gd name="T116" fmla="*/ 0 w 49"/>
                      <a:gd name="T117" fmla="*/ 37 h 67"/>
                      <a:gd name="T118" fmla="*/ 0 w 49"/>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2" y="61"/>
                        </a:moveTo>
                        <a:lnTo>
                          <a:pt x="19" y="60"/>
                        </a:lnTo>
                        <a:lnTo>
                          <a:pt x="16" y="58"/>
                        </a:lnTo>
                        <a:lnTo>
                          <a:pt x="15" y="54"/>
                        </a:lnTo>
                        <a:lnTo>
                          <a:pt x="15" y="49"/>
                        </a:lnTo>
                        <a:lnTo>
                          <a:pt x="15" y="43"/>
                        </a:lnTo>
                        <a:lnTo>
                          <a:pt x="15" y="37"/>
                        </a:lnTo>
                        <a:lnTo>
                          <a:pt x="15" y="33"/>
                        </a:lnTo>
                        <a:lnTo>
                          <a:pt x="16" y="28"/>
                        </a:lnTo>
                        <a:lnTo>
                          <a:pt x="19" y="25"/>
                        </a:lnTo>
                        <a:lnTo>
                          <a:pt x="22" y="25"/>
                        </a:lnTo>
                        <a:lnTo>
                          <a:pt x="25" y="25"/>
                        </a:lnTo>
                        <a:lnTo>
                          <a:pt x="28" y="27"/>
                        </a:lnTo>
                        <a:lnTo>
                          <a:pt x="29" y="30"/>
                        </a:lnTo>
                        <a:lnTo>
                          <a:pt x="29" y="31"/>
                        </a:lnTo>
                        <a:lnTo>
                          <a:pt x="29" y="55"/>
                        </a:lnTo>
                        <a:lnTo>
                          <a:pt x="29" y="57"/>
                        </a:lnTo>
                        <a:lnTo>
                          <a:pt x="26" y="58"/>
                        </a:lnTo>
                        <a:lnTo>
                          <a:pt x="25" y="61"/>
                        </a:lnTo>
                        <a:lnTo>
                          <a:pt x="22" y="61"/>
                        </a:lnTo>
                        <a:close/>
                        <a:moveTo>
                          <a:pt x="0" y="45"/>
                        </a:moveTo>
                        <a:lnTo>
                          <a:pt x="0" y="51"/>
                        </a:lnTo>
                        <a:lnTo>
                          <a:pt x="3" y="57"/>
                        </a:lnTo>
                        <a:lnTo>
                          <a:pt x="6" y="61"/>
                        </a:lnTo>
                        <a:lnTo>
                          <a:pt x="9" y="64"/>
                        </a:lnTo>
                        <a:lnTo>
                          <a:pt x="13" y="66"/>
                        </a:lnTo>
                        <a:lnTo>
                          <a:pt x="18" y="67"/>
                        </a:lnTo>
                        <a:lnTo>
                          <a:pt x="21" y="66"/>
                        </a:lnTo>
                        <a:lnTo>
                          <a:pt x="25" y="64"/>
                        </a:lnTo>
                        <a:lnTo>
                          <a:pt x="26" y="63"/>
                        </a:lnTo>
                        <a:lnTo>
                          <a:pt x="29" y="60"/>
                        </a:lnTo>
                        <a:lnTo>
                          <a:pt x="29" y="67"/>
                        </a:lnTo>
                        <a:lnTo>
                          <a:pt x="35" y="66"/>
                        </a:lnTo>
                        <a:lnTo>
                          <a:pt x="38" y="64"/>
                        </a:lnTo>
                        <a:lnTo>
                          <a:pt x="40" y="64"/>
                        </a:lnTo>
                        <a:lnTo>
                          <a:pt x="44" y="64"/>
                        </a:lnTo>
                        <a:lnTo>
                          <a:pt x="49" y="63"/>
                        </a:lnTo>
                        <a:lnTo>
                          <a:pt x="49" y="61"/>
                        </a:lnTo>
                        <a:lnTo>
                          <a:pt x="46" y="61"/>
                        </a:lnTo>
                        <a:lnTo>
                          <a:pt x="44" y="60"/>
                        </a:lnTo>
                        <a:lnTo>
                          <a:pt x="43" y="58"/>
                        </a:lnTo>
                        <a:lnTo>
                          <a:pt x="43" y="55"/>
                        </a:lnTo>
                        <a:lnTo>
                          <a:pt x="43" y="0"/>
                        </a:lnTo>
                        <a:lnTo>
                          <a:pt x="22" y="0"/>
                        </a:lnTo>
                        <a:lnTo>
                          <a:pt x="22" y="3"/>
                        </a:lnTo>
                        <a:lnTo>
                          <a:pt x="26" y="3"/>
                        </a:lnTo>
                        <a:lnTo>
                          <a:pt x="28" y="3"/>
                        </a:lnTo>
                        <a:lnTo>
                          <a:pt x="29" y="4"/>
                        </a:lnTo>
                        <a:lnTo>
                          <a:pt x="29" y="7"/>
                        </a:lnTo>
                        <a:lnTo>
                          <a:pt x="29" y="25"/>
                        </a:lnTo>
                        <a:lnTo>
                          <a:pt x="26" y="22"/>
                        </a:lnTo>
                        <a:lnTo>
                          <a:pt x="25" y="21"/>
                        </a:lnTo>
                        <a:lnTo>
                          <a:pt x="22" y="19"/>
                        </a:lnTo>
                        <a:lnTo>
                          <a:pt x="18" y="19"/>
                        </a:lnTo>
                        <a:lnTo>
                          <a:pt x="13" y="21"/>
                        </a:lnTo>
                        <a:lnTo>
                          <a:pt x="9" y="22"/>
                        </a:lnTo>
                        <a:lnTo>
                          <a:pt x="6" y="27"/>
                        </a:lnTo>
                        <a:lnTo>
                          <a:pt x="3" y="31"/>
                        </a:lnTo>
                        <a:lnTo>
                          <a:pt x="0" y="37"/>
                        </a:lnTo>
                        <a:lnTo>
                          <a:pt x="0" y="45"/>
                        </a:lnTo>
                        <a:close/>
                      </a:path>
                    </a:pathLst>
                  </a:custGeom>
                  <a:solidFill>
                    <a:srgbClr val="000000"/>
                  </a:solidFill>
                  <a:ln w="0">
                    <a:solidFill>
                      <a:srgbClr val="000000"/>
                    </a:solidFill>
                    <a:round/>
                    <a:headEnd/>
                    <a:tailEnd/>
                  </a:ln>
                </p:spPr>
                <p:txBody>
                  <a:bodyPr/>
                  <a:lstStyle/>
                  <a:p>
                    <a:endParaRPr lang="en-US"/>
                  </a:p>
                </p:txBody>
              </p:sp>
              <p:sp>
                <p:nvSpPr>
                  <p:cNvPr id="357" name="Freeform 356"/>
                  <p:cNvSpPr>
                    <a:spLocks/>
                  </p:cNvSpPr>
                  <p:nvPr/>
                </p:nvSpPr>
                <p:spPr bwMode="auto">
                  <a:xfrm>
                    <a:off x="6260253" y="4739958"/>
                    <a:ext cx="146812" cy="106587"/>
                  </a:xfrm>
                  <a:custGeom>
                    <a:avLst/>
                    <a:gdLst>
                      <a:gd name="T0" fmla="*/ 0 w 51"/>
                      <a:gd name="T1" fmla="*/ 0 h 46"/>
                      <a:gd name="T2" fmla="*/ 0 w 51"/>
                      <a:gd name="T3" fmla="*/ 1 h 46"/>
                      <a:gd name="T4" fmla="*/ 3 w 51"/>
                      <a:gd name="T5" fmla="*/ 3 h 46"/>
                      <a:gd name="T6" fmla="*/ 4 w 51"/>
                      <a:gd name="T7" fmla="*/ 4 h 46"/>
                      <a:gd name="T8" fmla="*/ 6 w 51"/>
                      <a:gd name="T9" fmla="*/ 6 h 46"/>
                      <a:gd name="T10" fmla="*/ 6 w 51"/>
                      <a:gd name="T11" fmla="*/ 7 h 46"/>
                      <a:gd name="T12" fmla="*/ 6 w 51"/>
                      <a:gd name="T13" fmla="*/ 33 h 46"/>
                      <a:gd name="T14" fmla="*/ 6 w 51"/>
                      <a:gd name="T15" fmla="*/ 37 h 46"/>
                      <a:gd name="T16" fmla="*/ 7 w 51"/>
                      <a:gd name="T17" fmla="*/ 40 h 46"/>
                      <a:gd name="T18" fmla="*/ 9 w 51"/>
                      <a:gd name="T19" fmla="*/ 43 h 46"/>
                      <a:gd name="T20" fmla="*/ 13 w 51"/>
                      <a:gd name="T21" fmla="*/ 45 h 46"/>
                      <a:gd name="T22" fmla="*/ 18 w 51"/>
                      <a:gd name="T23" fmla="*/ 46 h 46"/>
                      <a:gd name="T24" fmla="*/ 22 w 51"/>
                      <a:gd name="T25" fmla="*/ 45 h 46"/>
                      <a:gd name="T26" fmla="*/ 27 w 51"/>
                      <a:gd name="T27" fmla="*/ 43 h 46"/>
                      <a:gd name="T28" fmla="*/ 28 w 51"/>
                      <a:gd name="T29" fmla="*/ 42 h 46"/>
                      <a:gd name="T30" fmla="*/ 33 w 51"/>
                      <a:gd name="T31" fmla="*/ 39 h 46"/>
                      <a:gd name="T32" fmla="*/ 33 w 51"/>
                      <a:gd name="T33" fmla="*/ 46 h 46"/>
                      <a:gd name="T34" fmla="*/ 37 w 51"/>
                      <a:gd name="T35" fmla="*/ 45 h 46"/>
                      <a:gd name="T36" fmla="*/ 40 w 51"/>
                      <a:gd name="T37" fmla="*/ 43 h 46"/>
                      <a:gd name="T38" fmla="*/ 42 w 51"/>
                      <a:gd name="T39" fmla="*/ 43 h 46"/>
                      <a:gd name="T40" fmla="*/ 46 w 51"/>
                      <a:gd name="T41" fmla="*/ 43 h 46"/>
                      <a:gd name="T42" fmla="*/ 51 w 51"/>
                      <a:gd name="T43" fmla="*/ 42 h 46"/>
                      <a:gd name="T44" fmla="*/ 51 w 51"/>
                      <a:gd name="T45" fmla="*/ 40 h 46"/>
                      <a:gd name="T46" fmla="*/ 48 w 51"/>
                      <a:gd name="T47" fmla="*/ 40 h 46"/>
                      <a:gd name="T48" fmla="*/ 46 w 51"/>
                      <a:gd name="T49" fmla="*/ 39 h 46"/>
                      <a:gd name="T50" fmla="*/ 46 w 51"/>
                      <a:gd name="T51" fmla="*/ 37 h 46"/>
                      <a:gd name="T52" fmla="*/ 45 w 51"/>
                      <a:gd name="T53" fmla="*/ 34 h 46"/>
                      <a:gd name="T54" fmla="*/ 45 w 51"/>
                      <a:gd name="T55" fmla="*/ 0 h 46"/>
                      <a:gd name="T56" fmla="*/ 27 w 51"/>
                      <a:gd name="T57" fmla="*/ 0 h 46"/>
                      <a:gd name="T58" fmla="*/ 27 w 51"/>
                      <a:gd name="T59" fmla="*/ 1 h 46"/>
                      <a:gd name="T60" fmla="*/ 30 w 51"/>
                      <a:gd name="T61" fmla="*/ 3 h 46"/>
                      <a:gd name="T62" fmla="*/ 31 w 51"/>
                      <a:gd name="T63" fmla="*/ 3 h 46"/>
                      <a:gd name="T64" fmla="*/ 31 w 51"/>
                      <a:gd name="T65" fmla="*/ 4 h 46"/>
                      <a:gd name="T66" fmla="*/ 33 w 51"/>
                      <a:gd name="T67" fmla="*/ 7 h 46"/>
                      <a:gd name="T68" fmla="*/ 33 w 51"/>
                      <a:gd name="T69" fmla="*/ 36 h 46"/>
                      <a:gd name="T70" fmla="*/ 30 w 51"/>
                      <a:gd name="T71" fmla="*/ 37 h 46"/>
                      <a:gd name="T72" fmla="*/ 28 w 51"/>
                      <a:gd name="T73" fmla="*/ 37 h 46"/>
                      <a:gd name="T74" fmla="*/ 27 w 51"/>
                      <a:gd name="T75" fmla="*/ 39 h 46"/>
                      <a:gd name="T76" fmla="*/ 24 w 51"/>
                      <a:gd name="T77" fmla="*/ 39 h 46"/>
                      <a:gd name="T78" fmla="*/ 21 w 51"/>
                      <a:gd name="T79" fmla="*/ 39 h 46"/>
                      <a:gd name="T80" fmla="*/ 19 w 51"/>
                      <a:gd name="T81" fmla="*/ 37 h 46"/>
                      <a:gd name="T82" fmla="*/ 19 w 51"/>
                      <a:gd name="T83" fmla="*/ 36 h 46"/>
                      <a:gd name="T84" fmla="*/ 19 w 51"/>
                      <a:gd name="T85" fmla="*/ 33 h 46"/>
                      <a:gd name="T86" fmla="*/ 19 w 51"/>
                      <a:gd name="T87" fmla="*/ 0 h 46"/>
                      <a:gd name="T88" fmla="*/ 0 w 51"/>
                      <a:gd name="T89" fmla="*/ 0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
                      <a:gd name="T136" fmla="*/ 0 h 46"/>
                      <a:gd name="T137" fmla="*/ 51 w 51"/>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 h="46">
                        <a:moveTo>
                          <a:pt x="0" y="0"/>
                        </a:moveTo>
                        <a:lnTo>
                          <a:pt x="0" y="1"/>
                        </a:lnTo>
                        <a:lnTo>
                          <a:pt x="3" y="3"/>
                        </a:lnTo>
                        <a:lnTo>
                          <a:pt x="4" y="4"/>
                        </a:lnTo>
                        <a:lnTo>
                          <a:pt x="6" y="6"/>
                        </a:lnTo>
                        <a:lnTo>
                          <a:pt x="6" y="7"/>
                        </a:lnTo>
                        <a:lnTo>
                          <a:pt x="6" y="33"/>
                        </a:lnTo>
                        <a:lnTo>
                          <a:pt x="6" y="37"/>
                        </a:lnTo>
                        <a:lnTo>
                          <a:pt x="7" y="40"/>
                        </a:lnTo>
                        <a:lnTo>
                          <a:pt x="9" y="43"/>
                        </a:lnTo>
                        <a:lnTo>
                          <a:pt x="13" y="45"/>
                        </a:lnTo>
                        <a:lnTo>
                          <a:pt x="18" y="46"/>
                        </a:lnTo>
                        <a:lnTo>
                          <a:pt x="22" y="45"/>
                        </a:lnTo>
                        <a:lnTo>
                          <a:pt x="27" y="43"/>
                        </a:lnTo>
                        <a:lnTo>
                          <a:pt x="28" y="42"/>
                        </a:lnTo>
                        <a:lnTo>
                          <a:pt x="33" y="39"/>
                        </a:lnTo>
                        <a:lnTo>
                          <a:pt x="33" y="46"/>
                        </a:lnTo>
                        <a:lnTo>
                          <a:pt x="37" y="45"/>
                        </a:lnTo>
                        <a:lnTo>
                          <a:pt x="40" y="43"/>
                        </a:lnTo>
                        <a:lnTo>
                          <a:pt x="42" y="43"/>
                        </a:lnTo>
                        <a:lnTo>
                          <a:pt x="46" y="43"/>
                        </a:lnTo>
                        <a:lnTo>
                          <a:pt x="51" y="42"/>
                        </a:lnTo>
                        <a:lnTo>
                          <a:pt x="51" y="40"/>
                        </a:lnTo>
                        <a:lnTo>
                          <a:pt x="48" y="40"/>
                        </a:lnTo>
                        <a:lnTo>
                          <a:pt x="46" y="39"/>
                        </a:lnTo>
                        <a:lnTo>
                          <a:pt x="46" y="37"/>
                        </a:lnTo>
                        <a:lnTo>
                          <a:pt x="45" y="34"/>
                        </a:lnTo>
                        <a:lnTo>
                          <a:pt x="45" y="0"/>
                        </a:lnTo>
                        <a:lnTo>
                          <a:pt x="27" y="0"/>
                        </a:lnTo>
                        <a:lnTo>
                          <a:pt x="27" y="1"/>
                        </a:lnTo>
                        <a:lnTo>
                          <a:pt x="30" y="3"/>
                        </a:lnTo>
                        <a:lnTo>
                          <a:pt x="31" y="3"/>
                        </a:lnTo>
                        <a:lnTo>
                          <a:pt x="31" y="4"/>
                        </a:lnTo>
                        <a:lnTo>
                          <a:pt x="33" y="7"/>
                        </a:lnTo>
                        <a:lnTo>
                          <a:pt x="33" y="36"/>
                        </a:lnTo>
                        <a:lnTo>
                          <a:pt x="30" y="37"/>
                        </a:lnTo>
                        <a:lnTo>
                          <a:pt x="28" y="37"/>
                        </a:lnTo>
                        <a:lnTo>
                          <a:pt x="27" y="39"/>
                        </a:lnTo>
                        <a:lnTo>
                          <a:pt x="24" y="39"/>
                        </a:lnTo>
                        <a:lnTo>
                          <a:pt x="21" y="39"/>
                        </a:lnTo>
                        <a:lnTo>
                          <a:pt x="19" y="37"/>
                        </a:lnTo>
                        <a:lnTo>
                          <a:pt x="19" y="36"/>
                        </a:lnTo>
                        <a:lnTo>
                          <a:pt x="19" y="33"/>
                        </a:lnTo>
                        <a:lnTo>
                          <a:pt x="19" y="0"/>
                        </a:lnTo>
                        <a:lnTo>
                          <a:pt x="0" y="0"/>
                        </a:lnTo>
                        <a:close/>
                      </a:path>
                    </a:pathLst>
                  </a:custGeom>
                  <a:solidFill>
                    <a:srgbClr val="000000"/>
                  </a:solidFill>
                  <a:ln w="0">
                    <a:solidFill>
                      <a:srgbClr val="000000"/>
                    </a:solidFill>
                    <a:round/>
                    <a:headEnd/>
                    <a:tailEnd/>
                  </a:ln>
                </p:spPr>
                <p:txBody>
                  <a:bodyPr/>
                  <a:lstStyle/>
                  <a:p>
                    <a:endParaRPr lang="en-US"/>
                  </a:p>
                </p:txBody>
              </p:sp>
              <p:sp>
                <p:nvSpPr>
                  <p:cNvPr id="358" name="Freeform 357"/>
                  <p:cNvSpPr>
                    <a:spLocks/>
                  </p:cNvSpPr>
                  <p:nvPr/>
                </p:nvSpPr>
                <p:spPr bwMode="auto">
                  <a:xfrm>
                    <a:off x="6418580" y="4691298"/>
                    <a:ext cx="63331" cy="152930"/>
                  </a:xfrm>
                  <a:custGeom>
                    <a:avLst/>
                    <a:gdLst>
                      <a:gd name="T0" fmla="*/ 0 w 22"/>
                      <a:gd name="T1" fmla="*/ 66 h 66"/>
                      <a:gd name="T2" fmla="*/ 22 w 22"/>
                      <a:gd name="T3" fmla="*/ 66 h 66"/>
                      <a:gd name="T4" fmla="*/ 22 w 22"/>
                      <a:gd name="T5" fmla="*/ 63 h 66"/>
                      <a:gd name="T6" fmla="*/ 19 w 22"/>
                      <a:gd name="T7" fmla="*/ 63 h 66"/>
                      <a:gd name="T8" fmla="*/ 18 w 22"/>
                      <a:gd name="T9" fmla="*/ 61 h 66"/>
                      <a:gd name="T10" fmla="*/ 18 w 22"/>
                      <a:gd name="T11" fmla="*/ 60 h 66"/>
                      <a:gd name="T12" fmla="*/ 18 w 22"/>
                      <a:gd name="T13" fmla="*/ 57 h 66"/>
                      <a:gd name="T14" fmla="*/ 18 w 22"/>
                      <a:gd name="T15" fmla="*/ 0 h 66"/>
                      <a:gd name="T16" fmla="*/ 0 w 22"/>
                      <a:gd name="T17" fmla="*/ 0 h 66"/>
                      <a:gd name="T18" fmla="*/ 0 w 22"/>
                      <a:gd name="T19" fmla="*/ 3 h 66"/>
                      <a:gd name="T20" fmla="*/ 2 w 22"/>
                      <a:gd name="T21" fmla="*/ 3 h 66"/>
                      <a:gd name="T22" fmla="*/ 3 w 22"/>
                      <a:gd name="T23" fmla="*/ 4 h 66"/>
                      <a:gd name="T24" fmla="*/ 3 w 22"/>
                      <a:gd name="T25" fmla="*/ 6 h 66"/>
                      <a:gd name="T26" fmla="*/ 5 w 22"/>
                      <a:gd name="T27" fmla="*/ 7 h 66"/>
                      <a:gd name="T28" fmla="*/ 5 w 22"/>
                      <a:gd name="T29" fmla="*/ 57 h 66"/>
                      <a:gd name="T30" fmla="*/ 3 w 22"/>
                      <a:gd name="T31" fmla="*/ 60 h 66"/>
                      <a:gd name="T32" fmla="*/ 3 w 22"/>
                      <a:gd name="T33" fmla="*/ 61 h 66"/>
                      <a:gd name="T34" fmla="*/ 2 w 22"/>
                      <a:gd name="T35" fmla="*/ 63 h 66"/>
                      <a:gd name="T36" fmla="*/ 0 w 22"/>
                      <a:gd name="T37" fmla="*/ 63 h 66"/>
                      <a:gd name="T38" fmla="*/ 0 w 22"/>
                      <a:gd name="T39" fmla="*/ 66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66"/>
                      <a:gd name="T62" fmla="*/ 22 w 22"/>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66">
                        <a:moveTo>
                          <a:pt x="0" y="66"/>
                        </a:moveTo>
                        <a:lnTo>
                          <a:pt x="22" y="66"/>
                        </a:lnTo>
                        <a:lnTo>
                          <a:pt x="22" y="63"/>
                        </a:lnTo>
                        <a:lnTo>
                          <a:pt x="19" y="63"/>
                        </a:lnTo>
                        <a:lnTo>
                          <a:pt x="18" y="61"/>
                        </a:lnTo>
                        <a:lnTo>
                          <a:pt x="18" y="60"/>
                        </a:lnTo>
                        <a:lnTo>
                          <a:pt x="18" y="57"/>
                        </a:lnTo>
                        <a:lnTo>
                          <a:pt x="18" y="0"/>
                        </a:lnTo>
                        <a:lnTo>
                          <a:pt x="0" y="0"/>
                        </a:lnTo>
                        <a:lnTo>
                          <a:pt x="0" y="3"/>
                        </a:lnTo>
                        <a:lnTo>
                          <a:pt x="2" y="3"/>
                        </a:lnTo>
                        <a:lnTo>
                          <a:pt x="3" y="4"/>
                        </a:lnTo>
                        <a:lnTo>
                          <a:pt x="3" y="6"/>
                        </a:lnTo>
                        <a:lnTo>
                          <a:pt x="5" y="7"/>
                        </a:lnTo>
                        <a:lnTo>
                          <a:pt x="5" y="57"/>
                        </a:lnTo>
                        <a:lnTo>
                          <a:pt x="3" y="60"/>
                        </a:lnTo>
                        <a:lnTo>
                          <a:pt x="3" y="61"/>
                        </a:lnTo>
                        <a:lnTo>
                          <a:pt x="2" y="63"/>
                        </a:lnTo>
                        <a:lnTo>
                          <a:pt x="0" y="63"/>
                        </a:lnTo>
                        <a:lnTo>
                          <a:pt x="0" y="66"/>
                        </a:lnTo>
                        <a:close/>
                      </a:path>
                    </a:pathLst>
                  </a:custGeom>
                  <a:solidFill>
                    <a:srgbClr val="000000"/>
                  </a:solidFill>
                  <a:ln w="0">
                    <a:solidFill>
                      <a:srgbClr val="000000"/>
                    </a:solidFill>
                    <a:round/>
                    <a:headEnd/>
                    <a:tailEnd/>
                  </a:ln>
                </p:spPr>
                <p:txBody>
                  <a:bodyPr/>
                  <a:lstStyle/>
                  <a:p>
                    <a:endParaRPr lang="en-US"/>
                  </a:p>
                </p:txBody>
              </p:sp>
              <p:sp>
                <p:nvSpPr>
                  <p:cNvPr id="359" name="Freeform 358"/>
                  <p:cNvSpPr>
                    <a:spLocks noEditPoints="1"/>
                  </p:cNvSpPr>
                  <p:nvPr/>
                </p:nvSpPr>
                <p:spPr bwMode="auto">
                  <a:xfrm>
                    <a:off x="6496304" y="4735324"/>
                    <a:ext cx="112268" cy="111222"/>
                  </a:xfrm>
                  <a:custGeom>
                    <a:avLst/>
                    <a:gdLst>
                      <a:gd name="T0" fmla="*/ 0 w 39"/>
                      <a:gd name="T1" fmla="*/ 24 h 48"/>
                      <a:gd name="T2" fmla="*/ 0 w 39"/>
                      <a:gd name="T3" fmla="*/ 32 h 48"/>
                      <a:gd name="T4" fmla="*/ 3 w 39"/>
                      <a:gd name="T5" fmla="*/ 38 h 48"/>
                      <a:gd name="T6" fmla="*/ 6 w 39"/>
                      <a:gd name="T7" fmla="*/ 42 h 48"/>
                      <a:gd name="T8" fmla="*/ 10 w 39"/>
                      <a:gd name="T9" fmla="*/ 45 h 48"/>
                      <a:gd name="T10" fmla="*/ 15 w 39"/>
                      <a:gd name="T11" fmla="*/ 47 h 48"/>
                      <a:gd name="T12" fmla="*/ 19 w 39"/>
                      <a:gd name="T13" fmla="*/ 48 h 48"/>
                      <a:gd name="T14" fmla="*/ 24 w 39"/>
                      <a:gd name="T15" fmla="*/ 47 h 48"/>
                      <a:gd name="T16" fmla="*/ 28 w 39"/>
                      <a:gd name="T17" fmla="*/ 45 h 48"/>
                      <a:gd name="T18" fmla="*/ 31 w 39"/>
                      <a:gd name="T19" fmla="*/ 44 h 48"/>
                      <a:gd name="T20" fmla="*/ 36 w 39"/>
                      <a:gd name="T21" fmla="*/ 41 h 48"/>
                      <a:gd name="T22" fmla="*/ 39 w 39"/>
                      <a:gd name="T23" fmla="*/ 36 h 48"/>
                      <a:gd name="T24" fmla="*/ 36 w 39"/>
                      <a:gd name="T25" fmla="*/ 35 h 48"/>
                      <a:gd name="T26" fmla="*/ 34 w 39"/>
                      <a:gd name="T27" fmla="*/ 36 h 48"/>
                      <a:gd name="T28" fmla="*/ 31 w 39"/>
                      <a:gd name="T29" fmla="*/ 39 h 48"/>
                      <a:gd name="T30" fmla="*/ 28 w 39"/>
                      <a:gd name="T31" fmla="*/ 41 h 48"/>
                      <a:gd name="T32" fmla="*/ 25 w 39"/>
                      <a:gd name="T33" fmla="*/ 41 h 48"/>
                      <a:gd name="T34" fmla="*/ 21 w 39"/>
                      <a:gd name="T35" fmla="*/ 39 h 48"/>
                      <a:gd name="T36" fmla="*/ 18 w 39"/>
                      <a:gd name="T37" fmla="*/ 38 h 48"/>
                      <a:gd name="T38" fmla="*/ 15 w 39"/>
                      <a:gd name="T39" fmla="*/ 33 h 48"/>
                      <a:gd name="T40" fmla="*/ 15 w 39"/>
                      <a:gd name="T41" fmla="*/ 29 h 48"/>
                      <a:gd name="T42" fmla="*/ 13 w 39"/>
                      <a:gd name="T43" fmla="*/ 23 h 48"/>
                      <a:gd name="T44" fmla="*/ 39 w 39"/>
                      <a:gd name="T45" fmla="*/ 23 h 48"/>
                      <a:gd name="T46" fmla="*/ 39 w 39"/>
                      <a:gd name="T47" fmla="*/ 21 h 48"/>
                      <a:gd name="T48" fmla="*/ 37 w 39"/>
                      <a:gd name="T49" fmla="*/ 18 h 48"/>
                      <a:gd name="T50" fmla="*/ 37 w 39"/>
                      <a:gd name="T51" fmla="*/ 14 h 48"/>
                      <a:gd name="T52" fmla="*/ 36 w 39"/>
                      <a:gd name="T53" fmla="*/ 9 h 48"/>
                      <a:gd name="T54" fmla="*/ 33 w 39"/>
                      <a:gd name="T55" fmla="*/ 6 h 48"/>
                      <a:gd name="T56" fmla="*/ 28 w 39"/>
                      <a:gd name="T57" fmla="*/ 3 h 48"/>
                      <a:gd name="T58" fmla="*/ 25 w 39"/>
                      <a:gd name="T59" fmla="*/ 2 h 48"/>
                      <a:gd name="T60" fmla="*/ 19 w 39"/>
                      <a:gd name="T61" fmla="*/ 0 h 48"/>
                      <a:gd name="T62" fmla="*/ 15 w 39"/>
                      <a:gd name="T63" fmla="*/ 2 h 48"/>
                      <a:gd name="T64" fmla="*/ 10 w 39"/>
                      <a:gd name="T65" fmla="*/ 3 h 48"/>
                      <a:gd name="T66" fmla="*/ 6 w 39"/>
                      <a:gd name="T67" fmla="*/ 6 h 48"/>
                      <a:gd name="T68" fmla="*/ 3 w 39"/>
                      <a:gd name="T69" fmla="*/ 11 h 48"/>
                      <a:gd name="T70" fmla="*/ 0 w 39"/>
                      <a:gd name="T71" fmla="*/ 17 h 48"/>
                      <a:gd name="T72" fmla="*/ 0 w 39"/>
                      <a:gd name="T73" fmla="*/ 24 h 48"/>
                      <a:gd name="T74" fmla="*/ 13 w 39"/>
                      <a:gd name="T75" fmla="*/ 20 h 48"/>
                      <a:gd name="T76" fmla="*/ 13 w 39"/>
                      <a:gd name="T77" fmla="*/ 12 h 48"/>
                      <a:gd name="T78" fmla="*/ 15 w 39"/>
                      <a:gd name="T79" fmla="*/ 8 h 48"/>
                      <a:gd name="T80" fmla="*/ 16 w 39"/>
                      <a:gd name="T81" fmla="*/ 5 h 48"/>
                      <a:gd name="T82" fmla="*/ 18 w 39"/>
                      <a:gd name="T83" fmla="*/ 5 h 48"/>
                      <a:gd name="T84" fmla="*/ 21 w 39"/>
                      <a:gd name="T85" fmla="*/ 3 h 48"/>
                      <a:gd name="T86" fmla="*/ 24 w 39"/>
                      <a:gd name="T87" fmla="*/ 5 h 48"/>
                      <a:gd name="T88" fmla="*/ 25 w 39"/>
                      <a:gd name="T89" fmla="*/ 6 h 48"/>
                      <a:gd name="T90" fmla="*/ 25 w 39"/>
                      <a:gd name="T91" fmla="*/ 9 h 48"/>
                      <a:gd name="T92" fmla="*/ 27 w 39"/>
                      <a:gd name="T93" fmla="*/ 14 h 48"/>
                      <a:gd name="T94" fmla="*/ 27 w 39"/>
                      <a:gd name="T95" fmla="*/ 20 h 48"/>
                      <a:gd name="T96" fmla="*/ 13 w 39"/>
                      <a:gd name="T97" fmla="*/ 20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48"/>
                      <a:gd name="T149" fmla="*/ 39 w 39"/>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48">
                        <a:moveTo>
                          <a:pt x="0" y="24"/>
                        </a:moveTo>
                        <a:lnTo>
                          <a:pt x="0" y="32"/>
                        </a:lnTo>
                        <a:lnTo>
                          <a:pt x="3" y="38"/>
                        </a:lnTo>
                        <a:lnTo>
                          <a:pt x="6" y="42"/>
                        </a:lnTo>
                        <a:lnTo>
                          <a:pt x="10" y="45"/>
                        </a:lnTo>
                        <a:lnTo>
                          <a:pt x="15" y="47"/>
                        </a:lnTo>
                        <a:lnTo>
                          <a:pt x="19" y="48"/>
                        </a:lnTo>
                        <a:lnTo>
                          <a:pt x="24" y="47"/>
                        </a:lnTo>
                        <a:lnTo>
                          <a:pt x="28" y="45"/>
                        </a:lnTo>
                        <a:lnTo>
                          <a:pt x="31" y="44"/>
                        </a:lnTo>
                        <a:lnTo>
                          <a:pt x="36" y="41"/>
                        </a:lnTo>
                        <a:lnTo>
                          <a:pt x="39" y="36"/>
                        </a:lnTo>
                        <a:lnTo>
                          <a:pt x="36" y="35"/>
                        </a:lnTo>
                        <a:lnTo>
                          <a:pt x="34" y="36"/>
                        </a:lnTo>
                        <a:lnTo>
                          <a:pt x="31" y="39"/>
                        </a:lnTo>
                        <a:lnTo>
                          <a:pt x="28" y="41"/>
                        </a:lnTo>
                        <a:lnTo>
                          <a:pt x="25" y="41"/>
                        </a:lnTo>
                        <a:lnTo>
                          <a:pt x="21" y="39"/>
                        </a:lnTo>
                        <a:lnTo>
                          <a:pt x="18" y="38"/>
                        </a:lnTo>
                        <a:lnTo>
                          <a:pt x="15" y="33"/>
                        </a:lnTo>
                        <a:lnTo>
                          <a:pt x="15" y="29"/>
                        </a:lnTo>
                        <a:lnTo>
                          <a:pt x="13" y="23"/>
                        </a:lnTo>
                        <a:lnTo>
                          <a:pt x="39" y="23"/>
                        </a:lnTo>
                        <a:lnTo>
                          <a:pt x="39" y="21"/>
                        </a:lnTo>
                        <a:lnTo>
                          <a:pt x="37" y="18"/>
                        </a:lnTo>
                        <a:lnTo>
                          <a:pt x="37" y="14"/>
                        </a:lnTo>
                        <a:lnTo>
                          <a:pt x="36" y="9"/>
                        </a:lnTo>
                        <a:lnTo>
                          <a:pt x="33" y="6"/>
                        </a:lnTo>
                        <a:lnTo>
                          <a:pt x="28" y="3"/>
                        </a:lnTo>
                        <a:lnTo>
                          <a:pt x="25" y="2"/>
                        </a:lnTo>
                        <a:lnTo>
                          <a:pt x="19" y="0"/>
                        </a:lnTo>
                        <a:lnTo>
                          <a:pt x="15" y="2"/>
                        </a:lnTo>
                        <a:lnTo>
                          <a:pt x="10" y="3"/>
                        </a:lnTo>
                        <a:lnTo>
                          <a:pt x="6" y="6"/>
                        </a:lnTo>
                        <a:lnTo>
                          <a:pt x="3" y="11"/>
                        </a:lnTo>
                        <a:lnTo>
                          <a:pt x="0" y="17"/>
                        </a:lnTo>
                        <a:lnTo>
                          <a:pt x="0" y="24"/>
                        </a:lnTo>
                        <a:close/>
                        <a:moveTo>
                          <a:pt x="13" y="20"/>
                        </a:moveTo>
                        <a:lnTo>
                          <a:pt x="13" y="12"/>
                        </a:lnTo>
                        <a:lnTo>
                          <a:pt x="15" y="8"/>
                        </a:lnTo>
                        <a:lnTo>
                          <a:pt x="16" y="5"/>
                        </a:lnTo>
                        <a:lnTo>
                          <a:pt x="18" y="5"/>
                        </a:lnTo>
                        <a:lnTo>
                          <a:pt x="21" y="3"/>
                        </a:lnTo>
                        <a:lnTo>
                          <a:pt x="24" y="5"/>
                        </a:lnTo>
                        <a:lnTo>
                          <a:pt x="25" y="6"/>
                        </a:lnTo>
                        <a:lnTo>
                          <a:pt x="25" y="9"/>
                        </a:lnTo>
                        <a:lnTo>
                          <a:pt x="27" y="14"/>
                        </a:lnTo>
                        <a:lnTo>
                          <a:pt x="27" y="20"/>
                        </a:lnTo>
                        <a:lnTo>
                          <a:pt x="13" y="20"/>
                        </a:lnTo>
                        <a:close/>
                      </a:path>
                    </a:pathLst>
                  </a:custGeom>
                  <a:solidFill>
                    <a:srgbClr val="000000"/>
                  </a:solidFill>
                  <a:ln w="0">
                    <a:solidFill>
                      <a:srgbClr val="000000"/>
                    </a:solidFill>
                    <a:round/>
                    <a:headEnd/>
                    <a:tailEnd/>
                  </a:ln>
                </p:spPr>
                <p:txBody>
                  <a:bodyPr/>
                  <a:lstStyle/>
                  <a:p>
                    <a:endParaRPr lang="en-US"/>
                  </a:p>
                </p:txBody>
              </p:sp>
              <p:sp>
                <p:nvSpPr>
                  <p:cNvPr id="360" name="Freeform 359"/>
                  <p:cNvSpPr>
                    <a:spLocks/>
                  </p:cNvSpPr>
                  <p:nvPr/>
                </p:nvSpPr>
                <p:spPr bwMode="auto">
                  <a:xfrm>
                    <a:off x="6620087" y="4735324"/>
                    <a:ext cx="94996" cy="111222"/>
                  </a:xfrm>
                  <a:custGeom>
                    <a:avLst/>
                    <a:gdLst>
                      <a:gd name="T0" fmla="*/ 2 w 33"/>
                      <a:gd name="T1" fmla="*/ 48 h 48"/>
                      <a:gd name="T2" fmla="*/ 3 w 33"/>
                      <a:gd name="T3" fmla="*/ 45 h 48"/>
                      <a:gd name="T4" fmla="*/ 5 w 33"/>
                      <a:gd name="T5" fmla="*/ 45 h 48"/>
                      <a:gd name="T6" fmla="*/ 6 w 33"/>
                      <a:gd name="T7" fmla="*/ 45 h 48"/>
                      <a:gd name="T8" fmla="*/ 6 w 33"/>
                      <a:gd name="T9" fmla="*/ 45 h 48"/>
                      <a:gd name="T10" fmla="*/ 11 w 33"/>
                      <a:gd name="T11" fmla="*/ 47 h 48"/>
                      <a:gd name="T12" fmla="*/ 15 w 33"/>
                      <a:gd name="T13" fmla="*/ 48 h 48"/>
                      <a:gd name="T14" fmla="*/ 23 w 33"/>
                      <a:gd name="T15" fmla="*/ 47 h 48"/>
                      <a:gd name="T16" fmla="*/ 28 w 33"/>
                      <a:gd name="T17" fmla="*/ 44 h 48"/>
                      <a:gd name="T18" fmla="*/ 33 w 33"/>
                      <a:gd name="T19" fmla="*/ 33 h 48"/>
                      <a:gd name="T20" fmla="*/ 28 w 33"/>
                      <a:gd name="T21" fmla="*/ 24 h 48"/>
                      <a:gd name="T22" fmla="*/ 21 w 33"/>
                      <a:gd name="T23" fmla="*/ 20 h 48"/>
                      <a:gd name="T24" fmla="*/ 14 w 33"/>
                      <a:gd name="T25" fmla="*/ 15 h 48"/>
                      <a:gd name="T26" fmla="*/ 11 w 33"/>
                      <a:gd name="T27" fmla="*/ 11 h 48"/>
                      <a:gd name="T28" fmla="*/ 11 w 33"/>
                      <a:gd name="T29" fmla="*/ 8 h 48"/>
                      <a:gd name="T30" fmla="*/ 14 w 33"/>
                      <a:gd name="T31" fmla="*/ 5 h 48"/>
                      <a:gd name="T32" fmla="*/ 20 w 33"/>
                      <a:gd name="T33" fmla="*/ 5 h 48"/>
                      <a:gd name="T34" fmla="*/ 26 w 33"/>
                      <a:gd name="T35" fmla="*/ 11 h 48"/>
                      <a:gd name="T36" fmla="*/ 30 w 33"/>
                      <a:gd name="T37" fmla="*/ 15 h 48"/>
                      <a:gd name="T38" fmla="*/ 28 w 33"/>
                      <a:gd name="T39" fmla="*/ 0 h 48"/>
                      <a:gd name="T40" fmla="*/ 27 w 33"/>
                      <a:gd name="T41" fmla="*/ 2 h 48"/>
                      <a:gd name="T42" fmla="*/ 26 w 33"/>
                      <a:gd name="T43" fmla="*/ 3 h 48"/>
                      <a:gd name="T44" fmla="*/ 21 w 33"/>
                      <a:gd name="T45" fmla="*/ 2 h 48"/>
                      <a:gd name="T46" fmla="*/ 15 w 33"/>
                      <a:gd name="T47" fmla="*/ 0 h 48"/>
                      <a:gd name="T48" fmla="*/ 8 w 33"/>
                      <a:gd name="T49" fmla="*/ 2 h 48"/>
                      <a:gd name="T50" fmla="*/ 2 w 33"/>
                      <a:gd name="T51" fmla="*/ 9 h 48"/>
                      <a:gd name="T52" fmla="*/ 0 w 33"/>
                      <a:gd name="T53" fmla="*/ 18 h 48"/>
                      <a:gd name="T54" fmla="*/ 6 w 33"/>
                      <a:gd name="T55" fmla="*/ 26 h 48"/>
                      <a:gd name="T56" fmla="*/ 18 w 33"/>
                      <a:gd name="T57" fmla="*/ 32 h 48"/>
                      <a:gd name="T58" fmla="*/ 21 w 33"/>
                      <a:gd name="T59" fmla="*/ 33 h 48"/>
                      <a:gd name="T60" fmla="*/ 23 w 33"/>
                      <a:gd name="T61" fmla="*/ 38 h 48"/>
                      <a:gd name="T62" fmla="*/ 21 w 33"/>
                      <a:gd name="T63" fmla="*/ 42 h 48"/>
                      <a:gd name="T64" fmla="*/ 15 w 33"/>
                      <a:gd name="T65" fmla="*/ 44 h 48"/>
                      <a:gd name="T66" fmla="*/ 8 w 33"/>
                      <a:gd name="T67" fmla="*/ 42 h 48"/>
                      <a:gd name="T68" fmla="*/ 5 w 33"/>
                      <a:gd name="T69" fmla="*/ 36 h 48"/>
                      <a:gd name="T70" fmla="*/ 0 w 33"/>
                      <a:gd name="T71" fmla="*/ 32 h 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48"/>
                      <a:gd name="T110" fmla="*/ 33 w 33"/>
                      <a:gd name="T111" fmla="*/ 48 h 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48">
                        <a:moveTo>
                          <a:pt x="0" y="48"/>
                        </a:moveTo>
                        <a:lnTo>
                          <a:pt x="2" y="48"/>
                        </a:lnTo>
                        <a:lnTo>
                          <a:pt x="3" y="47"/>
                        </a:lnTo>
                        <a:lnTo>
                          <a:pt x="3" y="45"/>
                        </a:lnTo>
                        <a:lnTo>
                          <a:pt x="5" y="45"/>
                        </a:lnTo>
                        <a:lnTo>
                          <a:pt x="6" y="45"/>
                        </a:lnTo>
                        <a:lnTo>
                          <a:pt x="9" y="45"/>
                        </a:lnTo>
                        <a:lnTo>
                          <a:pt x="11" y="47"/>
                        </a:lnTo>
                        <a:lnTo>
                          <a:pt x="14" y="47"/>
                        </a:lnTo>
                        <a:lnTo>
                          <a:pt x="15" y="48"/>
                        </a:lnTo>
                        <a:lnTo>
                          <a:pt x="17" y="48"/>
                        </a:lnTo>
                        <a:lnTo>
                          <a:pt x="23" y="47"/>
                        </a:lnTo>
                        <a:lnTo>
                          <a:pt x="26" y="45"/>
                        </a:lnTo>
                        <a:lnTo>
                          <a:pt x="28" y="44"/>
                        </a:lnTo>
                        <a:lnTo>
                          <a:pt x="31" y="38"/>
                        </a:lnTo>
                        <a:lnTo>
                          <a:pt x="33" y="33"/>
                        </a:lnTo>
                        <a:lnTo>
                          <a:pt x="31" y="27"/>
                        </a:lnTo>
                        <a:lnTo>
                          <a:pt x="28" y="24"/>
                        </a:lnTo>
                        <a:lnTo>
                          <a:pt x="26" y="21"/>
                        </a:lnTo>
                        <a:lnTo>
                          <a:pt x="21" y="20"/>
                        </a:lnTo>
                        <a:lnTo>
                          <a:pt x="17" y="17"/>
                        </a:lnTo>
                        <a:lnTo>
                          <a:pt x="14" y="15"/>
                        </a:lnTo>
                        <a:lnTo>
                          <a:pt x="11" y="12"/>
                        </a:lnTo>
                        <a:lnTo>
                          <a:pt x="11" y="11"/>
                        </a:lnTo>
                        <a:lnTo>
                          <a:pt x="9" y="9"/>
                        </a:lnTo>
                        <a:lnTo>
                          <a:pt x="11" y="8"/>
                        </a:lnTo>
                        <a:lnTo>
                          <a:pt x="11" y="6"/>
                        </a:lnTo>
                        <a:lnTo>
                          <a:pt x="14" y="5"/>
                        </a:lnTo>
                        <a:lnTo>
                          <a:pt x="17" y="3"/>
                        </a:lnTo>
                        <a:lnTo>
                          <a:pt x="20" y="5"/>
                        </a:lnTo>
                        <a:lnTo>
                          <a:pt x="24" y="6"/>
                        </a:lnTo>
                        <a:lnTo>
                          <a:pt x="26" y="11"/>
                        </a:lnTo>
                        <a:lnTo>
                          <a:pt x="28" y="15"/>
                        </a:lnTo>
                        <a:lnTo>
                          <a:pt x="30" y="15"/>
                        </a:lnTo>
                        <a:lnTo>
                          <a:pt x="30" y="0"/>
                        </a:lnTo>
                        <a:lnTo>
                          <a:pt x="28" y="0"/>
                        </a:lnTo>
                        <a:lnTo>
                          <a:pt x="28" y="2"/>
                        </a:lnTo>
                        <a:lnTo>
                          <a:pt x="27" y="2"/>
                        </a:lnTo>
                        <a:lnTo>
                          <a:pt x="26" y="3"/>
                        </a:lnTo>
                        <a:lnTo>
                          <a:pt x="24" y="2"/>
                        </a:lnTo>
                        <a:lnTo>
                          <a:pt x="21" y="2"/>
                        </a:lnTo>
                        <a:lnTo>
                          <a:pt x="18" y="0"/>
                        </a:lnTo>
                        <a:lnTo>
                          <a:pt x="15" y="0"/>
                        </a:lnTo>
                        <a:lnTo>
                          <a:pt x="11" y="0"/>
                        </a:lnTo>
                        <a:lnTo>
                          <a:pt x="8" y="2"/>
                        </a:lnTo>
                        <a:lnTo>
                          <a:pt x="5" y="5"/>
                        </a:lnTo>
                        <a:lnTo>
                          <a:pt x="2" y="9"/>
                        </a:lnTo>
                        <a:lnTo>
                          <a:pt x="0" y="14"/>
                        </a:lnTo>
                        <a:lnTo>
                          <a:pt x="0" y="18"/>
                        </a:lnTo>
                        <a:lnTo>
                          <a:pt x="3" y="23"/>
                        </a:lnTo>
                        <a:lnTo>
                          <a:pt x="6" y="26"/>
                        </a:lnTo>
                        <a:lnTo>
                          <a:pt x="11" y="29"/>
                        </a:lnTo>
                        <a:lnTo>
                          <a:pt x="18" y="32"/>
                        </a:lnTo>
                        <a:lnTo>
                          <a:pt x="20" y="33"/>
                        </a:lnTo>
                        <a:lnTo>
                          <a:pt x="21" y="33"/>
                        </a:lnTo>
                        <a:lnTo>
                          <a:pt x="23" y="36"/>
                        </a:lnTo>
                        <a:lnTo>
                          <a:pt x="23" y="38"/>
                        </a:lnTo>
                        <a:lnTo>
                          <a:pt x="23" y="41"/>
                        </a:lnTo>
                        <a:lnTo>
                          <a:pt x="21" y="42"/>
                        </a:lnTo>
                        <a:lnTo>
                          <a:pt x="20" y="44"/>
                        </a:lnTo>
                        <a:lnTo>
                          <a:pt x="15" y="44"/>
                        </a:lnTo>
                        <a:lnTo>
                          <a:pt x="12" y="44"/>
                        </a:lnTo>
                        <a:lnTo>
                          <a:pt x="8" y="42"/>
                        </a:lnTo>
                        <a:lnTo>
                          <a:pt x="6" y="39"/>
                        </a:lnTo>
                        <a:lnTo>
                          <a:pt x="5" y="36"/>
                        </a:lnTo>
                        <a:lnTo>
                          <a:pt x="3" y="32"/>
                        </a:lnTo>
                        <a:lnTo>
                          <a:pt x="0" y="32"/>
                        </a:lnTo>
                        <a:lnTo>
                          <a:pt x="0" y="48"/>
                        </a:lnTo>
                        <a:close/>
                      </a:path>
                    </a:pathLst>
                  </a:custGeom>
                  <a:solidFill>
                    <a:srgbClr val="000000"/>
                  </a:solidFill>
                  <a:ln w="0">
                    <a:solidFill>
                      <a:srgbClr val="000000"/>
                    </a:solidFill>
                    <a:round/>
                    <a:headEnd/>
                    <a:tailEnd/>
                  </a:ln>
                </p:spPr>
                <p:txBody>
                  <a:bodyPr/>
                  <a:lstStyle/>
                  <a:p>
                    <a:endParaRPr lang="en-US"/>
                  </a:p>
                </p:txBody>
              </p:sp>
              <p:sp>
                <p:nvSpPr>
                  <p:cNvPr id="361" name="Freeform 360"/>
                  <p:cNvSpPr>
                    <a:spLocks noEditPoints="1"/>
                  </p:cNvSpPr>
                  <p:nvPr/>
                </p:nvSpPr>
                <p:spPr bwMode="auto">
                  <a:xfrm>
                    <a:off x="972143" y="3694939"/>
                    <a:ext cx="195749" cy="155247"/>
                  </a:xfrm>
                  <a:custGeom>
                    <a:avLst/>
                    <a:gdLst>
                      <a:gd name="T0" fmla="*/ 18 w 68"/>
                      <a:gd name="T1" fmla="*/ 43 h 67"/>
                      <a:gd name="T2" fmla="*/ 27 w 68"/>
                      <a:gd name="T3" fmla="*/ 21 h 67"/>
                      <a:gd name="T4" fmla="*/ 29 w 68"/>
                      <a:gd name="T5" fmla="*/ 21 h 67"/>
                      <a:gd name="T6" fmla="*/ 38 w 68"/>
                      <a:gd name="T7" fmla="*/ 43 h 67"/>
                      <a:gd name="T8" fmla="*/ 18 w 68"/>
                      <a:gd name="T9" fmla="*/ 43 h 67"/>
                      <a:gd name="T10" fmla="*/ 0 w 68"/>
                      <a:gd name="T11" fmla="*/ 67 h 67"/>
                      <a:gd name="T12" fmla="*/ 21 w 68"/>
                      <a:gd name="T13" fmla="*/ 67 h 67"/>
                      <a:gd name="T14" fmla="*/ 21 w 68"/>
                      <a:gd name="T15" fmla="*/ 64 h 67"/>
                      <a:gd name="T16" fmla="*/ 18 w 68"/>
                      <a:gd name="T17" fmla="*/ 64 h 67"/>
                      <a:gd name="T18" fmla="*/ 15 w 68"/>
                      <a:gd name="T19" fmla="*/ 64 h 67"/>
                      <a:gd name="T20" fmla="*/ 14 w 68"/>
                      <a:gd name="T21" fmla="*/ 63 h 67"/>
                      <a:gd name="T22" fmla="*/ 12 w 68"/>
                      <a:gd name="T23" fmla="*/ 61 h 67"/>
                      <a:gd name="T24" fmla="*/ 14 w 68"/>
                      <a:gd name="T25" fmla="*/ 58 h 67"/>
                      <a:gd name="T26" fmla="*/ 14 w 68"/>
                      <a:gd name="T27" fmla="*/ 55 h 67"/>
                      <a:gd name="T28" fmla="*/ 15 w 68"/>
                      <a:gd name="T29" fmla="*/ 52 h 67"/>
                      <a:gd name="T30" fmla="*/ 17 w 68"/>
                      <a:gd name="T31" fmla="*/ 48 h 67"/>
                      <a:gd name="T32" fmla="*/ 39 w 68"/>
                      <a:gd name="T33" fmla="*/ 48 h 67"/>
                      <a:gd name="T34" fmla="*/ 41 w 68"/>
                      <a:gd name="T35" fmla="*/ 54 h 67"/>
                      <a:gd name="T36" fmla="*/ 42 w 68"/>
                      <a:gd name="T37" fmla="*/ 55 h 67"/>
                      <a:gd name="T38" fmla="*/ 42 w 68"/>
                      <a:gd name="T39" fmla="*/ 57 h 67"/>
                      <a:gd name="T40" fmla="*/ 44 w 68"/>
                      <a:gd name="T41" fmla="*/ 58 h 67"/>
                      <a:gd name="T42" fmla="*/ 44 w 68"/>
                      <a:gd name="T43" fmla="*/ 60 h 67"/>
                      <a:gd name="T44" fmla="*/ 44 w 68"/>
                      <a:gd name="T45" fmla="*/ 63 h 67"/>
                      <a:gd name="T46" fmla="*/ 42 w 68"/>
                      <a:gd name="T47" fmla="*/ 64 h 67"/>
                      <a:gd name="T48" fmla="*/ 39 w 68"/>
                      <a:gd name="T49" fmla="*/ 64 h 67"/>
                      <a:gd name="T50" fmla="*/ 36 w 68"/>
                      <a:gd name="T51" fmla="*/ 64 h 67"/>
                      <a:gd name="T52" fmla="*/ 36 w 68"/>
                      <a:gd name="T53" fmla="*/ 67 h 67"/>
                      <a:gd name="T54" fmla="*/ 68 w 68"/>
                      <a:gd name="T55" fmla="*/ 67 h 67"/>
                      <a:gd name="T56" fmla="*/ 68 w 68"/>
                      <a:gd name="T57" fmla="*/ 64 h 67"/>
                      <a:gd name="T58" fmla="*/ 65 w 68"/>
                      <a:gd name="T59" fmla="*/ 64 h 67"/>
                      <a:gd name="T60" fmla="*/ 62 w 68"/>
                      <a:gd name="T61" fmla="*/ 61 h 67"/>
                      <a:gd name="T62" fmla="*/ 60 w 68"/>
                      <a:gd name="T63" fmla="*/ 60 h 67"/>
                      <a:gd name="T64" fmla="*/ 59 w 68"/>
                      <a:gd name="T65" fmla="*/ 55 h 67"/>
                      <a:gd name="T66" fmla="*/ 57 w 68"/>
                      <a:gd name="T67" fmla="*/ 51 h 67"/>
                      <a:gd name="T68" fmla="*/ 35 w 68"/>
                      <a:gd name="T69" fmla="*/ 0 h 67"/>
                      <a:gd name="T70" fmla="*/ 32 w 68"/>
                      <a:gd name="T71" fmla="*/ 0 h 67"/>
                      <a:gd name="T72" fmla="*/ 11 w 68"/>
                      <a:gd name="T73" fmla="*/ 52 h 67"/>
                      <a:gd name="T74" fmla="*/ 9 w 68"/>
                      <a:gd name="T75" fmla="*/ 57 h 67"/>
                      <a:gd name="T76" fmla="*/ 8 w 68"/>
                      <a:gd name="T77" fmla="*/ 60 h 67"/>
                      <a:gd name="T78" fmla="*/ 6 w 68"/>
                      <a:gd name="T79" fmla="*/ 61 h 67"/>
                      <a:gd name="T80" fmla="*/ 5 w 68"/>
                      <a:gd name="T81" fmla="*/ 63 h 67"/>
                      <a:gd name="T82" fmla="*/ 0 w 68"/>
                      <a:gd name="T83" fmla="*/ 64 h 67"/>
                      <a:gd name="T84" fmla="*/ 0 w 68"/>
                      <a:gd name="T85" fmla="*/ 67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67"/>
                      <a:gd name="T131" fmla="*/ 68 w 68"/>
                      <a:gd name="T132" fmla="*/ 67 h 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67">
                        <a:moveTo>
                          <a:pt x="18" y="43"/>
                        </a:moveTo>
                        <a:lnTo>
                          <a:pt x="27" y="21"/>
                        </a:lnTo>
                        <a:lnTo>
                          <a:pt x="29" y="21"/>
                        </a:lnTo>
                        <a:lnTo>
                          <a:pt x="38" y="43"/>
                        </a:lnTo>
                        <a:lnTo>
                          <a:pt x="18" y="43"/>
                        </a:lnTo>
                        <a:close/>
                        <a:moveTo>
                          <a:pt x="0" y="67"/>
                        </a:moveTo>
                        <a:lnTo>
                          <a:pt x="21" y="67"/>
                        </a:lnTo>
                        <a:lnTo>
                          <a:pt x="21" y="64"/>
                        </a:lnTo>
                        <a:lnTo>
                          <a:pt x="18" y="64"/>
                        </a:lnTo>
                        <a:lnTo>
                          <a:pt x="15" y="64"/>
                        </a:lnTo>
                        <a:lnTo>
                          <a:pt x="14" y="63"/>
                        </a:lnTo>
                        <a:lnTo>
                          <a:pt x="12" y="61"/>
                        </a:lnTo>
                        <a:lnTo>
                          <a:pt x="14" y="58"/>
                        </a:lnTo>
                        <a:lnTo>
                          <a:pt x="14" y="55"/>
                        </a:lnTo>
                        <a:lnTo>
                          <a:pt x="15" y="52"/>
                        </a:lnTo>
                        <a:lnTo>
                          <a:pt x="17" y="48"/>
                        </a:lnTo>
                        <a:lnTo>
                          <a:pt x="39" y="48"/>
                        </a:lnTo>
                        <a:lnTo>
                          <a:pt x="41" y="54"/>
                        </a:lnTo>
                        <a:lnTo>
                          <a:pt x="42" y="55"/>
                        </a:lnTo>
                        <a:lnTo>
                          <a:pt x="42" y="57"/>
                        </a:lnTo>
                        <a:lnTo>
                          <a:pt x="44" y="58"/>
                        </a:lnTo>
                        <a:lnTo>
                          <a:pt x="44" y="60"/>
                        </a:lnTo>
                        <a:lnTo>
                          <a:pt x="44" y="63"/>
                        </a:lnTo>
                        <a:lnTo>
                          <a:pt x="42" y="64"/>
                        </a:lnTo>
                        <a:lnTo>
                          <a:pt x="39" y="64"/>
                        </a:lnTo>
                        <a:lnTo>
                          <a:pt x="36" y="64"/>
                        </a:lnTo>
                        <a:lnTo>
                          <a:pt x="36" y="67"/>
                        </a:lnTo>
                        <a:lnTo>
                          <a:pt x="68" y="67"/>
                        </a:lnTo>
                        <a:lnTo>
                          <a:pt x="68" y="64"/>
                        </a:lnTo>
                        <a:lnTo>
                          <a:pt x="65" y="64"/>
                        </a:lnTo>
                        <a:lnTo>
                          <a:pt x="62" y="61"/>
                        </a:lnTo>
                        <a:lnTo>
                          <a:pt x="60" y="60"/>
                        </a:lnTo>
                        <a:lnTo>
                          <a:pt x="59" y="55"/>
                        </a:lnTo>
                        <a:lnTo>
                          <a:pt x="57" y="51"/>
                        </a:lnTo>
                        <a:lnTo>
                          <a:pt x="35" y="0"/>
                        </a:lnTo>
                        <a:lnTo>
                          <a:pt x="32" y="0"/>
                        </a:lnTo>
                        <a:lnTo>
                          <a:pt x="11" y="52"/>
                        </a:lnTo>
                        <a:lnTo>
                          <a:pt x="9" y="57"/>
                        </a:lnTo>
                        <a:lnTo>
                          <a:pt x="8" y="60"/>
                        </a:lnTo>
                        <a:lnTo>
                          <a:pt x="6" y="61"/>
                        </a:lnTo>
                        <a:lnTo>
                          <a:pt x="5" y="63"/>
                        </a:lnTo>
                        <a:lnTo>
                          <a:pt x="0" y="64"/>
                        </a:lnTo>
                        <a:lnTo>
                          <a:pt x="0" y="67"/>
                        </a:lnTo>
                        <a:close/>
                      </a:path>
                    </a:pathLst>
                  </a:custGeom>
                  <a:solidFill>
                    <a:srgbClr val="000000"/>
                  </a:solidFill>
                  <a:ln w="0">
                    <a:solidFill>
                      <a:srgbClr val="000000"/>
                    </a:solidFill>
                    <a:round/>
                    <a:headEnd/>
                    <a:tailEnd/>
                  </a:ln>
                </p:spPr>
                <p:txBody>
                  <a:bodyPr/>
                  <a:lstStyle/>
                  <a:p>
                    <a:endParaRPr lang="en-US"/>
                  </a:p>
                </p:txBody>
              </p:sp>
              <p:sp>
                <p:nvSpPr>
                  <p:cNvPr id="362" name="Freeform 361"/>
                  <p:cNvSpPr>
                    <a:spLocks noEditPoints="1"/>
                  </p:cNvSpPr>
                  <p:nvPr/>
                </p:nvSpPr>
                <p:spPr bwMode="auto">
                  <a:xfrm>
                    <a:off x="1179407" y="3697256"/>
                    <a:ext cx="141055" cy="155247"/>
                  </a:xfrm>
                  <a:custGeom>
                    <a:avLst/>
                    <a:gdLst>
                      <a:gd name="T0" fmla="*/ 21 w 49"/>
                      <a:gd name="T1" fmla="*/ 62 h 67"/>
                      <a:gd name="T2" fmla="*/ 18 w 49"/>
                      <a:gd name="T3" fmla="*/ 60 h 67"/>
                      <a:gd name="T4" fmla="*/ 16 w 49"/>
                      <a:gd name="T5" fmla="*/ 59 h 67"/>
                      <a:gd name="T6" fmla="*/ 15 w 49"/>
                      <a:gd name="T7" fmla="*/ 54 h 67"/>
                      <a:gd name="T8" fmla="*/ 14 w 49"/>
                      <a:gd name="T9" fmla="*/ 50 h 67"/>
                      <a:gd name="T10" fmla="*/ 14 w 49"/>
                      <a:gd name="T11" fmla="*/ 44 h 67"/>
                      <a:gd name="T12" fmla="*/ 14 w 49"/>
                      <a:gd name="T13" fmla="*/ 38 h 67"/>
                      <a:gd name="T14" fmla="*/ 15 w 49"/>
                      <a:gd name="T15" fmla="*/ 33 h 67"/>
                      <a:gd name="T16" fmla="*/ 16 w 49"/>
                      <a:gd name="T17" fmla="*/ 29 h 67"/>
                      <a:gd name="T18" fmla="*/ 18 w 49"/>
                      <a:gd name="T19" fmla="*/ 26 h 67"/>
                      <a:gd name="T20" fmla="*/ 22 w 49"/>
                      <a:gd name="T21" fmla="*/ 26 h 67"/>
                      <a:gd name="T22" fmla="*/ 25 w 49"/>
                      <a:gd name="T23" fmla="*/ 26 h 67"/>
                      <a:gd name="T24" fmla="*/ 27 w 49"/>
                      <a:gd name="T25" fmla="*/ 27 h 67"/>
                      <a:gd name="T26" fmla="*/ 28 w 49"/>
                      <a:gd name="T27" fmla="*/ 30 h 67"/>
                      <a:gd name="T28" fmla="*/ 30 w 49"/>
                      <a:gd name="T29" fmla="*/ 32 h 67"/>
                      <a:gd name="T30" fmla="*/ 30 w 49"/>
                      <a:gd name="T31" fmla="*/ 54 h 67"/>
                      <a:gd name="T32" fmla="*/ 28 w 49"/>
                      <a:gd name="T33" fmla="*/ 56 h 67"/>
                      <a:gd name="T34" fmla="*/ 27 w 49"/>
                      <a:gd name="T35" fmla="*/ 59 h 67"/>
                      <a:gd name="T36" fmla="*/ 24 w 49"/>
                      <a:gd name="T37" fmla="*/ 60 h 67"/>
                      <a:gd name="T38" fmla="*/ 21 w 49"/>
                      <a:gd name="T39" fmla="*/ 62 h 67"/>
                      <a:gd name="T40" fmla="*/ 0 w 49"/>
                      <a:gd name="T41" fmla="*/ 45 h 67"/>
                      <a:gd name="T42" fmla="*/ 0 w 49"/>
                      <a:gd name="T43" fmla="*/ 51 h 67"/>
                      <a:gd name="T44" fmla="*/ 2 w 49"/>
                      <a:gd name="T45" fmla="*/ 57 h 67"/>
                      <a:gd name="T46" fmla="*/ 5 w 49"/>
                      <a:gd name="T47" fmla="*/ 62 h 67"/>
                      <a:gd name="T48" fmla="*/ 9 w 49"/>
                      <a:gd name="T49" fmla="*/ 65 h 67"/>
                      <a:gd name="T50" fmla="*/ 12 w 49"/>
                      <a:gd name="T51" fmla="*/ 66 h 67"/>
                      <a:gd name="T52" fmla="*/ 16 w 49"/>
                      <a:gd name="T53" fmla="*/ 67 h 67"/>
                      <a:gd name="T54" fmla="*/ 21 w 49"/>
                      <a:gd name="T55" fmla="*/ 66 h 67"/>
                      <a:gd name="T56" fmla="*/ 25 w 49"/>
                      <a:gd name="T57" fmla="*/ 65 h 67"/>
                      <a:gd name="T58" fmla="*/ 27 w 49"/>
                      <a:gd name="T59" fmla="*/ 63 h 67"/>
                      <a:gd name="T60" fmla="*/ 30 w 49"/>
                      <a:gd name="T61" fmla="*/ 60 h 67"/>
                      <a:gd name="T62" fmla="*/ 30 w 49"/>
                      <a:gd name="T63" fmla="*/ 67 h 67"/>
                      <a:gd name="T64" fmla="*/ 34 w 49"/>
                      <a:gd name="T65" fmla="*/ 66 h 67"/>
                      <a:gd name="T66" fmla="*/ 39 w 49"/>
                      <a:gd name="T67" fmla="*/ 65 h 67"/>
                      <a:gd name="T68" fmla="*/ 40 w 49"/>
                      <a:gd name="T69" fmla="*/ 65 h 67"/>
                      <a:gd name="T70" fmla="*/ 43 w 49"/>
                      <a:gd name="T71" fmla="*/ 65 h 67"/>
                      <a:gd name="T72" fmla="*/ 49 w 49"/>
                      <a:gd name="T73" fmla="*/ 63 h 67"/>
                      <a:gd name="T74" fmla="*/ 49 w 49"/>
                      <a:gd name="T75" fmla="*/ 62 h 67"/>
                      <a:gd name="T76" fmla="*/ 46 w 49"/>
                      <a:gd name="T77" fmla="*/ 60 h 67"/>
                      <a:gd name="T78" fmla="*/ 45 w 49"/>
                      <a:gd name="T79" fmla="*/ 60 h 67"/>
                      <a:gd name="T80" fmla="*/ 43 w 49"/>
                      <a:gd name="T81" fmla="*/ 59 h 67"/>
                      <a:gd name="T82" fmla="*/ 43 w 49"/>
                      <a:gd name="T83" fmla="*/ 56 h 67"/>
                      <a:gd name="T84" fmla="*/ 43 w 49"/>
                      <a:gd name="T85" fmla="*/ 0 h 67"/>
                      <a:gd name="T86" fmla="*/ 22 w 49"/>
                      <a:gd name="T87" fmla="*/ 0 h 67"/>
                      <a:gd name="T88" fmla="*/ 22 w 49"/>
                      <a:gd name="T89" fmla="*/ 2 h 67"/>
                      <a:gd name="T90" fmla="*/ 25 w 49"/>
                      <a:gd name="T91" fmla="*/ 3 h 67"/>
                      <a:gd name="T92" fmla="*/ 28 w 49"/>
                      <a:gd name="T93" fmla="*/ 3 h 67"/>
                      <a:gd name="T94" fmla="*/ 28 w 49"/>
                      <a:gd name="T95" fmla="*/ 5 h 67"/>
                      <a:gd name="T96" fmla="*/ 30 w 49"/>
                      <a:gd name="T97" fmla="*/ 8 h 67"/>
                      <a:gd name="T98" fmla="*/ 30 w 49"/>
                      <a:gd name="T99" fmla="*/ 26 h 67"/>
                      <a:gd name="T100" fmla="*/ 27 w 49"/>
                      <a:gd name="T101" fmla="*/ 23 h 67"/>
                      <a:gd name="T102" fmla="*/ 25 w 49"/>
                      <a:gd name="T103" fmla="*/ 21 h 67"/>
                      <a:gd name="T104" fmla="*/ 21 w 49"/>
                      <a:gd name="T105" fmla="*/ 20 h 67"/>
                      <a:gd name="T106" fmla="*/ 18 w 49"/>
                      <a:gd name="T107" fmla="*/ 20 h 67"/>
                      <a:gd name="T108" fmla="*/ 14 w 49"/>
                      <a:gd name="T109" fmla="*/ 21 h 67"/>
                      <a:gd name="T110" fmla="*/ 9 w 49"/>
                      <a:gd name="T111" fmla="*/ 23 h 67"/>
                      <a:gd name="T112" fmla="*/ 5 w 49"/>
                      <a:gd name="T113" fmla="*/ 26 h 67"/>
                      <a:gd name="T114" fmla="*/ 2 w 49"/>
                      <a:gd name="T115" fmla="*/ 32 h 67"/>
                      <a:gd name="T116" fmla="*/ 0 w 49"/>
                      <a:gd name="T117" fmla="*/ 38 h 67"/>
                      <a:gd name="T118" fmla="*/ 0 w 49"/>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1" y="62"/>
                        </a:moveTo>
                        <a:lnTo>
                          <a:pt x="18" y="60"/>
                        </a:lnTo>
                        <a:lnTo>
                          <a:pt x="16" y="59"/>
                        </a:lnTo>
                        <a:lnTo>
                          <a:pt x="15" y="54"/>
                        </a:lnTo>
                        <a:lnTo>
                          <a:pt x="14" y="50"/>
                        </a:lnTo>
                        <a:lnTo>
                          <a:pt x="14" y="44"/>
                        </a:lnTo>
                        <a:lnTo>
                          <a:pt x="14" y="38"/>
                        </a:lnTo>
                        <a:lnTo>
                          <a:pt x="15" y="33"/>
                        </a:lnTo>
                        <a:lnTo>
                          <a:pt x="16" y="29"/>
                        </a:lnTo>
                        <a:lnTo>
                          <a:pt x="18" y="26"/>
                        </a:lnTo>
                        <a:lnTo>
                          <a:pt x="22" y="26"/>
                        </a:lnTo>
                        <a:lnTo>
                          <a:pt x="25" y="26"/>
                        </a:lnTo>
                        <a:lnTo>
                          <a:pt x="27" y="27"/>
                        </a:lnTo>
                        <a:lnTo>
                          <a:pt x="28" y="30"/>
                        </a:lnTo>
                        <a:lnTo>
                          <a:pt x="30" y="32"/>
                        </a:lnTo>
                        <a:lnTo>
                          <a:pt x="30" y="54"/>
                        </a:lnTo>
                        <a:lnTo>
                          <a:pt x="28" y="56"/>
                        </a:lnTo>
                        <a:lnTo>
                          <a:pt x="27" y="59"/>
                        </a:lnTo>
                        <a:lnTo>
                          <a:pt x="24" y="60"/>
                        </a:lnTo>
                        <a:lnTo>
                          <a:pt x="21" y="62"/>
                        </a:lnTo>
                        <a:close/>
                        <a:moveTo>
                          <a:pt x="0" y="45"/>
                        </a:moveTo>
                        <a:lnTo>
                          <a:pt x="0" y="51"/>
                        </a:lnTo>
                        <a:lnTo>
                          <a:pt x="2" y="57"/>
                        </a:lnTo>
                        <a:lnTo>
                          <a:pt x="5" y="62"/>
                        </a:lnTo>
                        <a:lnTo>
                          <a:pt x="9" y="65"/>
                        </a:lnTo>
                        <a:lnTo>
                          <a:pt x="12" y="66"/>
                        </a:lnTo>
                        <a:lnTo>
                          <a:pt x="16" y="67"/>
                        </a:lnTo>
                        <a:lnTo>
                          <a:pt x="21" y="66"/>
                        </a:lnTo>
                        <a:lnTo>
                          <a:pt x="25" y="65"/>
                        </a:lnTo>
                        <a:lnTo>
                          <a:pt x="27" y="63"/>
                        </a:lnTo>
                        <a:lnTo>
                          <a:pt x="30" y="60"/>
                        </a:lnTo>
                        <a:lnTo>
                          <a:pt x="30" y="67"/>
                        </a:lnTo>
                        <a:lnTo>
                          <a:pt x="34" y="66"/>
                        </a:lnTo>
                        <a:lnTo>
                          <a:pt x="39" y="65"/>
                        </a:lnTo>
                        <a:lnTo>
                          <a:pt x="40" y="65"/>
                        </a:lnTo>
                        <a:lnTo>
                          <a:pt x="43" y="65"/>
                        </a:lnTo>
                        <a:lnTo>
                          <a:pt x="49" y="63"/>
                        </a:lnTo>
                        <a:lnTo>
                          <a:pt x="49" y="62"/>
                        </a:lnTo>
                        <a:lnTo>
                          <a:pt x="46" y="60"/>
                        </a:lnTo>
                        <a:lnTo>
                          <a:pt x="45" y="60"/>
                        </a:lnTo>
                        <a:lnTo>
                          <a:pt x="43" y="59"/>
                        </a:lnTo>
                        <a:lnTo>
                          <a:pt x="43" y="56"/>
                        </a:lnTo>
                        <a:lnTo>
                          <a:pt x="43" y="0"/>
                        </a:lnTo>
                        <a:lnTo>
                          <a:pt x="22" y="0"/>
                        </a:lnTo>
                        <a:lnTo>
                          <a:pt x="22" y="2"/>
                        </a:lnTo>
                        <a:lnTo>
                          <a:pt x="25" y="3"/>
                        </a:lnTo>
                        <a:lnTo>
                          <a:pt x="28" y="3"/>
                        </a:lnTo>
                        <a:lnTo>
                          <a:pt x="28" y="5"/>
                        </a:lnTo>
                        <a:lnTo>
                          <a:pt x="30" y="8"/>
                        </a:lnTo>
                        <a:lnTo>
                          <a:pt x="30" y="26"/>
                        </a:lnTo>
                        <a:lnTo>
                          <a:pt x="27" y="23"/>
                        </a:lnTo>
                        <a:lnTo>
                          <a:pt x="25" y="21"/>
                        </a:lnTo>
                        <a:lnTo>
                          <a:pt x="21" y="20"/>
                        </a:lnTo>
                        <a:lnTo>
                          <a:pt x="18" y="20"/>
                        </a:lnTo>
                        <a:lnTo>
                          <a:pt x="14" y="21"/>
                        </a:lnTo>
                        <a:lnTo>
                          <a:pt x="9" y="23"/>
                        </a:lnTo>
                        <a:lnTo>
                          <a:pt x="5" y="26"/>
                        </a:lnTo>
                        <a:lnTo>
                          <a:pt x="2" y="32"/>
                        </a:lnTo>
                        <a:lnTo>
                          <a:pt x="0" y="38"/>
                        </a:lnTo>
                        <a:lnTo>
                          <a:pt x="0" y="45"/>
                        </a:lnTo>
                        <a:close/>
                      </a:path>
                    </a:pathLst>
                  </a:custGeom>
                  <a:solidFill>
                    <a:srgbClr val="000000"/>
                  </a:solidFill>
                  <a:ln w="0">
                    <a:solidFill>
                      <a:srgbClr val="000000"/>
                    </a:solidFill>
                    <a:round/>
                    <a:headEnd/>
                    <a:tailEnd/>
                  </a:ln>
                </p:spPr>
                <p:txBody>
                  <a:bodyPr/>
                  <a:lstStyle/>
                  <a:p>
                    <a:endParaRPr lang="en-US"/>
                  </a:p>
                </p:txBody>
              </p:sp>
              <p:sp>
                <p:nvSpPr>
                  <p:cNvPr id="363" name="Freeform 362"/>
                  <p:cNvSpPr>
                    <a:spLocks noEditPoints="1"/>
                  </p:cNvSpPr>
                  <p:nvPr/>
                </p:nvSpPr>
                <p:spPr bwMode="auto">
                  <a:xfrm>
                    <a:off x="1334855" y="3697256"/>
                    <a:ext cx="141055" cy="155247"/>
                  </a:xfrm>
                  <a:custGeom>
                    <a:avLst/>
                    <a:gdLst>
                      <a:gd name="T0" fmla="*/ 21 w 49"/>
                      <a:gd name="T1" fmla="*/ 62 h 67"/>
                      <a:gd name="T2" fmla="*/ 18 w 49"/>
                      <a:gd name="T3" fmla="*/ 60 h 67"/>
                      <a:gd name="T4" fmla="*/ 16 w 49"/>
                      <a:gd name="T5" fmla="*/ 59 h 67"/>
                      <a:gd name="T6" fmla="*/ 15 w 49"/>
                      <a:gd name="T7" fmla="*/ 54 h 67"/>
                      <a:gd name="T8" fmla="*/ 13 w 49"/>
                      <a:gd name="T9" fmla="*/ 50 h 67"/>
                      <a:gd name="T10" fmla="*/ 13 w 49"/>
                      <a:gd name="T11" fmla="*/ 44 h 67"/>
                      <a:gd name="T12" fmla="*/ 13 w 49"/>
                      <a:gd name="T13" fmla="*/ 38 h 67"/>
                      <a:gd name="T14" fmla="*/ 15 w 49"/>
                      <a:gd name="T15" fmla="*/ 33 h 67"/>
                      <a:gd name="T16" fmla="*/ 16 w 49"/>
                      <a:gd name="T17" fmla="*/ 29 h 67"/>
                      <a:gd name="T18" fmla="*/ 19 w 49"/>
                      <a:gd name="T19" fmla="*/ 26 h 67"/>
                      <a:gd name="T20" fmla="*/ 22 w 49"/>
                      <a:gd name="T21" fmla="*/ 26 h 67"/>
                      <a:gd name="T22" fmla="*/ 25 w 49"/>
                      <a:gd name="T23" fmla="*/ 26 h 67"/>
                      <a:gd name="T24" fmla="*/ 27 w 49"/>
                      <a:gd name="T25" fmla="*/ 27 h 67"/>
                      <a:gd name="T26" fmla="*/ 28 w 49"/>
                      <a:gd name="T27" fmla="*/ 30 h 67"/>
                      <a:gd name="T28" fmla="*/ 30 w 49"/>
                      <a:gd name="T29" fmla="*/ 32 h 67"/>
                      <a:gd name="T30" fmla="*/ 30 w 49"/>
                      <a:gd name="T31" fmla="*/ 54 h 67"/>
                      <a:gd name="T32" fmla="*/ 28 w 49"/>
                      <a:gd name="T33" fmla="*/ 56 h 67"/>
                      <a:gd name="T34" fmla="*/ 27 w 49"/>
                      <a:gd name="T35" fmla="*/ 59 h 67"/>
                      <a:gd name="T36" fmla="*/ 24 w 49"/>
                      <a:gd name="T37" fmla="*/ 60 h 67"/>
                      <a:gd name="T38" fmla="*/ 21 w 49"/>
                      <a:gd name="T39" fmla="*/ 62 h 67"/>
                      <a:gd name="T40" fmla="*/ 0 w 49"/>
                      <a:gd name="T41" fmla="*/ 45 h 67"/>
                      <a:gd name="T42" fmla="*/ 0 w 49"/>
                      <a:gd name="T43" fmla="*/ 51 h 67"/>
                      <a:gd name="T44" fmla="*/ 1 w 49"/>
                      <a:gd name="T45" fmla="*/ 57 h 67"/>
                      <a:gd name="T46" fmla="*/ 4 w 49"/>
                      <a:gd name="T47" fmla="*/ 62 h 67"/>
                      <a:gd name="T48" fmla="*/ 9 w 49"/>
                      <a:gd name="T49" fmla="*/ 65 h 67"/>
                      <a:gd name="T50" fmla="*/ 12 w 49"/>
                      <a:gd name="T51" fmla="*/ 66 h 67"/>
                      <a:gd name="T52" fmla="*/ 16 w 49"/>
                      <a:gd name="T53" fmla="*/ 67 h 67"/>
                      <a:gd name="T54" fmla="*/ 21 w 49"/>
                      <a:gd name="T55" fmla="*/ 66 h 67"/>
                      <a:gd name="T56" fmla="*/ 25 w 49"/>
                      <a:gd name="T57" fmla="*/ 65 h 67"/>
                      <a:gd name="T58" fmla="*/ 27 w 49"/>
                      <a:gd name="T59" fmla="*/ 63 h 67"/>
                      <a:gd name="T60" fmla="*/ 30 w 49"/>
                      <a:gd name="T61" fmla="*/ 60 h 67"/>
                      <a:gd name="T62" fmla="*/ 30 w 49"/>
                      <a:gd name="T63" fmla="*/ 67 h 67"/>
                      <a:gd name="T64" fmla="*/ 34 w 49"/>
                      <a:gd name="T65" fmla="*/ 66 h 67"/>
                      <a:gd name="T66" fmla="*/ 39 w 49"/>
                      <a:gd name="T67" fmla="*/ 65 h 67"/>
                      <a:gd name="T68" fmla="*/ 40 w 49"/>
                      <a:gd name="T69" fmla="*/ 65 h 67"/>
                      <a:gd name="T70" fmla="*/ 43 w 49"/>
                      <a:gd name="T71" fmla="*/ 65 h 67"/>
                      <a:gd name="T72" fmla="*/ 49 w 49"/>
                      <a:gd name="T73" fmla="*/ 63 h 67"/>
                      <a:gd name="T74" fmla="*/ 49 w 49"/>
                      <a:gd name="T75" fmla="*/ 62 h 67"/>
                      <a:gd name="T76" fmla="*/ 46 w 49"/>
                      <a:gd name="T77" fmla="*/ 60 h 67"/>
                      <a:gd name="T78" fmla="*/ 45 w 49"/>
                      <a:gd name="T79" fmla="*/ 60 h 67"/>
                      <a:gd name="T80" fmla="*/ 43 w 49"/>
                      <a:gd name="T81" fmla="*/ 59 h 67"/>
                      <a:gd name="T82" fmla="*/ 43 w 49"/>
                      <a:gd name="T83" fmla="*/ 56 h 67"/>
                      <a:gd name="T84" fmla="*/ 43 w 49"/>
                      <a:gd name="T85" fmla="*/ 0 h 67"/>
                      <a:gd name="T86" fmla="*/ 22 w 49"/>
                      <a:gd name="T87" fmla="*/ 0 h 67"/>
                      <a:gd name="T88" fmla="*/ 22 w 49"/>
                      <a:gd name="T89" fmla="*/ 2 h 67"/>
                      <a:gd name="T90" fmla="*/ 25 w 49"/>
                      <a:gd name="T91" fmla="*/ 3 h 67"/>
                      <a:gd name="T92" fmla="*/ 28 w 49"/>
                      <a:gd name="T93" fmla="*/ 3 h 67"/>
                      <a:gd name="T94" fmla="*/ 28 w 49"/>
                      <a:gd name="T95" fmla="*/ 5 h 67"/>
                      <a:gd name="T96" fmla="*/ 30 w 49"/>
                      <a:gd name="T97" fmla="*/ 8 h 67"/>
                      <a:gd name="T98" fmla="*/ 30 w 49"/>
                      <a:gd name="T99" fmla="*/ 26 h 67"/>
                      <a:gd name="T100" fmla="*/ 27 w 49"/>
                      <a:gd name="T101" fmla="*/ 23 h 67"/>
                      <a:gd name="T102" fmla="*/ 25 w 49"/>
                      <a:gd name="T103" fmla="*/ 21 h 67"/>
                      <a:gd name="T104" fmla="*/ 22 w 49"/>
                      <a:gd name="T105" fmla="*/ 20 h 67"/>
                      <a:gd name="T106" fmla="*/ 18 w 49"/>
                      <a:gd name="T107" fmla="*/ 20 h 67"/>
                      <a:gd name="T108" fmla="*/ 13 w 49"/>
                      <a:gd name="T109" fmla="*/ 21 h 67"/>
                      <a:gd name="T110" fmla="*/ 9 w 49"/>
                      <a:gd name="T111" fmla="*/ 23 h 67"/>
                      <a:gd name="T112" fmla="*/ 4 w 49"/>
                      <a:gd name="T113" fmla="*/ 26 h 67"/>
                      <a:gd name="T114" fmla="*/ 1 w 49"/>
                      <a:gd name="T115" fmla="*/ 32 h 67"/>
                      <a:gd name="T116" fmla="*/ 0 w 49"/>
                      <a:gd name="T117" fmla="*/ 38 h 67"/>
                      <a:gd name="T118" fmla="*/ 0 w 49"/>
                      <a:gd name="T119" fmla="*/ 45 h 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67"/>
                      <a:gd name="T182" fmla="*/ 49 w 49"/>
                      <a:gd name="T183" fmla="*/ 67 h 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67">
                        <a:moveTo>
                          <a:pt x="21" y="62"/>
                        </a:moveTo>
                        <a:lnTo>
                          <a:pt x="18" y="60"/>
                        </a:lnTo>
                        <a:lnTo>
                          <a:pt x="16" y="59"/>
                        </a:lnTo>
                        <a:lnTo>
                          <a:pt x="15" y="54"/>
                        </a:lnTo>
                        <a:lnTo>
                          <a:pt x="13" y="50"/>
                        </a:lnTo>
                        <a:lnTo>
                          <a:pt x="13" y="44"/>
                        </a:lnTo>
                        <a:lnTo>
                          <a:pt x="13" y="38"/>
                        </a:lnTo>
                        <a:lnTo>
                          <a:pt x="15" y="33"/>
                        </a:lnTo>
                        <a:lnTo>
                          <a:pt x="16" y="29"/>
                        </a:lnTo>
                        <a:lnTo>
                          <a:pt x="19" y="26"/>
                        </a:lnTo>
                        <a:lnTo>
                          <a:pt x="22" y="26"/>
                        </a:lnTo>
                        <a:lnTo>
                          <a:pt x="25" y="26"/>
                        </a:lnTo>
                        <a:lnTo>
                          <a:pt x="27" y="27"/>
                        </a:lnTo>
                        <a:lnTo>
                          <a:pt x="28" y="30"/>
                        </a:lnTo>
                        <a:lnTo>
                          <a:pt x="30" y="32"/>
                        </a:lnTo>
                        <a:lnTo>
                          <a:pt x="30" y="54"/>
                        </a:lnTo>
                        <a:lnTo>
                          <a:pt x="28" y="56"/>
                        </a:lnTo>
                        <a:lnTo>
                          <a:pt x="27" y="59"/>
                        </a:lnTo>
                        <a:lnTo>
                          <a:pt x="24" y="60"/>
                        </a:lnTo>
                        <a:lnTo>
                          <a:pt x="21" y="62"/>
                        </a:lnTo>
                        <a:close/>
                        <a:moveTo>
                          <a:pt x="0" y="45"/>
                        </a:moveTo>
                        <a:lnTo>
                          <a:pt x="0" y="51"/>
                        </a:lnTo>
                        <a:lnTo>
                          <a:pt x="1" y="57"/>
                        </a:lnTo>
                        <a:lnTo>
                          <a:pt x="4" y="62"/>
                        </a:lnTo>
                        <a:lnTo>
                          <a:pt x="9" y="65"/>
                        </a:lnTo>
                        <a:lnTo>
                          <a:pt x="12" y="66"/>
                        </a:lnTo>
                        <a:lnTo>
                          <a:pt x="16" y="67"/>
                        </a:lnTo>
                        <a:lnTo>
                          <a:pt x="21" y="66"/>
                        </a:lnTo>
                        <a:lnTo>
                          <a:pt x="25" y="65"/>
                        </a:lnTo>
                        <a:lnTo>
                          <a:pt x="27" y="63"/>
                        </a:lnTo>
                        <a:lnTo>
                          <a:pt x="30" y="60"/>
                        </a:lnTo>
                        <a:lnTo>
                          <a:pt x="30" y="67"/>
                        </a:lnTo>
                        <a:lnTo>
                          <a:pt x="34" y="66"/>
                        </a:lnTo>
                        <a:lnTo>
                          <a:pt x="39" y="65"/>
                        </a:lnTo>
                        <a:lnTo>
                          <a:pt x="40" y="65"/>
                        </a:lnTo>
                        <a:lnTo>
                          <a:pt x="43" y="65"/>
                        </a:lnTo>
                        <a:lnTo>
                          <a:pt x="49" y="63"/>
                        </a:lnTo>
                        <a:lnTo>
                          <a:pt x="49" y="62"/>
                        </a:lnTo>
                        <a:lnTo>
                          <a:pt x="46" y="60"/>
                        </a:lnTo>
                        <a:lnTo>
                          <a:pt x="45" y="60"/>
                        </a:lnTo>
                        <a:lnTo>
                          <a:pt x="43" y="59"/>
                        </a:lnTo>
                        <a:lnTo>
                          <a:pt x="43" y="56"/>
                        </a:lnTo>
                        <a:lnTo>
                          <a:pt x="43" y="0"/>
                        </a:lnTo>
                        <a:lnTo>
                          <a:pt x="22" y="0"/>
                        </a:lnTo>
                        <a:lnTo>
                          <a:pt x="22" y="2"/>
                        </a:lnTo>
                        <a:lnTo>
                          <a:pt x="25" y="3"/>
                        </a:lnTo>
                        <a:lnTo>
                          <a:pt x="28" y="3"/>
                        </a:lnTo>
                        <a:lnTo>
                          <a:pt x="28" y="5"/>
                        </a:lnTo>
                        <a:lnTo>
                          <a:pt x="30" y="8"/>
                        </a:lnTo>
                        <a:lnTo>
                          <a:pt x="30" y="26"/>
                        </a:lnTo>
                        <a:lnTo>
                          <a:pt x="27" y="23"/>
                        </a:lnTo>
                        <a:lnTo>
                          <a:pt x="25" y="21"/>
                        </a:lnTo>
                        <a:lnTo>
                          <a:pt x="22" y="20"/>
                        </a:lnTo>
                        <a:lnTo>
                          <a:pt x="18" y="20"/>
                        </a:lnTo>
                        <a:lnTo>
                          <a:pt x="13" y="21"/>
                        </a:lnTo>
                        <a:lnTo>
                          <a:pt x="9" y="23"/>
                        </a:lnTo>
                        <a:lnTo>
                          <a:pt x="4" y="26"/>
                        </a:lnTo>
                        <a:lnTo>
                          <a:pt x="1" y="32"/>
                        </a:lnTo>
                        <a:lnTo>
                          <a:pt x="0" y="38"/>
                        </a:lnTo>
                        <a:lnTo>
                          <a:pt x="0" y="45"/>
                        </a:lnTo>
                        <a:close/>
                      </a:path>
                    </a:pathLst>
                  </a:custGeom>
                  <a:solidFill>
                    <a:srgbClr val="000000"/>
                  </a:solidFill>
                  <a:ln w="0">
                    <a:solidFill>
                      <a:srgbClr val="000000"/>
                    </a:solidFill>
                    <a:round/>
                    <a:headEnd/>
                    <a:tailEnd/>
                  </a:ln>
                </p:spPr>
                <p:txBody>
                  <a:bodyPr/>
                  <a:lstStyle/>
                  <a:p>
                    <a:endParaRPr lang="en-US"/>
                  </a:p>
                </p:txBody>
              </p:sp>
              <p:sp>
                <p:nvSpPr>
                  <p:cNvPr id="364" name="Freeform 363"/>
                  <p:cNvSpPr>
                    <a:spLocks noEditPoints="1"/>
                  </p:cNvSpPr>
                  <p:nvPr/>
                </p:nvSpPr>
                <p:spPr bwMode="auto">
                  <a:xfrm>
                    <a:off x="1556512" y="3743598"/>
                    <a:ext cx="129540" cy="108904"/>
                  </a:xfrm>
                  <a:custGeom>
                    <a:avLst/>
                    <a:gdLst>
                      <a:gd name="T0" fmla="*/ 17 w 45"/>
                      <a:gd name="T1" fmla="*/ 40 h 47"/>
                      <a:gd name="T2" fmla="*/ 15 w 45"/>
                      <a:gd name="T3" fmla="*/ 37 h 47"/>
                      <a:gd name="T4" fmla="*/ 15 w 45"/>
                      <a:gd name="T5" fmla="*/ 30 h 47"/>
                      <a:gd name="T6" fmla="*/ 20 w 45"/>
                      <a:gd name="T7" fmla="*/ 25 h 47"/>
                      <a:gd name="T8" fmla="*/ 26 w 45"/>
                      <a:gd name="T9" fmla="*/ 22 h 47"/>
                      <a:gd name="T10" fmla="*/ 24 w 45"/>
                      <a:gd name="T11" fmla="*/ 37 h 47"/>
                      <a:gd name="T12" fmla="*/ 21 w 45"/>
                      <a:gd name="T13" fmla="*/ 40 h 47"/>
                      <a:gd name="T14" fmla="*/ 0 w 45"/>
                      <a:gd name="T15" fmla="*/ 37 h 47"/>
                      <a:gd name="T16" fmla="*/ 2 w 45"/>
                      <a:gd name="T17" fmla="*/ 43 h 47"/>
                      <a:gd name="T18" fmla="*/ 8 w 45"/>
                      <a:gd name="T19" fmla="*/ 46 h 47"/>
                      <a:gd name="T20" fmla="*/ 14 w 45"/>
                      <a:gd name="T21" fmla="*/ 46 h 47"/>
                      <a:gd name="T22" fmla="*/ 21 w 45"/>
                      <a:gd name="T23" fmla="*/ 43 h 47"/>
                      <a:gd name="T24" fmla="*/ 27 w 45"/>
                      <a:gd name="T25" fmla="*/ 43 h 47"/>
                      <a:gd name="T26" fmla="*/ 30 w 45"/>
                      <a:gd name="T27" fmla="*/ 46 h 47"/>
                      <a:gd name="T28" fmla="*/ 36 w 45"/>
                      <a:gd name="T29" fmla="*/ 46 h 47"/>
                      <a:gd name="T30" fmla="*/ 42 w 45"/>
                      <a:gd name="T31" fmla="*/ 45 h 47"/>
                      <a:gd name="T32" fmla="*/ 44 w 45"/>
                      <a:gd name="T33" fmla="*/ 40 h 47"/>
                      <a:gd name="T34" fmla="*/ 42 w 45"/>
                      <a:gd name="T35" fmla="*/ 40 h 47"/>
                      <a:gd name="T36" fmla="*/ 41 w 45"/>
                      <a:gd name="T37" fmla="*/ 40 h 47"/>
                      <a:gd name="T38" fmla="*/ 41 w 45"/>
                      <a:gd name="T39" fmla="*/ 40 h 47"/>
                      <a:gd name="T40" fmla="*/ 39 w 45"/>
                      <a:gd name="T41" fmla="*/ 39 h 47"/>
                      <a:gd name="T42" fmla="*/ 39 w 45"/>
                      <a:gd name="T43" fmla="*/ 10 h 47"/>
                      <a:gd name="T44" fmla="*/ 33 w 45"/>
                      <a:gd name="T45" fmla="*/ 3 h 47"/>
                      <a:gd name="T46" fmla="*/ 26 w 45"/>
                      <a:gd name="T47" fmla="*/ 0 h 47"/>
                      <a:gd name="T48" fmla="*/ 15 w 45"/>
                      <a:gd name="T49" fmla="*/ 0 h 47"/>
                      <a:gd name="T50" fmla="*/ 8 w 45"/>
                      <a:gd name="T51" fmla="*/ 3 h 47"/>
                      <a:gd name="T52" fmla="*/ 3 w 45"/>
                      <a:gd name="T53" fmla="*/ 9 h 47"/>
                      <a:gd name="T54" fmla="*/ 2 w 45"/>
                      <a:gd name="T55" fmla="*/ 15 h 47"/>
                      <a:gd name="T56" fmla="*/ 6 w 45"/>
                      <a:gd name="T57" fmla="*/ 18 h 47"/>
                      <a:gd name="T58" fmla="*/ 11 w 45"/>
                      <a:gd name="T59" fmla="*/ 18 h 47"/>
                      <a:gd name="T60" fmla="*/ 14 w 45"/>
                      <a:gd name="T61" fmla="*/ 15 h 47"/>
                      <a:gd name="T62" fmla="*/ 15 w 45"/>
                      <a:gd name="T63" fmla="*/ 12 h 47"/>
                      <a:gd name="T64" fmla="*/ 14 w 45"/>
                      <a:gd name="T65" fmla="*/ 10 h 47"/>
                      <a:gd name="T66" fmla="*/ 12 w 45"/>
                      <a:gd name="T67" fmla="*/ 9 h 47"/>
                      <a:gd name="T68" fmla="*/ 12 w 45"/>
                      <a:gd name="T69" fmla="*/ 7 h 47"/>
                      <a:gd name="T70" fmla="*/ 12 w 45"/>
                      <a:gd name="T71" fmla="*/ 6 h 47"/>
                      <a:gd name="T72" fmla="*/ 14 w 45"/>
                      <a:gd name="T73" fmla="*/ 4 h 47"/>
                      <a:gd name="T74" fmla="*/ 18 w 45"/>
                      <a:gd name="T75" fmla="*/ 3 h 47"/>
                      <a:gd name="T76" fmla="*/ 24 w 45"/>
                      <a:gd name="T77" fmla="*/ 4 h 47"/>
                      <a:gd name="T78" fmla="*/ 26 w 45"/>
                      <a:gd name="T79" fmla="*/ 12 h 47"/>
                      <a:gd name="T80" fmla="*/ 18 w 45"/>
                      <a:gd name="T81" fmla="*/ 21 h 47"/>
                      <a:gd name="T82" fmla="*/ 6 w 45"/>
                      <a:gd name="T83" fmla="*/ 27 h 47"/>
                      <a:gd name="T84" fmla="*/ 0 w 45"/>
                      <a:gd name="T85" fmla="*/ 33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47"/>
                      <a:gd name="T131" fmla="*/ 45 w 45"/>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47">
                        <a:moveTo>
                          <a:pt x="20" y="40"/>
                        </a:moveTo>
                        <a:lnTo>
                          <a:pt x="17" y="40"/>
                        </a:lnTo>
                        <a:lnTo>
                          <a:pt x="15" y="39"/>
                        </a:lnTo>
                        <a:lnTo>
                          <a:pt x="15" y="37"/>
                        </a:lnTo>
                        <a:lnTo>
                          <a:pt x="14" y="34"/>
                        </a:lnTo>
                        <a:lnTo>
                          <a:pt x="15" y="30"/>
                        </a:lnTo>
                        <a:lnTo>
                          <a:pt x="17" y="27"/>
                        </a:lnTo>
                        <a:lnTo>
                          <a:pt x="20" y="25"/>
                        </a:lnTo>
                        <a:lnTo>
                          <a:pt x="23" y="24"/>
                        </a:lnTo>
                        <a:lnTo>
                          <a:pt x="26" y="22"/>
                        </a:lnTo>
                        <a:lnTo>
                          <a:pt x="26" y="36"/>
                        </a:lnTo>
                        <a:lnTo>
                          <a:pt x="24" y="37"/>
                        </a:lnTo>
                        <a:lnTo>
                          <a:pt x="23" y="39"/>
                        </a:lnTo>
                        <a:lnTo>
                          <a:pt x="21" y="40"/>
                        </a:lnTo>
                        <a:lnTo>
                          <a:pt x="20" y="40"/>
                        </a:lnTo>
                        <a:close/>
                        <a:moveTo>
                          <a:pt x="0" y="37"/>
                        </a:moveTo>
                        <a:lnTo>
                          <a:pt x="0" y="40"/>
                        </a:lnTo>
                        <a:lnTo>
                          <a:pt x="2" y="43"/>
                        </a:lnTo>
                        <a:lnTo>
                          <a:pt x="3" y="45"/>
                        </a:lnTo>
                        <a:lnTo>
                          <a:pt x="8" y="46"/>
                        </a:lnTo>
                        <a:lnTo>
                          <a:pt x="11" y="47"/>
                        </a:lnTo>
                        <a:lnTo>
                          <a:pt x="14" y="46"/>
                        </a:lnTo>
                        <a:lnTo>
                          <a:pt x="17" y="46"/>
                        </a:lnTo>
                        <a:lnTo>
                          <a:pt x="21" y="43"/>
                        </a:lnTo>
                        <a:lnTo>
                          <a:pt x="26" y="40"/>
                        </a:lnTo>
                        <a:lnTo>
                          <a:pt x="27" y="43"/>
                        </a:lnTo>
                        <a:lnTo>
                          <a:pt x="27" y="45"/>
                        </a:lnTo>
                        <a:lnTo>
                          <a:pt x="30" y="46"/>
                        </a:lnTo>
                        <a:lnTo>
                          <a:pt x="35" y="47"/>
                        </a:lnTo>
                        <a:lnTo>
                          <a:pt x="36" y="46"/>
                        </a:lnTo>
                        <a:lnTo>
                          <a:pt x="39" y="46"/>
                        </a:lnTo>
                        <a:lnTo>
                          <a:pt x="42" y="45"/>
                        </a:lnTo>
                        <a:lnTo>
                          <a:pt x="45" y="42"/>
                        </a:lnTo>
                        <a:lnTo>
                          <a:pt x="44" y="40"/>
                        </a:lnTo>
                        <a:lnTo>
                          <a:pt x="42" y="40"/>
                        </a:lnTo>
                        <a:lnTo>
                          <a:pt x="41" y="40"/>
                        </a:lnTo>
                        <a:lnTo>
                          <a:pt x="39" y="39"/>
                        </a:lnTo>
                        <a:lnTo>
                          <a:pt x="39" y="15"/>
                        </a:lnTo>
                        <a:lnTo>
                          <a:pt x="39" y="10"/>
                        </a:lnTo>
                        <a:lnTo>
                          <a:pt x="38" y="6"/>
                        </a:lnTo>
                        <a:lnTo>
                          <a:pt x="33" y="3"/>
                        </a:lnTo>
                        <a:lnTo>
                          <a:pt x="30" y="1"/>
                        </a:lnTo>
                        <a:lnTo>
                          <a:pt x="26" y="0"/>
                        </a:lnTo>
                        <a:lnTo>
                          <a:pt x="20" y="0"/>
                        </a:lnTo>
                        <a:lnTo>
                          <a:pt x="15" y="0"/>
                        </a:lnTo>
                        <a:lnTo>
                          <a:pt x="11" y="1"/>
                        </a:lnTo>
                        <a:lnTo>
                          <a:pt x="8" y="3"/>
                        </a:lnTo>
                        <a:lnTo>
                          <a:pt x="5" y="6"/>
                        </a:lnTo>
                        <a:lnTo>
                          <a:pt x="3" y="9"/>
                        </a:lnTo>
                        <a:lnTo>
                          <a:pt x="2" y="12"/>
                        </a:lnTo>
                        <a:lnTo>
                          <a:pt x="2" y="15"/>
                        </a:lnTo>
                        <a:lnTo>
                          <a:pt x="3" y="16"/>
                        </a:lnTo>
                        <a:lnTo>
                          <a:pt x="6" y="18"/>
                        </a:lnTo>
                        <a:lnTo>
                          <a:pt x="9" y="18"/>
                        </a:lnTo>
                        <a:lnTo>
                          <a:pt x="11" y="18"/>
                        </a:lnTo>
                        <a:lnTo>
                          <a:pt x="12" y="16"/>
                        </a:lnTo>
                        <a:lnTo>
                          <a:pt x="14" y="15"/>
                        </a:lnTo>
                        <a:lnTo>
                          <a:pt x="15" y="13"/>
                        </a:lnTo>
                        <a:lnTo>
                          <a:pt x="15" y="12"/>
                        </a:lnTo>
                        <a:lnTo>
                          <a:pt x="14" y="10"/>
                        </a:lnTo>
                        <a:lnTo>
                          <a:pt x="14" y="9"/>
                        </a:lnTo>
                        <a:lnTo>
                          <a:pt x="12" y="9"/>
                        </a:lnTo>
                        <a:lnTo>
                          <a:pt x="12" y="7"/>
                        </a:lnTo>
                        <a:lnTo>
                          <a:pt x="12" y="6"/>
                        </a:lnTo>
                        <a:lnTo>
                          <a:pt x="12" y="4"/>
                        </a:lnTo>
                        <a:lnTo>
                          <a:pt x="14" y="4"/>
                        </a:lnTo>
                        <a:lnTo>
                          <a:pt x="15" y="3"/>
                        </a:lnTo>
                        <a:lnTo>
                          <a:pt x="18" y="3"/>
                        </a:lnTo>
                        <a:lnTo>
                          <a:pt x="21" y="3"/>
                        </a:lnTo>
                        <a:lnTo>
                          <a:pt x="24" y="4"/>
                        </a:lnTo>
                        <a:lnTo>
                          <a:pt x="26" y="7"/>
                        </a:lnTo>
                        <a:lnTo>
                          <a:pt x="26" y="12"/>
                        </a:lnTo>
                        <a:lnTo>
                          <a:pt x="26" y="18"/>
                        </a:lnTo>
                        <a:lnTo>
                          <a:pt x="18" y="21"/>
                        </a:lnTo>
                        <a:lnTo>
                          <a:pt x="11" y="24"/>
                        </a:lnTo>
                        <a:lnTo>
                          <a:pt x="6" y="27"/>
                        </a:lnTo>
                        <a:lnTo>
                          <a:pt x="3" y="30"/>
                        </a:lnTo>
                        <a:lnTo>
                          <a:pt x="0" y="33"/>
                        </a:lnTo>
                        <a:lnTo>
                          <a:pt x="0" y="37"/>
                        </a:lnTo>
                        <a:close/>
                      </a:path>
                    </a:pathLst>
                  </a:custGeom>
                  <a:solidFill>
                    <a:srgbClr val="000000"/>
                  </a:solidFill>
                  <a:ln w="0">
                    <a:solidFill>
                      <a:srgbClr val="000000"/>
                    </a:solidFill>
                    <a:round/>
                    <a:headEnd/>
                    <a:tailEnd/>
                  </a:ln>
                </p:spPr>
                <p:txBody>
                  <a:bodyPr/>
                  <a:lstStyle/>
                  <a:p>
                    <a:endParaRPr lang="en-US"/>
                  </a:p>
                </p:txBody>
              </p:sp>
              <p:sp>
                <p:nvSpPr>
                  <p:cNvPr id="365" name="Freeform 364"/>
                  <p:cNvSpPr>
                    <a:spLocks/>
                  </p:cNvSpPr>
                  <p:nvPr/>
                </p:nvSpPr>
                <p:spPr bwMode="auto">
                  <a:xfrm>
                    <a:off x="1694688" y="3743598"/>
                    <a:ext cx="112268" cy="106587"/>
                  </a:xfrm>
                  <a:custGeom>
                    <a:avLst/>
                    <a:gdLst>
                      <a:gd name="T0" fmla="*/ 0 w 39"/>
                      <a:gd name="T1" fmla="*/ 46 h 46"/>
                      <a:gd name="T2" fmla="*/ 25 w 39"/>
                      <a:gd name="T3" fmla="*/ 46 h 46"/>
                      <a:gd name="T4" fmla="*/ 25 w 39"/>
                      <a:gd name="T5" fmla="*/ 43 h 46"/>
                      <a:gd name="T6" fmla="*/ 22 w 39"/>
                      <a:gd name="T7" fmla="*/ 43 h 46"/>
                      <a:gd name="T8" fmla="*/ 19 w 39"/>
                      <a:gd name="T9" fmla="*/ 42 h 46"/>
                      <a:gd name="T10" fmla="*/ 19 w 39"/>
                      <a:gd name="T11" fmla="*/ 40 h 46"/>
                      <a:gd name="T12" fmla="*/ 18 w 39"/>
                      <a:gd name="T13" fmla="*/ 36 h 46"/>
                      <a:gd name="T14" fmla="*/ 18 w 39"/>
                      <a:gd name="T15" fmla="*/ 18 h 46"/>
                      <a:gd name="T16" fmla="*/ 19 w 39"/>
                      <a:gd name="T17" fmla="*/ 13 h 46"/>
                      <a:gd name="T18" fmla="*/ 21 w 39"/>
                      <a:gd name="T19" fmla="*/ 10 h 46"/>
                      <a:gd name="T20" fmla="*/ 22 w 39"/>
                      <a:gd name="T21" fmla="*/ 9 h 46"/>
                      <a:gd name="T22" fmla="*/ 24 w 39"/>
                      <a:gd name="T23" fmla="*/ 9 h 46"/>
                      <a:gd name="T24" fmla="*/ 25 w 39"/>
                      <a:gd name="T25" fmla="*/ 9 h 46"/>
                      <a:gd name="T26" fmla="*/ 27 w 39"/>
                      <a:gd name="T27" fmla="*/ 10 h 46"/>
                      <a:gd name="T28" fmla="*/ 30 w 39"/>
                      <a:gd name="T29" fmla="*/ 13 h 46"/>
                      <a:gd name="T30" fmla="*/ 33 w 39"/>
                      <a:gd name="T31" fmla="*/ 13 h 46"/>
                      <a:gd name="T32" fmla="*/ 36 w 39"/>
                      <a:gd name="T33" fmla="*/ 13 h 46"/>
                      <a:gd name="T34" fmla="*/ 37 w 39"/>
                      <a:gd name="T35" fmla="*/ 12 h 46"/>
                      <a:gd name="T36" fmla="*/ 39 w 39"/>
                      <a:gd name="T37" fmla="*/ 10 h 46"/>
                      <a:gd name="T38" fmla="*/ 39 w 39"/>
                      <a:gd name="T39" fmla="*/ 7 h 46"/>
                      <a:gd name="T40" fmla="*/ 39 w 39"/>
                      <a:gd name="T41" fmla="*/ 4 h 46"/>
                      <a:gd name="T42" fmla="*/ 37 w 39"/>
                      <a:gd name="T43" fmla="*/ 1 h 46"/>
                      <a:gd name="T44" fmla="*/ 34 w 39"/>
                      <a:gd name="T45" fmla="*/ 0 h 46"/>
                      <a:gd name="T46" fmla="*/ 31 w 39"/>
                      <a:gd name="T47" fmla="*/ 0 h 46"/>
                      <a:gd name="T48" fmla="*/ 27 w 39"/>
                      <a:gd name="T49" fmla="*/ 0 h 46"/>
                      <a:gd name="T50" fmla="*/ 24 w 39"/>
                      <a:gd name="T51" fmla="*/ 3 h 46"/>
                      <a:gd name="T52" fmla="*/ 21 w 39"/>
                      <a:gd name="T53" fmla="*/ 4 h 46"/>
                      <a:gd name="T54" fmla="*/ 18 w 39"/>
                      <a:gd name="T55" fmla="*/ 9 h 46"/>
                      <a:gd name="T56" fmla="*/ 18 w 39"/>
                      <a:gd name="T57" fmla="*/ 1 h 46"/>
                      <a:gd name="T58" fmla="*/ 0 w 39"/>
                      <a:gd name="T59" fmla="*/ 1 h 46"/>
                      <a:gd name="T60" fmla="*/ 0 w 39"/>
                      <a:gd name="T61" fmla="*/ 3 h 46"/>
                      <a:gd name="T62" fmla="*/ 3 w 39"/>
                      <a:gd name="T63" fmla="*/ 4 h 46"/>
                      <a:gd name="T64" fmla="*/ 5 w 39"/>
                      <a:gd name="T65" fmla="*/ 4 h 46"/>
                      <a:gd name="T66" fmla="*/ 5 w 39"/>
                      <a:gd name="T67" fmla="*/ 6 h 46"/>
                      <a:gd name="T68" fmla="*/ 5 w 39"/>
                      <a:gd name="T69" fmla="*/ 9 h 46"/>
                      <a:gd name="T70" fmla="*/ 5 w 39"/>
                      <a:gd name="T71" fmla="*/ 36 h 46"/>
                      <a:gd name="T72" fmla="*/ 5 w 39"/>
                      <a:gd name="T73" fmla="*/ 39 h 46"/>
                      <a:gd name="T74" fmla="*/ 5 w 39"/>
                      <a:gd name="T75" fmla="*/ 40 h 46"/>
                      <a:gd name="T76" fmla="*/ 3 w 39"/>
                      <a:gd name="T77" fmla="*/ 42 h 46"/>
                      <a:gd name="T78" fmla="*/ 2 w 39"/>
                      <a:gd name="T79" fmla="*/ 43 h 46"/>
                      <a:gd name="T80" fmla="*/ 0 w 39"/>
                      <a:gd name="T81" fmla="*/ 43 h 46"/>
                      <a:gd name="T82" fmla="*/ 0 w 39"/>
                      <a:gd name="T83" fmla="*/ 46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
                      <a:gd name="T127" fmla="*/ 0 h 46"/>
                      <a:gd name="T128" fmla="*/ 39 w 39"/>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 h="46">
                        <a:moveTo>
                          <a:pt x="0" y="46"/>
                        </a:moveTo>
                        <a:lnTo>
                          <a:pt x="25" y="46"/>
                        </a:lnTo>
                        <a:lnTo>
                          <a:pt x="25" y="43"/>
                        </a:lnTo>
                        <a:lnTo>
                          <a:pt x="22" y="43"/>
                        </a:lnTo>
                        <a:lnTo>
                          <a:pt x="19" y="42"/>
                        </a:lnTo>
                        <a:lnTo>
                          <a:pt x="19" y="40"/>
                        </a:lnTo>
                        <a:lnTo>
                          <a:pt x="18" y="36"/>
                        </a:lnTo>
                        <a:lnTo>
                          <a:pt x="18" y="18"/>
                        </a:lnTo>
                        <a:lnTo>
                          <a:pt x="19" y="13"/>
                        </a:lnTo>
                        <a:lnTo>
                          <a:pt x="21" y="10"/>
                        </a:lnTo>
                        <a:lnTo>
                          <a:pt x="22" y="9"/>
                        </a:lnTo>
                        <a:lnTo>
                          <a:pt x="24" y="9"/>
                        </a:lnTo>
                        <a:lnTo>
                          <a:pt x="25" y="9"/>
                        </a:lnTo>
                        <a:lnTo>
                          <a:pt x="27" y="10"/>
                        </a:lnTo>
                        <a:lnTo>
                          <a:pt x="30" y="13"/>
                        </a:lnTo>
                        <a:lnTo>
                          <a:pt x="33" y="13"/>
                        </a:lnTo>
                        <a:lnTo>
                          <a:pt x="36" y="13"/>
                        </a:lnTo>
                        <a:lnTo>
                          <a:pt x="37" y="12"/>
                        </a:lnTo>
                        <a:lnTo>
                          <a:pt x="39" y="10"/>
                        </a:lnTo>
                        <a:lnTo>
                          <a:pt x="39" y="7"/>
                        </a:lnTo>
                        <a:lnTo>
                          <a:pt x="39" y="4"/>
                        </a:lnTo>
                        <a:lnTo>
                          <a:pt x="37" y="1"/>
                        </a:lnTo>
                        <a:lnTo>
                          <a:pt x="34" y="0"/>
                        </a:lnTo>
                        <a:lnTo>
                          <a:pt x="31" y="0"/>
                        </a:lnTo>
                        <a:lnTo>
                          <a:pt x="27" y="0"/>
                        </a:lnTo>
                        <a:lnTo>
                          <a:pt x="24" y="3"/>
                        </a:lnTo>
                        <a:lnTo>
                          <a:pt x="21" y="4"/>
                        </a:lnTo>
                        <a:lnTo>
                          <a:pt x="18" y="9"/>
                        </a:lnTo>
                        <a:lnTo>
                          <a:pt x="18" y="1"/>
                        </a:lnTo>
                        <a:lnTo>
                          <a:pt x="0" y="1"/>
                        </a:lnTo>
                        <a:lnTo>
                          <a:pt x="0" y="3"/>
                        </a:lnTo>
                        <a:lnTo>
                          <a:pt x="3" y="4"/>
                        </a:lnTo>
                        <a:lnTo>
                          <a:pt x="5" y="4"/>
                        </a:lnTo>
                        <a:lnTo>
                          <a:pt x="5" y="6"/>
                        </a:lnTo>
                        <a:lnTo>
                          <a:pt x="5" y="9"/>
                        </a:lnTo>
                        <a:lnTo>
                          <a:pt x="5" y="36"/>
                        </a:lnTo>
                        <a:lnTo>
                          <a:pt x="5" y="39"/>
                        </a:lnTo>
                        <a:lnTo>
                          <a:pt x="5" y="40"/>
                        </a:lnTo>
                        <a:lnTo>
                          <a:pt x="3" y="42"/>
                        </a:lnTo>
                        <a:lnTo>
                          <a:pt x="2" y="43"/>
                        </a:lnTo>
                        <a:lnTo>
                          <a:pt x="0" y="43"/>
                        </a:lnTo>
                        <a:lnTo>
                          <a:pt x="0" y="46"/>
                        </a:lnTo>
                        <a:close/>
                      </a:path>
                    </a:pathLst>
                  </a:custGeom>
                  <a:solidFill>
                    <a:srgbClr val="000000"/>
                  </a:solidFill>
                  <a:ln w="0">
                    <a:solidFill>
                      <a:srgbClr val="000000"/>
                    </a:solidFill>
                    <a:round/>
                    <a:headEnd/>
                    <a:tailEnd/>
                  </a:ln>
                </p:spPr>
                <p:txBody>
                  <a:bodyPr/>
                  <a:lstStyle/>
                  <a:p>
                    <a:endParaRPr lang="en-US"/>
                  </a:p>
                </p:txBody>
              </p:sp>
              <p:sp>
                <p:nvSpPr>
                  <p:cNvPr id="366" name="Freeform 365"/>
                  <p:cNvSpPr>
                    <a:spLocks/>
                  </p:cNvSpPr>
                  <p:nvPr/>
                </p:nvSpPr>
                <p:spPr bwMode="auto">
                  <a:xfrm>
                    <a:off x="1818471" y="3743598"/>
                    <a:ext cx="112268" cy="108904"/>
                  </a:xfrm>
                  <a:custGeom>
                    <a:avLst/>
                    <a:gdLst>
                      <a:gd name="T0" fmla="*/ 23 w 39"/>
                      <a:gd name="T1" fmla="*/ 0 h 47"/>
                      <a:gd name="T2" fmla="*/ 17 w 39"/>
                      <a:gd name="T3" fmla="*/ 1 h 47"/>
                      <a:gd name="T4" fmla="*/ 11 w 39"/>
                      <a:gd name="T5" fmla="*/ 3 h 47"/>
                      <a:gd name="T6" fmla="*/ 6 w 39"/>
                      <a:gd name="T7" fmla="*/ 7 h 47"/>
                      <a:gd name="T8" fmla="*/ 3 w 39"/>
                      <a:gd name="T9" fmla="*/ 12 h 47"/>
                      <a:gd name="T10" fmla="*/ 0 w 39"/>
                      <a:gd name="T11" fmla="*/ 18 h 47"/>
                      <a:gd name="T12" fmla="*/ 0 w 39"/>
                      <a:gd name="T13" fmla="*/ 24 h 47"/>
                      <a:gd name="T14" fmla="*/ 0 w 39"/>
                      <a:gd name="T15" fmla="*/ 30 h 47"/>
                      <a:gd name="T16" fmla="*/ 3 w 39"/>
                      <a:gd name="T17" fmla="*/ 36 h 47"/>
                      <a:gd name="T18" fmla="*/ 6 w 39"/>
                      <a:gd name="T19" fmla="*/ 40 h 47"/>
                      <a:gd name="T20" fmla="*/ 11 w 39"/>
                      <a:gd name="T21" fmla="*/ 45 h 47"/>
                      <a:gd name="T22" fmla="*/ 15 w 39"/>
                      <a:gd name="T23" fmla="*/ 46 h 47"/>
                      <a:gd name="T24" fmla="*/ 21 w 39"/>
                      <a:gd name="T25" fmla="*/ 47 h 47"/>
                      <a:gd name="T26" fmla="*/ 24 w 39"/>
                      <a:gd name="T27" fmla="*/ 46 h 47"/>
                      <a:gd name="T28" fmla="*/ 29 w 39"/>
                      <a:gd name="T29" fmla="*/ 46 h 47"/>
                      <a:gd name="T30" fmla="*/ 35 w 39"/>
                      <a:gd name="T31" fmla="*/ 42 h 47"/>
                      <a:gd name="T32" fmla="*/ 39 w 39"/>
                      <a:gd name="T33" fmla="*/ 37 h 47"/>
                      <a:gd name="T34" fmla="*/ 38 w 39"/>
                      <a:gd name="T35" fmla="*/ 36 h 47"/>
                      <a:gd name="T36" fmla="*/ 35 w 39"/>
                      <a:gd name="T37" fmla="*/ 37 h 47"/>
                      <a:gd name="T38" fmla="*/ 33 w 39"/>
                      <a:gd name="T39" fmla="*/ 39 h 47"/>
                      <a:gd name="T40" fmla="*/ 30 w 39"/>
                      <a:gd name="T41" fmla="*/ 40 h 47"/>
                      <a:gd name="T42" fmla="*/ 27 w 39"/>
                      <a:gd name="T43" fmla="*/ 40 h 47"/>
                      <a:gd name="T44" fmla="*/ 23 w 39"/>
                      <a:gd name="T45" fmla="*/ 40 h 47"/>
                      <a:gd name="T46" fmla="*/ 20 w 39"/>
                      <a:gd name="T47" fmla="*/ 37 h 47"/>
                      <a:gd name="T48" fmla="*/ 17 w 39"/>
                      <a:gd name="T49" fmla="*/ 34 h 47"/>
                      <a:gd name="T50" fmla="*/ 15 w 39"/>
                      <a:gd name="T51" fmla="*/ 30 h 47"/>
                      <a:gd name="T52" fmla="*/ 14 w 39"/>
                      <a:gd name="T53" fmla="*/ 25 h 47"/>
                      <a:gd name="T54" fmla="*/ 14 w 39"/>
                      <a:gd name="T55" fmla="*/ 19 h 47"/>
                      <a:gd name="T56" fmla="*/ 14 w 39"/>
                      <a:gd name="T57" fmla="*/ 13 h 47"/>
                      <a:gd name="T58" fmla="*/ 15 w 39"/>
                      <a:gd name="T59" fmla="*/ 7 h 47"/>
                      <a:gd name="T60" fmla="*/ 17 w 39"/>
                      <a:gd name="T61" fmla="*/ 6 h 47"/>
                      <a:gd name="T62" fmla="*/ 20 w 39"/>
                      <a:gd name="T63" fmla="*/ 3 h 47"/>
                      <a:gd name="T64" fmla="*/ 23 w 39"/>
                      <a:gd name="T65" fmla="*/ 3 h 47"/>
                      <a:gd name="T66" fmla="*/ 24 w 39"/>
                      <a:gd name="T67" fmla="*/ 3 h 47"/>
                      <a:gd name="T68" fmla="*/ 24 w 39"/>
                      <a:gd name="T69" fmla="*/ 4 h 47"/>
                      <a:gd name="T70" fmla="*/ 26 w 39"/>
                      <a:gd name="T71" fmla="*/ 6 h 47"/>
                      <a:gd name="T72" fmla="*/ 26 w 39"/>
                      <a:gd name="T73" fmla="*/ 7 h 47"/>
                      <a:gd name="T74" fmla="*/ 26 w 39"/>
                      <a:gd name="T75" fmla="*/ 9 h 47"/>
                      <a:gd name="T76" fmla="*/ 26 w 39"/>
                      <a:gd name="T77" fmla="*/ 9 h 47"/>
                      <a:gd name="T78" fmla="*/ 26 w 39"/>
                      <a:gd name="T79" fmla="*/ 10 h 47"/>
                      <a:gd name="T80" fmla="*/ 26 w 39"/>
                      <a:gd name="T81" fmla="*/ 10 h 47"/>
                      <a:gd name="T82" fmla="*/ 27 w 39"/>
                      <a:gd name="T83" fmla="*/ 13 h 47"/>
                      <a:gd name="T84" fmla="*/ 29 w 39"/>
                      <a:gd name="T85" fmla="*/ 16 h 47"/>
                      <a:gd name="T86" fmla="*/ 30 w 39"/>
                      <a:gd name="T87" fmla="*/ 16 h 47"/>
                      <a:gd name="T88" fmla="*/ 32 w 39"/>
                      <a:gd name="T89" fmla="*/ 16 h 47"/>
                      <a:gd name="T90" fmla="*/ 35 w 39"/>
                      <a:gd name="T91" fmla="*/ 16 h 47"/>
                      <a:gd name="T92" fmla="*/ 36 w 39"/>
                      <a:gd name="T93" fmla="*/ 15 h 47"/>
                      <a:gd name="T94" fmla="*/ 38 w 39"/>
                      <a:gd name="T95" fmla="*/ 13 h 47"/>
                      <a:gd name="T96" fmla="*/ 38 w 39"/>
                      <a:gd name="T97" fmla="*/ 10 h 47"/>
                      <a:gd name="T98" fmla="*/ 38 w 39"/>
                      <a:gd name="T99" fmla="*/ 7 h 47"/>
                      <a:gd name="T100" fmla="*/ 36 w 39"/>
                      <a:gd name="T101" fmla="*/ 4 h 47"/>
                      <a:gd name="T102" fmla="*/ 33 w 39"/>
                      <a:gd name="T103" fmla="*/ 3 h 47"/>
                      <a:gd name="T104" fmla="*/ 29 w 39"/>
                      <a:gd name="T105" fmla="*/ 1 h 47"/>
                      <a:gd name="T106" fmla="*/ 23 w 39"/>
                      <a:gd name="T107" fmla="*/ 0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
                      <a:gd name="T163" fmla="*/ 0 h 47"/>
                      <a:gd name="T164" fmla="*/ 39 w 39"/>
                      <a:gd name="T165" fmla="*/ 47 h 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 h="47">
                        <a:moveTo>
                          <a:pt x="23" y="0"/>
                        </a:moveTo>
                        <a:lnTo>
                          <a:pt x="17" y="1"/>
                        </a:lnTo>
                        <a:lnTo>
                          <a:pt x="11" y="3"/>
                        </a:lnTo>
                        <a:lnTo>
                          <a:pt x="6" y="7"/>
                        </a:lnTo>
                        <a:lnTo>
                          <a:pt x="3" y="12"/>
                        </a:lnTo>
                        <a:lnTo>
                          <a:pt x="0" y="18"/>
                        </a:lnTo>
                        <a:lnTo>
                          <a:pt x="0" y="24"/>
                        </a:lnTo>
                        <a:lnTo>
                          <a:pt x="0" y="30"/>
                        </a:lnTo>
                        <a:lnTo>
                          <a:pt x="3" y="36"/>
                        </a:lnTo>
                        <a:lnTo>
                          <a:pt x="6" y="40"/>
                        </a:lnTo>
                        <a:lnTo>
                          <a:pt x="11" y="45"/>
                        </a:lnTo>
                        <a:lnTo>
                          <a:pt x="15" y="46"/>
                        </a:lnTo>
                        <a:lnTo>
                          <a:pt x="21" y="47"/>
                        </a:lnTo>
                        <a:lnTo>
                          <a:pt x="24" y="46"/>
                        </a:lnTo>
                        <a:lnTo>
                          <a:pt x="29" y="46"/>
                        </a:lnTo>
                        <a:lnTo>
                          <a:pt x="35" y="42"/>
                        </a:lnTo>
                        <a:lnTo>
                          <a:pt x="39" y="37"/>
                        </a:lnTo>
                        <a:lnTo>
                          <a:pt x="38" y="36"/>
                        </a:lnTo>
                        <a:lnTo>
                          <a:pt x="35" y="37"/>
                        </a:lnTo>
                        <a:lnTo>
                          <a:pt x="33" y="39"/>
                        </a:lnTo>
                        <a:lnTo>
                          <a:pt x="30" y="40"/>
                        </a:lnTo>
                        <a:lnTo>
                          <a:pt x="27" y="40"/>
                        </a:lnTo>
                        <a:lnTo>
                          <a:pt x="23" y="40"/>
                        </a:lnTo>
                        <a:lnTo>
                          <a:pt x="20" y="37"/>
                        </a:lnTo>
                        <a:lnTo>
                          <a:pt x="17" y="34"/>
                        </a:lnTo>
                        <a:lnTo>
                          <a:pt x="15" y="30"/>
                        </a:lnTo>
                        <a:lnTo>
                          <a:pt x="14" y="25"/>
                        </a:lnTo>
                        <a:lnTo>
                          <a:pt x="14" y="19"/>
                        </a:lnTo>
                        <a:lnTo>
                          <a:pt x="14" y="13"/>
                        </a:lnTo>
                        <a:lnTo>
                          <a:pt x="15" y="7"/>
                        </a:lnTo>
                        <a:lnTo>
                          <a:pt x="17" y="6"/>
                        </a:lnTo>
                        <a:lnTo>
                          <a:pt x="20" y="3"/>
                        </a:lnTo>
                        <a:lnTo>
                          <a:pt x="23" y="3"/>
                        </a:lnTo>
                        <a:lnTo>
                          <a:pt x="24" y="3"/>
                        </a:lnTo>
                        <a:lnTo>
                          <a:pt x="24" y="4"/>
                        </a:lnTo>
                        <a:lnTo>
                          <a:pt x="26" y="6"/>
                        </a:lnTo>
                        <a:lnTo>
                          <a:pt x="26" y="7"/>
                        </a:lnTo>
                        <a:lnTo>
                          <a:pt x="26" y="9"/>
                        </a:lnTo>
                        <a:lnTo>
                          <a:pt x="26" y="10"/>
                        </a:lnTo>
                        <a:lnTo>
                          <a:pt x="27" y="13"/>
                        </a:lnTo>
                        <a:lnTo>
                          <a:pt x="29" y="16"/>
                        </a:lnTo>
                        <a:lnTo>
                          <a:pt x="30" y="16"/>
                        </a:lnTo>
                        <a:lnTo>
                          <a:pt x="32" y="16"/>
                        </a:lnTo>
                        <a:lnTo>
                          <a:pt x="35" y="16"/>
                        </a:lnTo>
                        <a:lnTo>
                          <a:pt x="36" y="15"/>
                        </a:lnTo>
                        <a:lnTo>
                          <a:pt x="38" y="13"/>
                        </a:lnTo>
                        <a:lnTo>
                          <a:pt x="38" y="10"/>
                        </a:lnTo>
                        <a:lnTo>
                          <a:pt x="38" y="7"/>
                        </a:lnTo>
                        <a:lnTo>
                          <a:pt x="36" y="4"/>
                        </a:lnTo>
                        <a:lnTo>
                          <a:pt x="33" y="3"/>
                        </a:lnTo>
                        <a:lnTo>
                          <a:pt x="29" y="1"/>
                        </a:lnTo>
                        <a:lnTo>
                          <a:pt x="23" y="0"/>
                        </a:lnTo>
                        <a:close/>
                      </a:path>
                    </a:pathLst>
                  </a:custGeom>
                  <a:solidFill>
                    <a:srgbClr val="000000"/>
                  </a:solidFill>
                  <a:ln w="0">
                    <a:solidFill>
                      <a:srgbClr val="000000"/>
                    </a:solidFill>
                    <a:round/>
                    <a:headEnd/>
                    <a:tailEnd/>
                  </a:ln>
                </p:spPr>
                <p:txBody>
                  <a:bodyPr/>
                  <a:lstStyle/>
                  <a:p>
                    <a:endParaRPr lang="en-US"/>
                  </a:p>
                </p:txBody>
              </p:sp>
              <p:sp>
                <p:nvSpPr>
                  <p:cNvPr id="367" name="Freeform 366"/>
                  <p:cNvSpPr>
                    <a:spLocks/>
                  </p:cNvSpPr>
                  <p:nvPr/>
                </p:nvSpPr>
                <p:spPr bwMode="auto">
                  <a:xfrm>
                    <a:off x="5160603" y="4244095"/>
                    <a:ext cx="408771" cy="273420"/>
                  </a:xfrm>
                  <a:custGeom>
                    <a:avLst/>
                    <a:gdLst>
                      <a:gd name="T0" fmla="*/ 142 w 142"/>
                      <a:gd name="T1" fmla="*/ 117 h 118"/>
                      <a:gd name="T2" fmla="*/ 139 w 142"/>
                      <a:gd name="T3" fmla="*/ 118 h 118"/>
                      <a:gd name="T4" fmla="*/ 128 w 142"/>
                      <a:gd name="T5" fmla="*/ 117 h 118"/>
                      <a:gd name="T6" fmla="*/ 115 w 142"/>
                      <a:gd name="T7" fmla="*/ 117 h 118"/>
                      <a:gd name="T8" fmla="*/ 98 w 142"/>
                      <a:gd name="T9" fmla="*/ 114 h 118"/>
                      <a:gd name="T10" fmla="*/ 79 w 142"/>
                      <a:gd name="T11" fmla="*/ 109 h 118"/>
                      <a:gd name="T12" fmla="*/ 60 w 142"/>
                      <a:gd name="T13" fmla="*/ 102 h 118"/>
                      <a:gd name="T14" fmla="*/ 43 w 142"/>
                      <a:gd name="T15" fmla="*/ 90 h 118"/>
                      <a:gd name="T16" fmla="*/ 27 w 142"/>
                      <a:gd name="T17" fmla="*/ 75 h 118"/>
                      <a:gd name="T18" fmla="*/ 16 w 142"/>
                      <a:gd name="T19" fmla="*/ 54 h 118"/>
                      <a:gd name="T20" fmla="*/ 6 w 142"/>
                      <a:gd name="T21" fmla="*/ 60 h 118"/>
                      <a:gd name="T22" fmla="*/ 0 w 142"/>
                      <a:gd name="T23" fmla="*/ 0 h 118"/>
                      <a:gd name="T24" fmla="*/ 58 w 142"/>
                      <a:gd name="T25" fmla="*/ 21 h 118"/>
                      <a:gd name="T26" fmla="*/ 45 w 142"/>
                      <a:gd name="T27" fmla="*/ 29 h 118"/>
                      <a:gd name="T28" fmla="*/ 45 w 142"/>
                      <a:gd name="T29" fmla="*/ 32 h 118"/>
                      <a:gd name="T30" fmla="*/ 45 w 142"/>
                      <a:gd name="T31" fmla="*/ 36 h 118"/>
                      <a:gd name="T32" fmla="*/ 45 w 142"/>
                      <a:gd name="T33" fmla="*/ 44 h 118"/>
                      <a:gd name="T34" fmla="*/ 49 w 142"/>
                      <a:gd name="T35" fmla="*/ 54 h 118"/>
                      <a:gd name="T36" fmla="*/ 55 w 142"/>
                      <a:gd name="T37" fmla="*/ 66 h 118"/>
                      <a:gd name="T38" fmla="*/ 67 w 142"/>
                      <a:gd name="T39" fmla="*/ 78 h 118"/>
                      <a:gd name="T40" fmla="*/ 85 w 142"/>
                      <a:gd name="T41" fmla="*/ 91 h 118"/>
                      <a:gd name="T42" fmla="*/ 109 w 142"/>
                      <a:gd name="T43" fmla="*/ 105 h 118"/>
                      <a:gd name="T44" fmla="*/ 142 w 142"/>
                      <a:gd name="T45" fmla="*/ 117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
                      <a:gd name="T70" fmla="*/ 0 h 118"/>
                      <a:gd name="T71" fmla="*/ 142 w 142"/>
                      <a:gd name="T72" fmla="*/ 118 h 1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 h="118">
                        <a:moveTo>
                          <a:pt x="142" y="117"/>
                        </a:moveTo>
                        <a:lnTo>
                          <a:pt x="139" y="118"/>
                        </a:lnTo>
                        <a:lnTo>
                          <a:pt x="128" y="117"/>
                        </a:lnTo>
                        <a:lnTo>
                          <a:pt x="115" y="117"/>
                        </a:lnTo>
                        <a:lnTo>
                          <a:pt x="98" y="114"/>
                        </a:lnTo>
                        <a:lnTo>
                          <a:pt x="79" y="109"/>
                        </a:lnTo>
                        <a:lnTo>
                          <a:pt x="60" y="102"/>
                        </a:lnTo>
                        <a:lnTo>
                          <a:pt x="43" y="90"/>
                        </a:lnTo>
                        <a:lnTo>
                          <a:pt x="27" y="75"/>
                        </a:lnTo>
                        <a:lnTo>
                          <a:pt x="16" y="54"/>
                        </a:lnTo>
                        <a:lnTo>
                          <a:pt x="6" y="60"/>
                        </a:lnTo>
                        <a:lnTo>
                          <a:pt x="0" y="0"/>
                        </a:lnTo>
                        <a:lnTo>
                          <a:pt x="58" y="21"/>
                        </a:lnTo>
                        <a:lnTo>
                          <a:pt x="45" y="29"/>
                        </a:lnTo>
                        <a:lnTo>
                          <a:pt x="45" y="32"/>
                        </a:lnTo>
                        <a:lnTo>
                          <a:pt x="45" y="36"/>
                        </a:lnTo>
                        <a:lnTo>
                          <a:pt x="45" y="44"/>
                        </a:lnTo>
                        <a:lnTo>
                          <a:pt x="49" y="54"/>
                        </a:lnTo>
                        <a:lnTo>
                          <a:pt x="55" y="66"/>
                        </a:lnTo>
                        <a:lnTo>
                          <a:pt x="67" y="78"/>
                        </a:lnTo>
                        <a:lnTo>
                          <a:pt x="85" y="91"/>
                        </a:lnTo>
                        <a:lnTo>
                          <a:pt x="109" y="105"/>
                        </a:lnTo>
                        <a:lnTo>
                          <a:pt x="142" y="117"/>
                        </a:lnTo>
                        <a:close/>
                      </a:path>
                    </a:pathLst>
                  </a:custGeom>
                  <a:solidFill>
                    <a:srgbClr val="00FFFF"/>
                  </a:solidFill>
                  <a:ln w="0">
                    <a:solidFill>
                      <a:srgbClr val="00FFFF"/>
                    </a:solidFill>
                    <a:round/>
                    <a:headEnd/>
                    <a:tailEnd/>
                  </a:ln>
                </p:spPr>
                <p:txBody>
                  <a:bodyPr/>
                  <a:lstStyle/>
                  <a:p>
                    <a:endParaRPr lang="en-US"/>
                  </a:p>
                </p:txBody>
              </p:sp>
              <p:sp>
                <p:nvSpPr>
                  <p:cNvPr id="368" name="Freeform 367"/>
                  <p:cNvSpPr>
                    <a:spLocks/>
                  </p:cNvSpPr>
                  <p:nvPr/>
                </p:nvSpPr>
                <p:spPr bwMode="auto">
                  <a:xfrm>
                    <a:off x="5134695" y="4251046"/>
                    <a:ext cx="420285" cy="259517"/>
                  </a:xfrm>
                  <a:custGeom>
                    <a:avLst/>
                    <a:gdLst>
                      <a:gd name="T0" fmla="*/ 146 w 146"/>
                      <a:gd name="T1" fmla="*/ 112 h 112"/>
                      <a:gd name="T2" fmla="*/ 143 w 146"/>
                      <a:gd name="T3" fmla="*/ 112 h 112"/>
                      <a:gd name="T4" fmla="*/ 133 w 146"/>
                      <a:gd name="T5" fmla="*/ 112 h 112"/>
                      <a:gd name="T6" fmla="*/ 119 w 146"/>
                      <a:gd name="T7" fmla="*/ 112 h 112"/>
                      <a:gd name="T8" fmla="*/ 103 w 146"/>
                      <a:gd name="T9" fmla="*/ 111 h 112"/>
                      <a:gd name="T10" fmla="*/ 84 w 146"/>
                      <a:gd name="T11" fmla="*/ 106 h 112"/>
                      <a:gd name="T12" fmla="*/ 64 w 146"/>
                      <a:gd name="T13" fmla="*/ 99 h 112"/>
                      <a:gd name="T14" fmla="*/ 46 w 146"/>
                      <a:gd name="T15" fmla="*/ 88 h 112"/>
                      <a:gd name="T16" fmla="*/ 30 w 146"/>
                      <a:gd name="T17" fmla="*/ 73 h 112"/>
                      <a:gd name="T18" fmla="*/ 19 w 146"/>
                      <a:gd name="T19" fmla="*/ 53 h 112"/>
                      <a:gd name="T20" fmla="*/ 9 w 146"/>
                      <a:gd name="T21" fmla="*/ 60 h 112"/>
                      <a:gd name="T22" fmla="*/ 0 w 146"/>
                      <a:gd name="T23" fmla="*/ 0 h 112"/>
                      <a:gd name="T24" fmla="*/ 60 w 146"/>
                      <a:gd name="T25" fmla="*/ 20 h 112"/>
                      <a:gd name="T26" fmla="*/ 46 w 146"/>
                      <a:gd name="T27" fmla="*/ 27 h 112"/>
                      <a:gd name="T28" fmla="*/ 45 w 146"/>
                      <a:gd name="T29" fmla="*/ 30 h 112"/>
                      <a:gd name="T30" fmla="*/ 45 w 146"/>
                      <a:gd name="T31" fmla="*/ 35 h 112"/>
                      <a:gd name="T32" fmla="*/ 46 w 146"/>
                      <a:gd name="T33" fmla="*/ 42 h 112"/>
                      <a:gd name="T34" fmla="*/ 51 w 146"/>
                      <a:gd name="T35" fmla="*/ 53 h 112"/>
                      <a:gd name="T36" fmla="*/ 58 w 146"/>
                      <a:gd name="T37" fmla="*/ 63 h 112"/>
                      <a:gd name="T38" fmla="*/ 70 w 146"/>
                      <a:gd name="T39" fmla="*/ 76 h 112"/>
                      <a:gd name="T40" fmla="*/ 88 w 146"/>
                      <a:gd name="T41" fmla="*/ 88 h 112"/>
                      <a:gd name="T42" fmla="*/ 113 w 146"/>
                      <a:gd name="T43" fmla="*/ 100 h 112"/>
                      <a:gd name="T44" fmla="*/ 146 w 146"/>
                      <a:gd name="T45" fmla="*/ 112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a:p>
                </p:txBody>
              </p:sp>
              <p:sp>
                <p:nvSpPr>
                  <p:cNvPr id="369" name="Freeform 368"/>
                  <p:cNvSpPr>
                    <a:spLocks/>
                  </p:cNvSpPr>
                  <p:nvPr/>
                </p:nvSpPr>
                <p:spPr bwMode="auto">
                  <a:xfrm>
                    <a:off x="1605449" y="3912748"/>
                    <a:ext cx="811784" cy="266468"/>
                  </a:xfrm>
                  <a:custGeom>
                    <a:avLst/>
                    <a:gdLst>
                      <a:gd name="T0" fmla="*/ 0 w 282"/>
                      <a:gd name="T1" fmla="*/ 0 h 115"/>
                      <a:gd name="T2" fmla="*/ 3 w 282"/>
                      <a:gd name="T3" fmla="*/ 3 h 115"/>
                      <a:gd name="T4" fmla="*/ 12 w 282"/>
                      <a:gd name="T5" fmla="*/ 9 h 115"/>
                      <a:gd name="T6" fmla="*/ 25 w 282"/>
                      <a:gd name="T7" fmla="*/ 18 h 115"/>
                      <a:gd name="T8" fmla="*/ 43 w 282"/>
                      <a:gd name="T9" fmla="*/ 30 h 115"/>
                      <a:gd name="T10" fmla="*/ 64 w 282"/>
                      <a:gd name="T11" fmla="*/ 43 h 115"/>
                      <a:gd name="T12" fmla="*/ 86 w 282"/>
                      <a:gd name="T13" fmla="*/ 57 h 115"/>
                      <a:gd name="T14" fmla="*/ 110 w 282"/>
                      <a:gd name="T15" fmla="*/ 70 h 115"/>
                      <a:gd name="T16" fmla="*/ 136 w 282"/>
                      <a:gd name="T17" fmla="*/ 82 h 115"/>
                      <a:gd name="T18" fmla="*/ 161 w 282"/>
                      <a:gd name="T19" fmla="*/ 92 h 115"/>
                      <a:gd name="T20" fmla="*/ 185 w 282"/>
                      <a:gd name="T21" fmla="*/ 98 h 115"/>
                      <a:gd name="T22" fmla="*/ 207 w 282"/>
                      <a:gd name="T23" fmla="*/ 103 h 115"/>
                      <a:gd name="T24" fmla="*/ 228 w 282"/>
                      <a:gd name="T25" fmla="*/ 101 h 115"/>
                      <a:gd name="T26" fmla="*/ 227 w 282"/>
                      <a:gd name="T27" fmla="*/ 115 h 115"/>
                      <a:gd name="T28" fmla="*/ 282 w 282"/>
                      <a:gd name="T29" fmla="*/ 90 h 115"/>
                      <a:gd name="T30" fmla="*/ 235 w 282"/>
                      <a:gd name="T31" fmla="*/ 49 h 115"/>
                      <a:gd name="T32" fmla="*/ 235 w 282"/>
                      <a:gd name="T33" fmla="*/ 66 h 115"/>
                      <a:gd name="T34" fmla="*/ 229 w 282"/>
                      <a:gd name="T35" fmla="*/ 66 h 115"/>
                      <a:gd name="T36" fmla="*/ 215 w 282"/>
                      <a:gd name="T37" fmla="*/ 67 h 115"/>
                      <a:gd name="T38" fmla="*/ 194 w 282"/>
                      <a:gd name="T39" fmla="*/ 66 h 115"/>
                      <a:gd name="T40" fmla="*/ 165 w 282"/>
                      <a:gd name="T41" fmla="*/ 64 h 115"/>
                      <a:gd name="T42" fmla="*/ 134 w 282"/>
                      <a:gd name="T43" fmla="*/ 60 h 115"/>
                      <a:gd name="T44" fmla="*/ 100 w 282"/>
                      <a:gd name="T45" fmla="*/ 52 h 115"/>
                      <a:gd name="T46" fmla="*/ 64 w 282"/>
                      <a:gd name="T47" fmla="*/ 40 h 115"/>
                      <a:gd name="T48" fmla="*/ 31 w 282"/>
                      <a:gd name="T49" fmla="*/ 24 h 115"/>
                      <a:gd name="T50" fmla="*/ 0 w 282"/>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2"/>
                      <a:gd name="T79" fmla="*/ 0 h 115"/>
                      <a:gd name="T80" fmla="*/ 282 w 282"/>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2" h="115">
                        <a:moveTo>
                          <a:pt x="0" y="0"/>
                        </a:moveTo>
                        <a:lnTo>
                          <a:pt x="3" y="3"/>
                        </a:lnTo>
                        <a:lnTo>
                          <a:pt x="12" y="9"/>
                        </a:lnTo>
                        <a:lnTo>
                          <a:pt x="25" y="18"/>
                        </a:lnTo>
                        <a:lnTo>
                          <a:pt x="43" y="30"/>
                        </a:lnTo>
                        <a:lnTo>
                          <a:pt x="64" y="43"/>
                        </a:lnTo>
                        <a:lnTo>
                          <a:pt x="86" y="57"/>
                        </a:lnTo>
                        <a:lnTo>
                          <a:pt x="110" y="70"/>
                        </a:lnTo>
                        <a:lnTo>
                          <a:pt x="136" y="82"/>
                        </a:lnTo>
                        <a:lnTo>
                          <a:pt x="161" y="92"/>
                        </a:lnTo>
                        <a:lnTo>
                          <a:pt x="185" y="98"/>
                        </a:lnTo>
                        <a:lnTo>
                          <a:pt x="207" y="103"/>
                        </a:lnTo>
                        <a:lnTo>
                          <a:pt x="228" y="101"/>
                        </a:lnTo>
                        <a:lnTo>
                          <a:pt x="227" y="115"/>
                        </a:lnTo>
                        <a:lnTo>
                          <a:pt x="282" y="90"/>
                        </a:lnTo>
                        <a:lnTo>
                          <a:pt x="235" y="49"/>
                        </a:lnTo>
                        <a:lnTo>
                          <a:pt x="235" y="66"/>
                        </a:lnTo>
                        <a:lnTo>
                          <a:pt x="229" y="66"/>
                        </a:lnTo>
                        <a:lnTo>
                          <a:pt x="215" y="67"/>
                        </a:lnTo>
                        <a:lnTo>
                          <a:pt x="194" y="66"/>
                        </a:lnTo>
                        <a:lnTo>
                          <a:pt x="165" y="64"/>
                        </a:lnTo>
                        <a:lnTo>
                          <a:pt x="134" y="60"/>
                        </a:lnTo>
                        <a:lnTo>
                          <a:pt x="100" y="52"/>
                        </a:lnTo>
                        <a:lnTo>
                          <a:pt x="64" y="40"/>
                        </a:lnTo>
                        <a:lnTo>
                          <a:pt x="31" y="24"/>
                        </a:lnTo>
                        <a:lnTo>
                          <a:pt x="0" y="0"/>
                        </a:lnTo>
                        <a:close/>
                      </a:path>
                    </a:pathLst>
                  </a:custGeom>
                  <a:solidFill>
                    <a:srgbClr val="00FFFF"/>
                  </a:solidFill>
                  <a:ln w="0">
                    <a:solidFill>
                      <a:srgbClr val="00FFFF"/>
                    </a:solidFill>
                    <a:round/>
                    <a:headEnd/>
                    <a:tailEnd/>
                  </a:ln>
                </p:spPr>
                <p:txBody>
                  <a:bodyPr/>
                  <a:lstStyle/>
                  <a:p>
                    <a:endParaRPr lang="en-US"/>
                  </a:p>
                </p:txBody>
              </p:sp>
              <p:sp>
                <p:nvSpPr>
                  <p:cNvPr id="370" name="Freeform 369"/>
                  <p:cNvSpPr>
                    <a:spLocks/>
                  </p:cNvSpPr>
                  <p:nvPr/>
                </p:nvSpPr>
                <p:spPr bwMode="auto">
                  <a:xfrm>
                    <a:off x="1622721" y="3926650"/>
                    <a:ext cx="803148" cy="275737"/>
                  </a:xfrm>
                  <a:custGeom>
                    <a:avLst/>
                    <a:gdLst>
                      <a:gd name="T0" fmla="*/ 0 w 279"/>
                      <a:gd name="T1" fmla="*/ 0 h 119"/>
                      <a:gd name="T2" fmla="*/ 3 w 279"/>
                      <a:gd name="T3" fmla="*/ 3 h 119"/>
                      <a:gd name="T4" fmla="*/ 12 w 279"/>
                      <a:gd name="T5" fmla="*/ 9 h 119"/>
                      <a:gd name="T6" fmla="*/ 25 w 279"/>
                      <a:gd name="T7" fmla="*/ 18 h 119"/>
                      <a:gd name="T8" fmla="*/ 41 w 279"/>
                      <a:gd name="T9" fmla="*/ 30 h 119"/>
                      <a:gd name="T10" fmla="*/ 62 w 279"/>
                      <a:gd name="T11" fmla="*/ 43 h 119"/>
                      <a:gd name="T12" fmla="*/ 85 w 279"/>
                      <a:gd name="T13" fmla="*/ 57 h 119"/>
                      <a:gd name="T14" fmla="*/ 109 w 279"/>
                      <a:gd name="T15" fmla="*/ 72 h 119"/>
                      <a:gd name="T16" fmla="*/ 134 w 279"/>
                      <a:gd name="T17" fmla="*/ 84 h 119"/>
                      <a:gd name="T18" fmla="*/ 159 w 279"/>
                      <a:gd name="T19" fmla="*/ 94 h 119"/>
                      <a:gd name="T20" fmla="*/ 183 w 279"/>
                      <a:gd name="T21" fmla="*/ 101 h 119"/>
                      <a:gd name="T22" fmla="*/ 206 w 279"/>
                      <a:gd name="T23" fmla="*/ 106 h 119"/>
                      <a:gd name="T24" fmla="*/ 225 w 279"/>
                      <a:gd name="T25" fmla="*/ 106 h 119"/>
                      <a:gd name="T26" fmla="*/ 223 w 279"/>
                      <a:gd name="T27" fmla="*/ 119 h 119"/>
                      <a:gd name="T28" fmla="*/ 279 w 279"/>
                      <a:gd name="T29" fmla="*/ 97 h 119"/>
                      <a:gd name="T30" fmla="*/ 234 w 279"/>
                      <a:gd name="T31" fmla="*/ 55 h 119"/>
                      <a:gd name="T32" fmla="*/ 234 w 279"/>
                      <a:gd name="T33" fmla="*/ 70 h 119"/>
                      <a:gd name="T34" fmla="*/ 228 w 279"/>
                      <a:gd name="T35" fmla="*/ 70 h 119"/>
                      <a:gd name="T36" fmla="*/ 213 w 279"/>
                      <a:gd name="T37" fmla="*/ 72 h 119"/>
                      <a:gd name="T38" fmla="*/ 192 w 279"/>
                      <a:gd name="T39" fmla="*/ 70 h 119"/>
                      <a:gd name="T40" fmla="*/ 164 w 279"/>
                      <a:gd name="T41" fmla="*/ 69 h 119"/>
                      <a:gd name="T42" fmla="*/ 131 w 279"/>
                      <a:gd name="T43" fmla="*/ 63 h 119"/>
                      <a:gd name="T44" fmla="*/ 98 w 279"/>
                      <a:gd name="T45" fmla="*/ 55 h 119"/>
                      <a:gd name="T46" fmla="*/ 62 w 279"/>
                      <a:gd name="T47" fmla="*/ 42 h 119"/>
                      <a:gd name="T48" fmla="*/ 30 w 279"/>
                      <a:gd name="T49" fmla="*/ 24 h 119"/>
                      <a:gd name="T50" fmla="*/ 0 w 279"/>
                      <a:gd name="T51" fmla="*/ 0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9"/>
                      <a:gd name="T79" fmla="*/ 0 h 119"/>
                      <a:gd name="T80" fmla="*/ 279 w 279"/>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9" h="119">
                        <a:moveTo>
                          <a:pt x="0" y="0"/>
                        </a:moveTo>
                        <a:lnTo>
                          <a:pt x="3" y="3"/>
                        </a:lnTo>
                        <a:lnTo>
                          <a:pt x="12" y="9"/>
                        </a:lnTo>
                        <a:lnTo>
                          <a:pt x="25" y="18"/>
                        </a:lnTo>
                        <a:lnTo>
                          <a:pt x="41" y="30"/>
                        </a:lnTo>
                        <a:lnTo>
                          <a:pt x="62" y="43"/>
                        </a:lnTo>
                        <a:lnTo>
                          <a:pt x="85" y="57"/>
                        </a:lnTo>
                        <a:lnTo>
                          <a:pt x="109" y="72"/>
                        </a:lnTo>
                        <a:lnTo>
                          <a:pt x="134" y="84"/>
                        </a:lnTo>
                        <a:lnTo>
                          <a:pt x="159" y="94"/>
                        </a:lnTo>
                        <a:lnTo>
                          <a:pt x="183" y="101"/>
                        </a:lnTo>
                        <a:lnTo>
                          <a:pt x="206" y="106"/>
                        </a:lnTo>
                        <a:lnTo>
                          <a:pt x="225" y="106"/>
                        </a:lnTo>
                        <a:lnTo>
                          <a:pt x="223" y="119"/>
                        </a:lnTo>
                        <a:lnTo>
                          <a:pt x="279" y="97"/>
                        </a:lnTo>
                        <a:lnTo>
                          <a:pt x="234" y="55"/>
                        </a:lnTo>
                        <a:lnTo>
                          <a:pt x="234" y="70"/>
                        </a:lnTo>
                        <a:lnTo>
                          <a:pt x="228" y="70"/>
                        </a:lnTo>
                        <a:lnTo>
                          <a:pt x="213" y="72"/>
                        </a:lnTo>
                        <a:lnTo>
                          <a:pt x="192" y="70"/>
                        </a:lnTo>
                        <a:lnTo>
                          <a:pt x="164" y="69"/>
                        </a:lnTo>
                        <a:lnTo>
                          <a:pt x="131" y="63"/>
                        </a:lnTo>
                        <a:lnTo>
                          <a:pt x="98" y="55"/>
                        </a:lnTo>
                        <a:lnTo>
                          <a:pt x="62" y="42"/>
                        </a:lnTo>
                        <a:lnTo>
                          <a:pt x="30" y="24"/>
                        </a:lnTo>
                        <a:lnTo>
                          <a:pt x="0" y="0"/>
                        </a:lnTo>
                        <a:close/>
                      </a:path>
                    </a:pathLst>
                  </a:custGeom>
                  <a:solidFill>
                    <a:srgbClr val="0000FF"/>
                  </a:solidFill>
                  <a:ln w="0">
                    <a:solidFill>
                      <a:srgbClr val="0000FF"/>
                    </a:solidFill>
                    <a:round/>
                    <a:headEnd/>
                    <a:tailEnd/>
                  </a:ln>
                </p:spPr>
                <p:txBody>
                  <a:bodyPr/>
                  <a:lstStyle/>
                  <a:p>
                    <a:endParaRPr lang="en-US"/>
                  </a:p>
                </p:txBody>
              </p:sp>
              <p:sp>
                <p:nvSpPr>
                  <p:cNvPr id="371" name="Freeform 370"/>
                  <p:cNvSpPr>
                    <a:spLocks/>
                  </p:cNvSpPr>
                  <p:nvPr/>
                </p:nvSpPr>
                <p:spPr bwMode="auto">
                  <a:xfrm>
                    <a:off x="4512903" y="2300035"/>
                    <a:ext cx="351197" cy="315128"/>
                  </a:xfrm>
                  <a:custGeom>
                    <a:avLst/>
                    <a:gdLst>
                      <a:gd name="T0" fmla="*/ 0 w 122"/>
                      <a:gd name="T1" fmla="*/ 0 h 136"/>
                      <a:gd name="T2" fmla="*/ 0 w 122"/>
                      <a:gd name="T3" fmla="*/ 3 h 136"/>
                      <a:gd name="T4" fmla="*/ 0 w 122"/>
                      <a:gd name="T5" fmla="*/ 12 h 136"/>
                      <a:gd name="T6" fmla="*/ 1 w 122"/>
                      <a:gd name="T7" fmla="*/ 27 h 136"/>
                      <a:gd name="T8" fmla="*/ 4 w 122"/>
                      <a:gd name="T9" fmla="*/ 43 h 136"/>
                      <a:gd name="T10" fmla="*/ 10 w 122"/>
                      <a:gd name="T11" fmla="*/ 61 h 136"/>
                      <a:gd name="T12" fmla="*/ 19 w 122"/>
                      <a:gd name="T13" fmla="*/ 81 h 136"/>
                      <a:gd name="T14" fmla="*/ 31 w 122"/>
                      <a:gd name="T15" fmla="*/ 97 h 136"/>
                      <a:gd name="T16" fmla="*/ 47 w 122"/>
                      <a:gd name="T17" fmla="*/ 112 h 136"/>
                      <a:gd name="T18" fmla="*/ 68 w 122"/>
                      <a:gd name="T19" fmla="*/ 121 h 136"/>
                      <a:gd name="T20" fmla="*/ 62 w 122"/>
                      <a:gd name="T21" fmla="*/ 133 h 136"/>
                      <a:gd name="T22" fmla="*/ 122 w 122"/>
                      <a:gd name="T23" fmla="*/ 136 h 136"/>
                      <a:gd name="T24" fmla="*/ 100 w 122"/>
                      <a:gd name="T25" fmla="*/ 79 h 136"/>
                      <a:gd name="T26" fmla="*/ 92 w 122"/>
                      <a:gd name="T27" fmla="*/ 92 h 136"/>
                      <a:gd name="T28" fmla="*/ 89 w 122"/>
                      <a:gd name="T29" fmla="*/ 92 h 136"/>
                      <a:gd name="T30" fmla="*/ 85 w 122"/>
                      <a:gd name="T31" fmla="*/ 94 h 136"/>
                      <a:gd name="T32" fmla="*/ 77 w 122"/>
                      <a:gd name="T33" fmla="*/ 92 h 136"/>
                      <a:gd name="T34" fmla="*/ 67 w 122"/>
                      <a:gd name="T35" fmla="*/ 89 h 136"/>
                      <a:gd name="T36" fmla="*/ 55 w 122"/>
                      <a:gd name="T37" fmla="*/ 83 h 136"/>
                      <a:gd name="T38" fmla="*/ 41 w 122"/>
                      <a:gd name="T39" fmla="*/ 72 h 136"/>
                      <a:gd name="T40" fmla="*/ 28 w 122"/>
                      <a:gd name="T41" fmla="*/ 55 h 136"/>
                      <a:gd name="T42" fmla="*/ 13 w 122"/>
                      <a:gd name="T43" fmla="*/ 31 h 136"/>
                      <a:gd name="T44" fmla="*/ 0 w 122"/>
                      <a:gd name="T45" fmla="*/ 0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
                      <a:gd name="T70" fmla="*/ 0 h 136"/>
                      <a:gd name="T71" fmla="*/ 122 w 1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 h="136">
                        <a:moveTo>
                          <a:pt x="0" y="0"/>
                        </a:moveTo>
                        <a:lnTo>
                          <a:pt x="0" y="3"/>
                        </a:lnTo>
                        <a:lnTo>
                          <a:pt x="0" y="12"/>
                        </a:lnTo>
                        <a:lnTo>
                          <a:pt x="1" y="27"/>
                        </a:lnTo>
                        <a:lnTo>
                          <a:pt x="4" y="43"/>
                        </a:lnTo>
                        <a:lnTo>
                          <a:pt x="10" y="61"/>
                        </a:lnTo>
                        <a:lnTo>
                          <a:pt x="19" y="81"/>
                        </a:lnTo>
                        <a:lnTo>
                          <a:pt x="31" y="97"/>
                        </a:lnTo>
                        <a:lnTo>
                          <a:pt x="47" y="112"/>
                        </a:lnTo>
                        <a:lnTo>
                          <a:pt x="68" y="121"/>
                        </a:lnTo>
                        <a:lnTo>
                          <a:pt x="62" y="133"/>
                        </a:lnTo>
                        <a:lnTo>
                          <a:pt x="122" y="136"/>
                        </a:lnTo>
                        <a:lnTo>
                          <a:pt x="100" y="79"/>
                        </a:lnTo>
                        <a:lnTo>
                          <a:pt x="92" y="92"/>
                        </a:lnTo>
                        <a:lnTo>
                          <a:pt x="89" y="92"/>
                        </a:lnTo>
                        <a:lnTo>
                          <a:pt x="85" y="94"/>
                        </a:lnTo>
                        <a:lnTo>
                          <a:pt x="77" y="92"/>
                        </a:lnTo>
                        <a:lnTo>
                          <a:pt x="67" y="89"/>
                        </a:lnTo>
                        <a:lnTo>
                          <a:pt x="55" y="83"/>
                        </a:lnTo>
                        <a:lnTo>
                          <a:pt x="41" y="72"/>
                        </a:lnTo>
                        <a:lnTo>
                          <a:pt x="28" y="55"/>
                        </a:lnTo>
                        <a:lnTo>
                          <a:pt x="13" y="31"/>
                        </a:lnTo>
                        <a:lnTo>
                          <a:pt x="0" y="0"/>
                        </a:lnTo>
                        <a:close/>
                      </a:path>
                    </a:pathLst>
                  </a:custGeom>
                  <a:solidFill>
                    <a:srgbClr val="00FFFF"/>
                  </a:solidFill>
                  <a:ln w="0">
                    <a:solidFill>
                      <a:srgbClr val="00FFFF"/>
                    </a:solidFill>
                    <a:round/>
                    <a:headEnd/>
                    <a:tailEnd/>
                  </a:ln>
                </p:spPr>
                <p:txBody>
                  <a:bodyPr/>
                  <a:lstStyle/>
                  <a:p>
                    <a:endParaRPr lang="en-US"/>
                  </a:p>
                </p:txBody>
              </p:sp>
              <p:sp>
                <p:nvSpPr>
                  <p:cNvPr id="372" name="Freeform 371"/>
                  <p:cNvSpPr>
                    <a:spLocks/>
                  </p:cNvSpPr>
                  <p:nvPr/>
                </p:nvSpPr>
                <p:spPr bwMode="auto">
                  <a:xfrm>
                    <a:off x="4521539" y="2316255"/>
                    <a:ext cx="333925" cy="329030"/>
                  </a:xfrm>
                  <a:custGeom>
                    <a:avLst/>
                    <a:gdLst>
                      <a:gd name="T0" fmla="*/ 0 w 116"/>
                      <a:gd name="T1" fmla="*/ 0 h 142"/>
                      <a:gd name="T2" fmla="*/ 0 w 116"/>
                      <a:gd name="T3" fmla="*/ 3 h 142"/>
                      <a:gd name="T4" fmla="*/ 0 w 116"/>
                      <a:gd name="T5" fmla="*/ 14 h 142"/>
                      <a:gd name="T6" fmla="*/ 0 w 116"/>
                      <a:gd name="T7" fmla="*/ 27 h 142"/>
                      <a:gd name="T8" fmla="*/ 3 w 116"/>
                      <a:gd name="T9" fmla="*/ 45 h 142"/>
                      <a:gd name="T10" fmla="*/ 9 w 116"/>
                      <a:gd name="T11" fmla="*/ 63 h 142"/>
                      <a:gd name="T12" fmla="*/ 16 w 116"/>
                      <a:gd name="T13" fmla="*/ 82 h 142"/>
                      <a:gd name="T14" fmla="*/ 28 w 116"/>
                      <a:gd name="T15" fmla="*/ 99 h 142"/>
                      <a:gd name="T16" fmla="*/ 43 w 116"/>
                      <a:gd name="T17" fmla="*/ 114 h 142"/>
                      <a:gd name="T18" fmla="*/ 64 w 116"/>
                      <a:gd name="T19" fmla="*/ 126 h 142"/>
                      <a:gd name="T20" fmla="*/ 58 w 116"/>
                      <a:gd name="T21" fmla="*/ 136 h 142"/>
                      <a:gd name="T22" fmla="*/ 116 w 116"/>
                      <a:gd name="T23" fmla="*/ 142 h 142"/>
                      <a:gd name="T24" fmla="*/ 95 w 116"/>
                      <a:gd name="T25" fmla="*/ 82 h 142"/>
                      <a:gd name="T26" fmla="*/ 88 w 116"/>
                      <a:gd name="T27" fmla="*/ 97 h 142"/>
                      <a:gd name="T28" fmla="*/ 86 w 116"/>
                      <a:gd name="T29" fmla="*/ 97 h 142"/>
                      <a:gd name="T30" fmla="*/ 80 w 116"/>
                      <a:gd name="T31" fmla="*/ 97 h 142"/>
                      <a:gd name="T32" fmla="*/ 73 w 116"/>
                      <a:gd name="T33" fmla="*/ 96 h 142"/>
                      <a:gd name="T34" fmla="*/ 64 w 116"/>
                      <a:gd name="T35" fmla="*/ 93 h 142"/>
                      <a:gd name="T36" fmla="*/ 52 w 116"/>
                      <a:gd name="T37" fmla="*/ 85 h 142"/>
                      <a:gd name="T38" fmla="*/ 38 w 116"/>
                      <a:gd name="T39" fmla="*/ 75 h 142"/>
                      <a:gd name="T40" fmla="*/ 25 w 116"/>
                      <a:gd name="T41" fmla="*/ 57 h 142"/>
                      <a:gd name="T42" fmla="*/ 12 w 116"/>
                      <a:gd name="T43" fmla="*/ 33 h 142"/>
                      <a:gd name="T44" fmla="*/ 0 w 116"/>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142"/>
                      <a:gd name="T71" fmla="*/ 116 w 116"/>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142">
                        <a:moveTo>
                          <a:pt x="0" y="0"/>
                        </a:moveTo>
                        <a:lnTo>
                          <a:pt x="0" y="3"/>
                        </a:lnTo>
                        <a:lnTo>
                          <a:pt x="0" y="14"/>
                        </a:lnTo>
                        <a:lnTo>
                          <a:pt x="0" y="27"/>
                        </a:lnTo>
                        <a:lnTo>
                          <a:pt x="3" y="45"/>
                        </a:lnTo>
                        <a:lnTo>
                          <a:pt x="9" y="63"/>
                        </a:lnTo>
                        <a:lnTo>
                          <a:pt x="16" y="82"/>
                        </a:lnTo>
                        <a:lnTo>
                          <a:pt x="28" y="99"/>
                        </a:lnTo>
                        <a:lnTo>
                          <a:pt x="43" y="114"/>
                        </a:lnTo>
                        <a:lnTo>
                          <a:pt x="64" y="126"/>
                        </a:lnTo>
                        <a:lnTo>
                          <a:pt x="58" y="136"/>
                        </a:lnTo>
                        <a:lnTo>
                          <a:pt x="116" y="142"/>
                        </a:lnTo>
                        <a:lnTo>
                          <a:pt x="95" y="82"/>
                        </a:lnTo>
                        <a:lnTo>
                          <a:pt x="88" y="97"/>
                        </a:lnTo>
                        <a:lnTo>
                          <a:pt x="86" y="97"/>
                        </a:lnTo>
                        <a:lnTo>
                          <a:pt x="80" y="97"/>
                        </a:lnTo>
                        <a:lnTo>
                          <a:pt x="73" y="96"/>
                        </a:lnTo>
                        <a:lnTo>
                          <a:pt x="64" y="93"/>
                        </a:lnTo>
                        <a:lnTo>
                          <a:pt x="52" y="85"/>
                        </a:lnTo>
                        <a:lnTo>
                          <a:pt x="38" y="75"/>
                        </a:lnTo>
                        <a:lnTo>
                          <a:pt x="25" y="57"/>
                        </a:lnTo>
                        <a:lnTo>
                          <a:pt x="12" y="33"/>
                        </a:lnTo>
                        <a:lnTo>
                          <a:pt x="0" y="0"/>
                        </a:lnTo>
                        <a:close/>
                      </a:path>
                    </a:pathLst>
                  </a:custGeom>
                  <a:solidFill>
                    <a:srgbClr val="0000FF"/>
                  </a:solidFill>
                  <a:ln w="0">
                    <a:solidFill>
                      <a:srgbClr val="0000FF"/>
                    </a:solidFill>
                    <a:round/>
                    <a:headEnd/>
                    <a:tailEnd/>
                  </a:ln>
                </p:spPr>
                <p:txBody>
                  <a:bodyPr/>
                  <a:lstStyle/>
                  <a:p>
                    <a:endParaRPr lang="en-US"/>
                  </a:p>
                </p:txBody>
              </p:sp>
              <p:sp>
                <p:nvSpPr>
                  <p:cNvPr id="373" name="TextBox 372"/>
                  <p:cNvSpPr txBox="1"/>
                  <p:nvPr/>
                </p:nvSpPr>
                <p:spPr>
                  <a:xfrm>
                    <a:off x="7467600" y="1535668"/>
                    <a:ext cx="1265155" cy="369332"/>
                  </a:xfrm>
                  <a:prstGeom prst="rect">
                    <a:avLst/>
                  </a:prstGeom>
                  <a:noFill/>
                </p:spPr>
                <p:txBody>
                  <a:bodyPr wrap="none" rtlCol="0">
                    <a:spAutoFit/>
                  </a:bodyPr>
                  <a:lstStyle/>
                  <a:p>
                    <a:r>
                      <a:rPr lang="en-US" sz="1800" dirty="0" smtClean="0">
                        <a:latin typeface="Cooper Black" pitchFamily="18" charset="0"/>
                      </a:rPr>
                      <a:t>New Hall</a:t>
                    </a:r>
                    <a:endParaRPr lang="en-US" sz="1800" dirty="0">
                      <a:latin typeface="Cooper Black" pitchFamily="18" charset="0"/>
                    </a:endParaRPr>
                  </a:p>
                </p:txBody>
              </p:sp>
              <p:sp>
                <p:nvSpPr>
                  <p:cNvPr id="374" name="Freeform 373"/>
                  <p:cNvSpPr>
                    <a:spLocks/>
                  </p:cNvSpPr>
                  <p:nvPr/>
                </p:nvSpPr>
                <p:spPr bwMode="auto">
                  <a:xfrm>
                    <a:off x="7696200" y="1295400"/>
                    <a:ext cx="420285" cy="259517"/>
                  </a:xfrm>
                  <a:custGeom>
                    <a:avLst/>
                    <a:gdLst>
                      <a:gd name="T0" fmla="*/ 146 w 146"/>
                      <a:gd name="T1" fmla="*/ 112 h 112"/>
                      <a:gd name="T2" fmla="*/ 143 w 146"/>
                      <a:gd name="T3" fmla="*/ 112 h 112"/>
                      <a:gd name="T4" fmla="*/ 133 w 146"/>
                      <a:gd name="T5" fmla="*/ 112 h 112"/>
                      <a:gd name="T6" fmla="*/ 119 w 146"/>
                      <a:gd name="T7" fmla="*/ 112 h 112"/>
                      <a:gd name="T8" fmla="*/ 103 w 146"/>
                      <a:gd name="T9" fmla="*/ 111 h 112"/>
                      <a:gd name="T10" fmla="*/ 84 w 146"/>
                      <a:gd name="T11" fmla="*/ 106 h 112"/>
                      <a:gd name="T12" fmla="*/ 64 w 146"/>
                      <a:gd name="T13" fmla="*/ 99 h 112"/>
                      <a:gd name="T14" fmla="*/ 46 w 146"/>
                      <a:gd name="T15" fmla="*/ 88 h 112"/>
                      <a:gd name="T16" fmla="*/ 30 w 146"/>
                      <a:gd name="T17" fmla="*/ 73 h 112"/>
                      <a:gd name="T18" fmla="*/ 19 w 146"/>
                      <a:gd name="T19" fmla="*/ 53 h 112"/>
                      <a:gd name="T20" fmla="*/ 9 w 146"/>
                      <a:gd name="T21" fmla="*/ 60 h 112"/>
                      <a:gd name="T22" fmla="*/ 0 w 146"/>
                      <a:gd name="T23" fmla="*/ 0 h 112"/>
                      <a:gd name="T24" fmla="*/ 60 w 146"/>
                      <a:gd name="T25" fmla="*/ 20 h 112"/>
                      <a:gd name="T26" fmla="*/ 46 w 146"/>
                      <a:gd name="T27" fmla="*/ 27 h 112"/>
                      <a:gd name="T28" fmla="*/ 45 w 146"/>
                      <a:gd name="T29" fmla="*/ 30 h 112"/>
                      <a:gd name="T30" fmla="*/ 45 w 146"/>
                      <a:gd name="T31" fmla="*/ 35 h 112"/>
                      <a:gd name="T32" fmla="*/ 46 w 146"/>
                      <a:gd name="T33" fmla="*/ 42 h 112"/>
                      <a:gd name="T34" fmla="*/ 51 w 146"/>
                      <a:gd name="T35" fmla="*/ 53 h 112"/>
                      <a:gd name="T36" fmla="*/ 58 w 146"/>
                      <a:gd name="T37" fmla="*/ 63 h 112"/>
                      <a:gd name="T38" fmla="*/ 70 w 146"/>
                      <a:gd name="T39" fmla="*/ 76 h 112"/>
                      <a:gd name="T40" fmla="*/ 88 w 146"/>
                      <a:gd name="T41" fmla="*/ 88 h 112"/>
                      <a:gd name="T42" fmla="*/ 113 w 146"/>
                      <a:gd name="T43" fmla="*/ 100 h 112"/>
                      <a:gd name="T44" fmla="*/ 146 w 146"/>
                      <a:gd name="T45" fmla="*/ 112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a:p>
                </p:txBody>
              </p:sp>
            </p:grpSp>
          </p:grpSp>
        </p:grpSp>
        <p:sp>
          <p:nvSpPr>
            <p:cNvPr id="379" name="TextBox 378"/>
            <p:cNvSpPr txBox="1"/>
            <p:nvPr/>
          </p:nvSpPr>
          <p:spPr>
            <a:xfrm>
              <a:off x="5347319" y="2678668"/>
              <a:ext cx="901081" cy="369332"/>
            </a:xfrm>
            <a:prstGeom prst="rect">
              <a:avLst/>
            </a:prstGeom>
            <a:noFill/>
          </p:spPr>
          <p:txBody>
            <a:bodyPr wrap="none" rtlCol="0">
              <a:spAutoFit/>
            </a:bodyPr>
            <a:lstStyle/>
            <a:p>
              <a:r>
                <a:rPr lang="en-US" sz="1800" b="1" dirty="0" smtClean="0">
                  <a:latin typeface="Cooper Black" pitchFamily="18" charset="0"/>
                </a:rPr>
                <a:t>CHL-2</a:t>
              </a:r>
              <a:endParaRPr lang="en-US" sz="1800" b="1" dirty="0">
                <a:latin typeface="Cooper Black" pitchFamily="18" charset="0"/>
              </a:endParaRPr>
            </a:p>
          </p:txBody>
        </p:sp>
        <p:sp>
          <p:nvSpPr>
            <p:cNvPr id="380" name="Freeform 379"/>
            <p:cNvSpPr>
              <a:spLocks/>
            </p:cNvSpPr>
            <p:nvPr/>
          </p:nvSpPr>
          <p:spPr bwMode="auto">
            <a:xfrm rot="-3840000">
              <a:off x="5408805" y="2971800"/>
              <a:ext cx="420285" cy="259517"/>
            </a:xfrm>
            <a:custGeom>
              <a:avLst/>
              <a:gdLst>
                <a:gd name="T0" fmla="*/ 146 w 146"/>
                <a:gd name="T1" fmla="*/ 112 h 112"/>
                <a:gd name="T2" fmla="*/ 143 w 146"/>
                <a:gd name="T3" fmla="*/ 112 h 112"/>
                <a:gd name="T4" fmla="*/ 133 w 146"/>
                <a:gd name="T5" fmla="*/ 112 h 112"/>
                <a:gd name="T6" fmla="*/ 119 w 146"/>
                <a:gd name="T7" fmla="*/ 112 h 112"/>
                <a:gd name="T8" fmla="*/ 103 w 146"/>
                <a:gd name="T9" fmla="*/ 111 h 112"/>
                <a:gd name="T10" fmla="*/ 84 w 146"/>
                <a:gd name="T11" fmla="*/ 106 h 112"/>
                <a:gd name="T12" fmla="*/ 64 w 146"/>
                <a:gd name="T13" fmla="*/ 99 h 112"/>
                <a:gd name="T14" fmla="*/ 46 w 146"/>
                <a:gd name="T15" fmla="*/ 88 h 112"/>
                <a:gd name="T16" fmla="*/ 30 w 146"/>
                <a:gd name="T17" fmla="*/ 73 h 112"/>
                <a:gd name="T18" fmla="*/ 19 w 146"/>
                <a:gd name="T19" fmla="*/ 53 h 112"/>
                <a:gd name="T20" fmla="*/ 9 w 146"/>
                <a:gd name="T21" fmla="*/ 60 h 112"/>
                <a:gd name="T22" fmla="*/ 0 w 146"/>
                <a:gd name="T23" fmla="*/ 0 h 112"/>
                <a:gd name="T24" fmla="*/ 60 w 146"/>
                <a:gd name="T25" fmla="*/ 20 h 112"/>
                <a:gd name="T26" fmla="*/ 46 w 146"/>
                <a:gd name="T27" fmla="*/ 27 h 112"/>
                <a:gd name="T28" fmla="*/ 45 w 146"/>
                <a:gd name="T29" fmla="*/ 30 h 112"/>
                <a:gd name="T30" fmla="*/ 45 w 146"/>
                <a:gd name="T31" fmla="*/ 35 h 112"/>
                <a:gd name="T32" fmla="*/ 46 w 146"/>
                <a:gd name="T33" fmla="*/ 42 h 112"/>
                <a:gd name="T34" fmla="*/ 51 w 146"/>
                <a:gd name="T35" fmla="*/ 53 h 112"/>
                <a:gd name="T36" fmla="*/ 58 w 146"/>
                <a:gd name="T37" fmla="*/ 63 h 112"/>
                <a:gd name="T38" fmla="*/ 70 w 146"/>
                <a:gd name="T39" fmla="*/ 76 h 112"/>
                <a:gd name="T40" fmla="*/ 88 w 146"/>
                <a:gd name="T41" fmla="*/ 88 h 112"/>
                <a:gd name="T42" fmla="*/ 113 w 146"/>
                <a:gd name="T43" fmla="*/ 100 h 112"/>
                <a:gd name="T44" fmla="*/ 146 w 146"/>
                <a:gd name="T45" fmla="*/ 112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a:p>
          </p:txBody>
        </p:sp>
      </p:grpSp>
      <p:sp>
        <p:nvSpPr>
          <p:cNvPr id="383" name="TextBox 382"/>
          <p:cNvSpPr txBox="1"/>
          <p:nvPr/>
        </p:nvSpPr>
        <p:spPr>
          <a:xfrm>
            <a:off x="5638800" y="5410200"/>
            <a:ext cx="3339376" cy="646331"/>
          </a:xfrm>
          <a:prstGeom prst="rect">
            <a:avLst/>
          </a:prstGeom>
          <a:noFill/>
        </p:spPr>
        <p:txBody>
          <a:bodyPr wrap="none" rtlCol="0">
            <a:spAutoFit/>
          </a:bodyPr>
          <a:lstStyle/>
          <a:p>
            <a:pPr algn="ctr"/>
            <a:r>
              <a:rPr lang="en-US" sz="1800" b="1" dirty="0" smtClean="0">
                <a:solidFill>
                  <a:srgbClr val="009900"/>
                </a:solidFill>
              </a:rPr>
              <a:t>Maintain capability to deliver</a:t>
            </a:r>
          </a:p>
          <a:p>
            <a:pPr algn="ctr"/>
            <a:r>
              <a:rPr lang="en-US" sz="1800" b="1" dirty="0" smtClean="0">
                <a:solidFill>
                  <a:srgbClr val="009900"/>
                </a:solidFill>
              </a:rPr>
              <a:t>lower pass beam energies</a:t>
            </a:r>
            <a:endParaRPr lang="en-US" sz="1800" b="1" dirty="0">
              <a:solidFill>
                <a:srgbClr val="0099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4294967295"/>
          </p:nvPr>
        </p:nvSpPr>
        <p:spPr>
          <a:xfrm>
            <a:off x="7239000" y="6553200"/>
            <a:ext cx="1905000" cy="304800"/>
          </a:xfrm>
          <a:prstGeom prst="rect">
            <a:avLst/>
          </a:prstGeom>
          <a:noFill/>
        </p:spPr>
        <p:txBody>
          <a:bodyPr/>
          <a:lstStyle/>
          <a:p>
            <a:fld id="{5510811D-E82B-4303-8E13-3C552E8BF93B}" type="slidenum">
              <a:rPr lang="fr-FR" smtClean="0"/>
              <a:pPr/>
              <a:t>11</a:t>
            </a:fld>
            <a:endParaRPr lang="fr-FR" smtClean="0"/>
          </a:p>
        </p:txBody>
      </p:sp>
      <p:pic>
        <p:nvPicPr>
          <p:cNvPr id="13315" name="Picture 37"/>
          <p:cNvPicPr>
            <a:picLocks noGrp="1" noChangeAspect="1" noChangeArrowheads="1"/>
          </p:cNvPicPr>
          <p:nvPr>
            <p:ph idx="1"/>
          </p:nvPr>
        </p:nvPicPr>
        <p:blipFill>
          <a:blip r:embed="rId3" cstate="print"/>
          <a:srcRect r="53053"/>
          <a:stretch>
            <a:fillRect/>
          </a:stretch>
        </p:blipFill>
        <p:spPr>
          <a:xfrm>
            <a:off x="304800" y="1295400"/>
            <a:ext cx="1709738" cy="908050"/>
          </a:xfrm>
          <a:noFill/>
        </p:spPr>
      </p:pic>
      <p:sp>
        <p:nvSpPr>
          <p:cNvPr id="13316" name="Rectangle 4"/>
          <p:cNvSpPr>
            <a:spLocks noGrp="1" noChangeArrowheads="1"/>
          </p:cNvSpPr>
          <p:nvPr>
            <p:ph type="title"/>
          </p:nvPr>
        </p:nvSpPr>
        <p:spPr/>
        <p:txBody>
          <a:bodyPr/>
          <a:lstStyle/>
          <a:p>
            <a:r>
              <a:rPr lang="en-US" sz="3600" dirty="0" smtClean="0"/>
              <a:t>Hall D </a:t>
            </a:r>
            <a:r>
              <a:rPr lang="en-US" sz="3600" dirty="0" err="1" smtClean="0"/>
              <a:t>Glue</a:t>
            </a:r>
            <a:r>
              <a:rPr lang="en-US" sz="3600" dirty="0" err="1" smtClean="0">
                <a:latin typeface="Symbol" pitchFamily="18" charset="2"/>
              </a:rPr>
              <a:t>c</a:t>
            </a:r>
            <a:endParaRPr lang="en-US" sz="3600" dirty="0" smtClean="0">
              <a:latin typeface="Symbol" pitchFamily="18" charset="2"/>
            </a:endParaRPr>
          </a:p>
        </p:txBody>
      </p:sp>
      <p:pic>
        <p:nvPicPr>
          <p:cNvPr id="13317" name="Picture 8"/>
          <p:cNvPicPr>
            <a:picLocks noChangeAspect="1" noChangeArrowheads="1"/>
          </p:cNvPicPr>
          <p:nvPr/>
        </p:nvPicPr>
        <p:blipFill>
          <a:blip r:embed="rId4" cstate="print"/>
          <a:srcRect l="44585" b="16193"/>
          <a:stretch>
            <a:fillRect/>
          </a:stretch>
        </p:blipFill>
        <p:spPr bwMode="auto">
          <a:xfrm>
            <a:off x="4025900" y="649288"/>
            <a:ext cx="4972050" cy="4913312"/>
          </a:xfrm>
          <a:prstGeom prst="rect">
            <a:avLst/>
          </a:prstGeom>
          <a:noFill/>
          <a:ln w="9525">
            <a:noFill/>
            <a:miter lim="800000"/>
            <a:headEnd/>
            <a:tailEnd/>
          </a:ln>
        </p:spPr>
      </p:pic>
      <p:sp>
        <p:nvSpPr>
          <p:cNvPr id="13318" name="Text Box 9"/>
          <p:cNvSpPr txBox="1">
            <a:spLocks noChangeArrowheads="1"/>
          </p:cNvSpPr>
          <p:nvPr/>
        </p:nvSpPr>
        <p:spPr bwMode="auto">
          <a:xfrm>
            <a:off x="1600200" y="5867400"/>
            <a:ext cx="3028950" cy="366712"/>
          </a:xfrm>
          <a:prstGeom prst="rect">
            <a:avLst/>
          </a:prstGeom>
          <a:noFill/>
          <a:ln w="9525">
            <a:noFill/>
            <a:miter lim="800000"/>
            <a:headEnd/>
            <a:tailEnd/>
          </a:ln>
        </p:spPr>
        <p:txBody>
          <a:bodyPr wrap="none">
            <a:spAutoFit/>
          </a:bodyPr>
          <a:lstStyle/>
          <a:p>
            <a:r>
              <a:rPr lang="en-US" sz="1800" dirty="0">
                <a:solidFill>
                  <a:srgbClr val="ED181E"/>
                </a:solidFill>
                <a:latin typeface="Copperplate Gothic Bold" pitchFamily="34" charset="0"/>
              </a:rPr>
              <a:t>Electron Beam from CEBAF</a:t>
            </a:r>
          </a:p>
        </p:txBody>
      </p:sp>
      <p:sp>
        <p:nvSpPr>
          <p:cNvPr id="13319" name="Rectangle 10">
            <a:hlinkClick r:id="" action="ppaction://noaction"/>
          </p:cNvPr>
          <p:cNvSpPr>
            <a:spLocks noChangeArrowheads="1"/>
          </p:cNvSpPr>
          <p:nvPr/>
        </p:nvSpPr>
        <p:spPr bwMode="auto">
          <a:xfrm>
            <a:off x="1219200" y="5791200"/>
            <a:ext cx="3679825" cy="492125"/>
          </a:xfrm>
          <a:prstGeom prst="rect">
            <a:avLst/>
          </a:prstGeom>
          <a:noFill/>
          <a:ln w="9525">
            <a:solidFill>
              <a:schemeClr val="bg1"/>
            </a:solidFill>
            <a:miter lim="800000"/>
            <a:headEnd/>
            <a:tailEnd/>
          </a:ln>
        </p:spPr>
        <p:txBody>
          <a:bodyPr wrap="none" anchor="ctr"/>
          <a:lstStyle/>
          <a:p>
            <a:pPr algn="ctr"/>
            <a:endParaRPr lang="en-US" sz="2400">
              <a:latin typeface="Times" pitchFamily="18" charset="0"/>
            </a:endParaRPr>
          </a:p>
        </p:txBody>
      </p:sp>
      <p:sp>
        <p:nvSpPr>
          <p:cNvPr id="13320" name="Text Box 12"/>
          <p:cNvSpPr txBox="1">
            <a:spLocks noChangeArrowheads="1"/>
          </p:cNvSpPr>
          <p:nvPr/>
        </p:nvSpPr>
        <p:spPr bwMode="auto">
          <a:xfrm>
            <a:off x="4648200" y="838200"/>
            <a:ext cx="1638300" cy="641350"/>
          </a:xfrm>
          <a:prstGeom prst="rect">
            <a:avLst/>
          </a:prstGeom>
          <a:noFill/>
          <a:ln w="9525">
            <a:noFill/>
            <a:miter lim="800000"/>
            <a:headEnd/>
            <a:tailEnd/>
          </a:ln>
        </p:spPr>
        <p:txBody>
          <a:bodyPr wrap="none">
            <a:spAutoFit/>
          </a:bodyPr>
          <a:lstStyle/>
          <a:p>
            <a:pPr algn="ctr"/>
            <a:r>
              <a:rPr lang="en-US" sz="1800" dirty="0">
                <a:solidFill>
                  <a:srgbClr val="ED181E"/>
                </a:solidFill>
                <a:latin typeface="Copperplate Gothic Bold" pitchFamily="34" charset="0"/>
              </a:rPr>
              <a:t>Lead Glass</a:t>
            </a:r>
          </a:p>
          <a:p>
            <a:pPr algn="ctr"/>
            <a:r>
              <a:rPr lang="en-US" sz="1800" dirty="0">
                <a:solidFill>
                  <a:srgbClr val="ED181E"/>
                </a:solidFill>
                <a:latin typeface="Copperplate Gothic Bold" pitchFamily="34" charset="0"/>
              </a:rPr>
              <a:t>Detector</a:t>
            </a:r>
            <a:endParaRPr lang="en-US" sz="1800" dirty="0">
              <a:latin typeface="Times" pitchFamily="18" charset="0"/>
            </a:endParaRPr>
          </a:p>
        </p:txBody>
      </p:sp>
      <p:sp>
        <p:nvSpPr>
          <p:cNvPr id="13321" name="Line 13"/>
          <p:cNvSpPr>
            <a:spLocks noChangeShapeType="1"/>
          </p:cNvSpPr>
          <p:nvPr/>
        </p:nvSpPr>
        <p:spPr bwMode="auto">
          <a:xfrm>
            <a:off x="6223000" y="977900"/>
            <a:ext cx="479425" cy="411163"/>
          </a:xfrm>
          <a:prstGeom prst="line">
            <a:avLst/>
          </a:prstGeom>
          <a:noFill/>
          <a:ln w="9525">
            <a:solidFill>
              <a:srgbClr val="ED181E"/>
            </a:solidFill>
            <a:round/>
            <a:headEnd/>
            <a:tailEnd type="stealth" w="med" len="med"/>
          </a:ln>
        </p:spPr>
        <p:txBody>
          <a:bodyPr wrap="none" anchor="ctr"/>
          <a:lstStyle/>
          <a:p>
            <a:endParaRPr lang="en-US"/>
          </a:p>
        </p:txBody>
      </p:sp>
      <p:sp>
        <p:nvSpPr>
          <p:cNvPr id="13322" name="Text Box 14"/>
          <p:cNvSpPr txBox="1">
            <a:spLocks noChangeArrowheads="1"/>
          </p:cNvSpPr>
          <p:nvPr/>
        </p:nvSpPr>
        <p:spPr bwMode="auto">
          <a:xfrm>
            <a:off x="3252788" y="1889125"/>
            <a:ext cx="1350962" cy="366713"/>
          </a:xfrm>
          <a:prstGeom prst="rect">
            <a:avLst/>
          </a:prstGeom>
          <a:noFill/>
          <a:ln w="9525">
            <a:noFill/>
            <a:miter lim="800000"/>
            <a:headEnd/>
            <a:tailEnd/>
          </a:ln>
        </p:spPr>
        <p:txBody>
          <a:bodyPr wrap="none">
            <a:spAutoFit/>
          </a:bodyPr>
          <a:lstStyle/>
          <a:p>
            <a:pPr algn="ctr"/>
            <a:r>
              <a:rPr lang="en-US" sz="1800">
                <a:solidFill>
                  <a:srgbClr val="ED181E"/>
                </a:solidFill>
                <a:latin typeface="Copperplate Gothic Bold" pitchFamily="34" charset="0"/>
              </a:rPr>
              <a:t>Solenoid</a:t>
            </a:r>
          </a:p>
        </p:txBody>
      </p:sp>
      <p:sp>
        <p:nvSpPr>
          <p:cNvPr id="13323" name="Line 15"/>
          <p:cNvSpPr>
            <a:spLocks noChangeShapeType="1"/>
          </p:cNvSpPr>
          <p:nvPr/>
        </p:nvSpPr>
        <p:spPr bwMode="auto">
          <a:xfrm>
            <a:off x="4383088" y="2209800"/>
            <a:ext cx="720725" cy="328613"/>
          </a:xfrm>
          <a:prstGeom prst="line">
            <a:avLst/>
          </a:prstGeom>
          <a:noFill/>
          <a:ln w="9525">
            <a:solidFill>
              <a:srgbClr val="ED181E"/>
            </a:solidFill>
            <a:round/>
            <a:headEnd/>
            <a:tailEnd type="stealth" w="med" len="med"/>
          </a:ln>
        </p:spPr>
        <p:txBody>
          <a:bodyPr wrap="none" anchor="ctr"/>
          <a:lstStyle/>
          <a:p>
            <a:endParaRPr lang="en-US"/>
          </a:p>
        </p:txBody>
      </p:sp>
      <p:sp>
        <p:nvSpPr>
          <p:cNvPr id="13324" name="Rectangle 16"/>
          <p:cNvSpPr>
            <a:spLocks noChangeArrowheads="1"/>
          </p:cNvSpPr>
          <p:nvPr/>
        </p:nvSpPr>
        <p:spPr bwMode="auto">
          <a:xfrm>
            <a:off x="0" y="3121025"/>
            <a:ext cx="3703638" cy="641350"/>
          </a:xfrm>
          <a:prstGeom prst="rect">
            <a:avLst/>
          </a:prstGeom>
          <a:noFill/>
          <a:ln w="9525">
            <a:noFill/>
            <a:miter lim="800000"/>
            <a:headEnd/>
            <a:tailEnd/>
          </a:ln>
        </p:spPr>
        <p:txBody>
          <a:bodyPr wrap="none">
            <a:spAutoFit/>
          </a:bodyPr>
          <a:lstStyle/>
          <a:p>
            <a:pPr algn="ctr"/>
            <a:r>
              <a:rPr lang="en-US" sz="1800">
                <a:solidFill>
                  <a:srgbClr val="ED181E"/>
                </a:solidFill>
                <a:latin typeface="Copperplate Gothic Bold" pitchFamily="34" charset="0"/>
              </a:rPr>
              <a:t>Coherent Bremsstrahlung</a:t>
            </a:r>
          </a:p>
          <a:p>
            <a:pPr algn="ctr"/>
            <a:r>
              <a:rPr lang="en-US" sz="1800">
                <a:solidFill>
                  <a:srgbClr val="ED181E"/>
                </a:solidFill>
                <a:latin typeface="Copperplate Gothic Bold" pitchFamily="34" charset="0"/>
              </a:rPr>
              <a:t>Photon Beam</a:t>
            </a:r>
          </a:p>
        </p:txBody>
      </p:sp>
      <p:sp>
        <p:nvSpPr>
          <p:cNvPr id="13325" name="Line 17"/>
          <p:cNvSpPr>
            <a:spLocks noChangeShapeType="1"/>
          </p:cNvSpPr>
          <p:nvPr/>
        </p:nvSpPr>
        <p:spPr bwMode="auto">
          <a:xfrm flipH="1" flipV="1">
            <a:off x="914399" y="5943599"/>
            <a:ext cx="761999" cy="169543"/>
          </a:xfrm>
          <a:prstGeom prst="line">
            <a:avLst/>
          </a:prstGeom>
          <a:noFill/>
          <a:ln w="19050">
            <a:solidFill>
              <a:srgbClr val="ED181E"/>
            </a:solidFill>
            <a:round/>
            <a:headEnd/>
            <a:tailEnd type="stealth" w="med" len="med"/>
          </a:ln>
        </p:spPr>
        <p:txBody>
          <a:bodyPr wrap="none" anchor="ctr"/>
          <a:lstStyle/>
          <a:p>
            <a:endParaRPr lang="en-US"/>
          </a:p>
        </p:txBody>
      </p:sp>
      <p:sp>
        <p:nvSpPr>
          <p:cNvPr id="13326" name="Line 18"/>
          <p:cNvSpPr>
            <a:spLocks noChangeShapeType="1"/>
          </p:cNvSpPr>
          <p:nvPr/>
        </p:nvSpPr>
        <p:spPr bwMode="auto">
          <a:xfrm>
            <a:off x="2303463" y="3768725"/>
            <a:ext cx="800100" cy="739775"/>
          </a:xfrm>
          <a:prstGeom prst="line">
            <a:avLst/>
          </a:prstGeom>
          <a:noFill/>
          <a:ln w="19050">
            <a:solidFill>
              <a:srgbClr val="ED181E"/>
            </a:solidFill>
            <a:round/>
            <a:headEnd/>
            <a:tailEnd type="arrow" w="med" len="med"/>
          </a:ln>
        </p:spPr>
        <p:txBody>
          <a:bodyPr wrap="none" anchor="ctr"/>
          <a:lstStyle/>
          <a:p>
            <a:endParaRPr lang="en-US"/>
          </a:p>
        </p:txBody>
      </p:sp>
      <p:sp>
        <p:nvSpPr>
          <p:cNvPr id="13327" name="Line 20"/>
          <p:cNvSpPr>
            <a:spLocks noChangeShapeType="1"/>
          </p:cNvSpPr>
          <p:nvPr/>
        </p:nvSpPr>
        <p:spPr bwMode="auto">
          <a:xfrm flipH="1" flipV="1">
            <a:off x="6172200" y="3017838"/>
            <a:ext cx="296863" cy="1235075"/>
          </a:xfrm>
          <a:prstGeom prst="line">
            <a:avLst/>
          </a:prstGeom>
          <a:noFill/>
          <a:ln w="28575">
            <a:solidFill>
              <a:schemeClr val="accent2"/>
            </a:solidFill>
            <a:round/>
            <a:headEnd/>
            <a:tailEnd type="stealth" w="med" len="med"/>
          </a:ln>
        </p:spPr>
        <p:txBody>
          <a:bodyPr wrap="none" anchor="ctr"/>
          <a:lstStyle/>
          <a:p>
            <a:endParaRPr lang="en-US"/>
          </a:p>
        </p:txBody>
      </p:sp>
      <p:sp>
        <p:nvSpPr>
          <p:cNvPr id="13328" name="Text Box 22"/>
          <p:cNvSpPr txBox="1">
            <a:spLocks noChangeArrowheads="1"/>
          </p:cNvSpPr>
          <p:nvPr/>
        </p:nvSpPr>
        <p:spPr bwMode="auto">
          <a:xfrm>
            <a:off x="7553325" y="4973638"/>
            <a:ext cx="1590675" cy="923925"/>
          </a:xfrm>
          <a:prstGeom prst="rect">
            <a:avLst/>
          </a:prstGeom>
          <a:noFill/>
          <a:ln w="9525">
            <a:noFill/>
            <a:miter lim="800000"/>
            <a:headEnd/>
            <a:tailEnd/>
          </a:ln>
        </p:spPr>
        <p:txBody>
          <a:bodyPr>
            <a:spAutoFit/>
          </a:bodyPr>
          <a:lstStyle/>
          <a:p>
            <a:pPr algn="ctr"/>
            <a:r>
              <a:rPr lang="en-US" sz="1800" dirty="0">
                <a:solidFill>
                  <a:srgbClr val="ED181E"/>
                </a:solidFill>
                <a:latin typeface="Copperplate Gothic Bold" pitchFamily="34" charset="0"/>
              </a:rPr>
              <a:t>Cerenkov</a:t>
            </a:r>
          </a:p>
          <a:p>
            <a:pPr algn="ctr"/>
            <a:r>
              <a:rPr lang="en-US" sz="1800" dirty="0">
                <a:solidFill>
                  <a:srgbClr val="ED181E"/>
                </a:solidFill>
                <a:latin typeface="Copperplate Gothic Bold" pitchFamily="34" charset="0"/>
              </a:rPr>
              <a:t>Counter (</a:t>
            </a:r>
            <a:r>
              <a:rPr lang="en-US" sz="1800" dirty="0" err="1">
                <a:solidFill>
                  <a:srgbClr val="ED181E"/>
                </a:solidFill>
                <a:latin typeface="Copperplate Gothic Bold" pitchFamily="34" charset="0"/>
              </a:rPr>
              <a:t>descoped</a:t>
            </a:r>
            <a:r>
              <a:rPr lang="en-US" sz="1800" dirty="0">
                <a:solidFill>
                  <a:srgbClr val="ED181E"/>
                </a:solidFill>
                <a:latin typeface="Copperplate Gothic Bold" pitchFamily="34" charset="0"/>
              </a:rPr>
              <a:t>)</a:t>
            </a:r>
          </a:p>
        </p:txBody>
      </p:sp>
      <p:sp>
        <p:nvSpPr>
          <p:cNvPr id="13329" name="Line 23"/>
          <p:cNvSpPr>
            <a:spLocks noChangeShapeType="1"/>
          </p:cNvSpPr>
          <p:nvPr/>
        </p:nvSpPr>
        <p:spPr bwMode="auto">
          <a:xfrm flipH="1" flipV="1">
            <a:off x="6783388" y="2701925"/>
            <a:ext cx="1304925" cy="2362200"/>
          </a:xfrm>
          <a:prstGeom prst="line">
            <a:avLst/>
          </a:prstGeom>
          <a:noFill/>
          <a:ln w="19050">
            <a:solidFill>
              <a:srgbClr val="ED181E"/>
            </a:solidFill>
            <a:round/>
            <a:headEnd/>
            <a:tailEnd type="stealth" w="med" len="med"/>
          </a:ln>
        </p:spPr>
        <p:txBody>
          <a:bodyPr wrap="none" anchor="ctr"/>
          <a:lstStyle/>
          <a:p>
            <a:endParaRPr lang="en-US"/>
          </a:p>
        </p:txBody>
      </p:sp>
      <p:sp>
        <p:nvSpPr>
          <p:cNvPr id="13330" name="Text Box 24"/>
          <p:cNvSpPr txBox="1">
            <a:spLocks noChangeArrowheads="1"/>
          </p:cNvSpPr>
          <p:nvPr/>
        </p:nvSpPr>
        <p:spPr bwMode="auto">
          <a:xfrm>
            <a:off x="7610475" y="3941763"/>
            <a:ext cx="1098550" cy="641350"/>
          </a:xfrm>
          <a:prstGeom prst="rect">
            <a:avLst/>
          </a:prstGeom>
          <a:noFill/>
          <a:ln w="9525">
            <a:noFill/>
            <a:miter lim="800000"/>
            <a:headEnd/>
            <a:tailEnd/>
          </a:ln>
        </p:spPr>
        <p:txBody>
          <a:bodyPr wrap="none">
            <a:spAutoFit/>
          </a:bodyPr>
          <a:lstStyle/>
          <a:p>
            <a:pPr algn="ctr"/>
            <a:r>
              <a:rPr lang="en-US" sz="1800">
                <a:solidFill>
                  <a:srgbClr val="ED181E"/>
                </a:solidFill>
                <a:latin typeface="Copperplate Gothic Bold" pitchFamily="34" charset="0"/>
              </a:rPr>
              <a:t>Time of</a:t>
            </a:r>
          </a:p>
          <a:p>
            <a:pPr algn="ctr"/>
            <a:r>
              <a:rPr lang="en-US" sz="1800">
                <a:solidFill>
                  <a:srgbClr val="ED181E"/>
                </a:solidFill>
                <a:latin typeface="Copperplate Gothic Bold" pitchFamily="34" charset="0"/>
              </a:rPr>
              <a:t>Flight</a:t>
            </a:r>
          </a:p>
        </p:txBody>
      </p:sp>
      <p:sp>
        <p:nvSpPr>
          <p:cNvPr id="13331" name="Line 25"/>
          <p:cNvSpPr>
            <a:spLocks noChangeShapeType="1"/>
          </p:cNvSpPr>
          <p:nvPr/>
        </p:nvSpPr>
        <p:spPr bwMode="auto">
          <a:xfrm flipH="1" flipV="1">
            <a:off x="7342188" y="2619375"/>
            <a:ext cx="560387" cy="1395413"/>
          </a:xfrm>
          <a:prstGeom prst="line">
            <a:avLst/>
          </a:prstGeom>
          <a:noFill/>
          <a:ln w="19050">
            <a:solidFill>
              <a:srgbClr val="ED181E"/>
            </a:solidFill>
            <a:round/>
            <a:headEnd/>
            <a:tailEnd type="stealth" w="med" len="med"/>
          </a:ln>
        </p:spPr>
        <p:txBody>
          <a:bodyPr wrap="none" anchor="ctr"/>
          <a:lstStyle/>
          <a:p>
            <a:endParaRPr lang="en-US"/>
          </a:p>
        </p:txBody>
      </p:sp>
      <p:sp>
        <p:nvSpPr>
          <p:cNvPr id="13332" name="Text Box 26"/>
          <p:cNvSpPr txBox="1">
            <a:spLocks noChangeArrowheads="1"/>
          </p:cNvSpPr>
          <p:nvPr/>
        </p:nvSpPr>
        <p:spPr bwMode="auto">
          <a:xfrm>
            <a:off x="2895600" y="914400"/>
            <a:ext cx="1820862" cy="641350"/>
          </a:xfrm>
          <a:prstGeom prst="rect">
            <a:avLst/>
          </a:prstGeom>
          <a:noFill/>
          <a:ln w="9525">
            <a:noFill/>
            <a:miter lim="800000"/>
            <a:headEnd/>
            <a:tailEnd/>
          </a:ln>
        </p:spPr>
        <p:txBody>
          <a:bodyPr wrap="none">
            <a:spAutoFit/>
          </a:bodyPr>
          <a:lstStyle/>
          <a:p>
            <a:pPr algn="ctr"/>
            <a:r>
              <a:rPr lang="en-US" sz="1800" dirty="0">
                <a:solidFill>
                  <a:srgbClr val="ED181E"/>
                </a:solidFill>
                <a:latin typeface="Copperplate Gothic Bold" pitchFamily="34" charset="0"/>
              </a:rPr>
              <a:t>Barrel</a:t>
            </a:r>
          </a:p>
          <a:p>
            <a:pPr algn="ctr"/>
            <a:r>
              <a:rPr lang="en-US" sz="1800" dirty="0">
                <a:solidFill>
                  <a:srgbClr val="ED181E"/>
                </a:solidFill>
                <a:latin typeface="Copperplate Gothic Bold" pitchFamily="34" charset="0"/>
              </a:rPr>
              <a:t>Calorimeter</a:t>
            </a:r>
            <a:endParaRPr lang="en-US" sz="1800" dirty="0">
              <a:latin typeface="Times" pitchFamily="18" charset="0"/>
            </a:endParaRPr>
          </a:p>
        </p:txBody>
      </p:sp>
      <p:sp>
        <p:nvSpPr>
          <p:cNvPr id="13333" name="Line 27"/>
          <p:cNvSpPr>
            <a:spLocks noChangeShapeType="1"/>
          </p:cNvSpPr>
          <p:nvPr/>
        </p:nvSpPr>
        <p:spPr bwMode="auto">
          <a:xfrm>
            <a:off x="4543425" y="1223963"/>
            <a:ext cx="1279525" cy="1477962"/>
          </a:xfrm>
          <a:prstGeom prst="line">
            <a:avLst/>
          </a:prstGeom>
          <a:noFill/>
          <a:ln w="19050">
            <a:solidFill>
              <a:srgbClr val="ED181E"/>
            </a:solidFill>
            <a:round/>
            <a:headEnd/>
            <a:tailEnd type="arrow" w="med" len="med"/>
          </a:ln>
        </p:spPr>
        <p:txBody>
          <a:bodyPr wrap="none" anchor="ctr"/>
          <a:lstStyle/>
          <a:p>
            <a:endParaRPr lang="en-US"/>
          </a:p>
        </p:txBody>
      </p:sp>
      <p:sp>
        <p:nvSpPr>
          <p:cNvPr id="13334" name="Rectangle 29"/>
          <p:cNvSpPr>
            <a:spLocks noChangeArrowheads="1"/>
          </p:cNvSpPr>
          <p:nvPr/>
        </p:nvSpPr>
        <p:spPr bwMode="auto">
          <a:xfrm>
            <a:off x="188913" y="4014788"/>
            <a:ext cx="1871662" cy="639762"/>
          </a:xfrm>
          <a:prstGeom prst="rect">
            <a:avLst/>
          </a:prstGeom>
          <a:noFill/>
          <a:ln w="9525">
            <a:noFill/>
            <a:miter lim="800000"/>
            <a:headEnd/>
            <a:tailEnd/>
          </a:ln>
        </p:spPr>
        <p:txBody>
          <a:bodyPr wrap="none">
            <a:spAutoFit/>
          </a:bodyPr>
          <a:lstStyle/>
          <a:p>
            <a:pPr algn="ctr"/>
            <a:r>
              <a:rPr lang="en-US" sz="1200">
                <a:latin typeface="Copperplate Gothic Bold" pitchFamily="34" charset="0"/>
              </a:rPr>
              <a:t>Note that tagger is</a:t>
            </a:r>
          </a:p>
          <a:p>
            <a:pPr algn="ctr"/>
            <a:r>
              <a:rPr lang="en-US" sz="1200">
                <a:latin typeface="Copperplate Gothic Bold" pitchFamily="34" charset="0"/>
              </a:rPr>
              <a:t>80 m upstream of</a:t>
            </a:r>
          </a:p>
          <a:p>
            <a:pPr algn="ctr"/>
            <a:r>
              <a:rPr lang="en-US" sz="1200">
                <a:latin typeface="Copperplate Gothic Bold" pitchFamily="34" charset="0"/>
              </a:rPr>
              <a:t>detector</a:t>
            </a:r>
            <a:endParaRPr lang="en-US" sz="1200">
              <a:solidFill>
                <a:srgbClr val="ED181E"/>
              </a:solidFill>
              <a:latin typeface="Copperplate Gothic Bold" pitchFamily="34" charset="0"/>
            </a:endParaRPr>
          </a:p>
        </p:txBody>
      </p:sp>
      <p:sp>
        <p:nvSpPr>
          <p:cNvPr id="13335" name="Rectangle 30"/>
          <p:cNvSpPr>
            <a:spLocks noChangeArrowheads="1"/>
          </p:cNvSpPr>
          <p:nvPr/>
        </p:nvSpPr>
        <p:spPr bwMode="auto">
          <a:xfrm>
            <a:off x="3983038" y="4262438"/>
            <a:ext cx="639762" cy="738187"/>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3336" name="Picture 31"/>
          <p:cNvPicPr>
            <a:picLocks noChangeAspect="1" noChangeArrowheads="1"/>
          </p:cNvPicPr>
          <p:nvPr/>
        </p:nvPicPr>
        <p:blipFill>
          <a:blip r:embed="rId4" cstate="print"/>
          <a:srcRect l="10701" t="57410" r="52740" b="8984"/>
          <a:stretch>
            <a:fillRect/>
          </a:stretch>
        </p:blipFill>
        <p:spPr bwMode="auto">
          <a:xfrm>
            <a:off x="863600" y="4508500"/>
            <a:ext cx="2640013" cy="1584325"/>
          </a:xfrm>
          <a:prstGeom prst="rect">
            <a:avLst/>
          </a:prstGeom>
          <a:noFill/>
          <a:ln w="9525">
            <a:noFill/>
            <a:miter lim="800000"/>
            <a:headEnd/>
            <a:tailEnd/>
          </a:ln>
        </p:spPr>
      </p:pic>
      <p:sp>
        <p:nvSpPr>
          <p:cNvPr id="13337" name="Line 32"/>
          <p:cNvSpPr>
            <a:spLocks noChangeShapeType="1"/>
          </p:cNvSpPr>
          <p:nvPr/>
        </p:nvSpPr>
        <p:spPr bwMode="auto">
          <a:xfrm flipV="1">
            <a:off x="3263900" y="4179888"/>
            <a:ext cx="719138" cy="409575"/>
          </a:xfrm>
          <a:prstGeom prst="line">
            <a:avLst/>
          </a:prstGeom>
          <a:noFill/>
          <a:ln w="9525">
            <a:solidFill>
              <a:schemeClr val="tx1"/>
            </a:solidFill>
            <a:round/>
            <a:headEnd/>
            <a:tailEnd/>
          </a:ln>
        </p:spPr>
        <p:txBody>
          <a:bodyPr wrap="none" anchor="ctr"/>
          <a:lstStyle/>
          <a:p>
            <a:endParaRPr lang="en-US"/>
          </a:p>
        </p:txBody>
      </p:sp>
      <p:sp>
        <p:nvSpPr>
          <p:cNvPr id="13338" name="Line 33"/>
          <p:cNvSpPr>
            <a:spLocks noChangeShapeType="1"/>
          </p:cNvSpPr>
          <p:nvPr/>
        </p:nvSpPr>
        <p:spPr bwMode="auto">
          <a:xfrm>
            <a:off x="3970338" y="4043363"/>
            <a:ext cx="79375" cy="327025"/>
          </a:xfrm>
          <a:prstGeom prst="line">
            <a:avLst/>
          </a:prstGeom>
          <a:noFill/>
          <a:ln w="9525">
            <a:solidFill>
              <a:schemeClr val="tx1"/>
            </a:solidFill>
            <a:round/>
            <a:headEnd/>
            <a:tailEnd/>
          </a:ln>
        </p:spPr>
        <p:txBody>
          <a:bodyPr wrap="none" anchor="ctr"/>
          <a:lstStyle/>
          <a:p>
            <a:endParaRPr lang="en-US"/>
          </a:p>
        </p:txBody>
      </p:sp>
      <p:sp>
        <p:nvSpPr>
          <p:cNvPr id="13339" name="Line 34"/>
          <p:cNvSpPr>
            <a:spLocks noChangeShapeType="1"/>
          </p:cNvSpPr>
          <p:nvPr/>
        </p:nvSpPr>
        <p:spPr bwMode="auto">
          <a:xfrm>
            <a:off x="4062413" y="4014788"/>
            <a:ext cx="80962" cy="328612"/>
          </a:xfrm>
          <a:prstGeom prst="line">
            <a:avLst/>
          </a:prstGeom>
          <a:noFill/>
          <a:ln w="9525">
            <a:solidFill>
              <a:schemeClr val="tx1"/>
            </a:solidFill>
            <a:round/>
            <a:headEnd/>
            <a:tailEnd/>
          </a:ln>
        </p:spPr>
        <p:txBody>
          <a:bodyPr wrap="none" anchor="ctr"/>
          <a:lstStyle/>
          <a:p>
            <a:endParaRPr lang="en-US"/>
          </a:p>
        </p:txBody>
      </p:sp>
      <p:sp>
        <p:nvSpPr>
          <p:cNvPr id="13340" name="Rectangle 35"/>
          <p:cNvSpPr>
            <a:spLocks noChangeArrowheads="1"/>
          </p:cNvSpPr>
          <p:nvPr/>
        </p:nvSpPr>
        <p:spPr bwMode="auto">
          <a:xfrm rot="-851437">
            <a:off x="4462463" y="4343400"/>
            <a:ext cx="2000250" cy="8255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3341" name="Line 36"/>
          <p:cNvSpPr>
            <a:spLocks noChangeShapeType="1"/>
          </p:cNvSpPr>
          <p:nvPr/>
        </p:nvSpPr>
        <p:spPr bwMode="auto">
          <a:xfrm>
            <a:off x="3451225" y="2622550"/>
            <a:ext cx="1695450" cy="758825"/>
          </a:xfrm>
          <a:prstGeom prst="line">
            <a:avLst/>
          </a:prstGeom>
          <a:noFill/>
          <a:ln w="19050">
            <a:solidFill>
              <a:srgbClr val="ED181E"/>
            </a:solidFill>
            <a:round/>
            <a:headEnd/>
            <a:tailEnd type="arrow" w="med" len="med"/>
          </a:ln>
        </p:spPr>
        <p:txBody>
          <a:bodyPr wrap="none" anchor="ctr"/>
          <a:lstStyle/>
          <a:p>
            <a:endParaRPr lang="en-US"/>
          </a:p>
        </p:txBody>
      </p:sp>
      <p:sp>
        <p:nvSpPr>
          <p:cNvPr id="13342" name="Text Box 21"/>
          <p:cNvSpPr txBox="1">
            <a:spLocks noChangeArrowheads="1"/>
          </p:cNvSpPr>
          <p:nvPr/>
        </p:nvSpPr>
        <p:spPr bwMode="auto">
          <a:xfrm>
            <a:off x="2536825" y="2395538"/>
            <a:ext cx="844550" cy="366712"/>
          </a:xfrm>
          <a:prstGeom prst="rect">
            <a:avLst/>
          </a:prstGeom>
          <a:noFill/>
          <a:ln w="9525">
            <a:noFill/>
            <a:miter lim="800000"/>
            <a:headEnd/>
            <a:tailEnd/>
          </a:ln>
        </p:spPr>
        <p:txBody>
          <a:bodyPr wrap="none">
            <a:spAutoFit/>
          </a:bodyPr>
          <a:lstStyle/>
          <a:p>
            <a:pPr algn="ctr"/>
            <a:r>
              <a:rPr lang="en-US" sz="1800">
                <a:solidFill>
                  <a:srgbClr val="ED181E"/>
                </a:solidFill>
                <a:latin typeface="Copperplate Gothic Bold" pitchFamily="34" charset="0"/>
              </a:rPr>
              <a:t>Target</a:t>
            </a:r>
          </a:p>
        </p:txBody>
      </p:sp>
      <p:sp>
        <p:nvSpPr>
          <p:cNvPr id="13343" name="Text Box 40"/>
          <p:cNvSpPr txBox="1">
            <a:spLocks noChangeArrowheads="1"/>
          </p:cNvSpPr>
          <p:nvPr/>
        </p:nvSpPr>
        <p:spPr bwMode="auto">
          <a:xfrm>
            <a:off x="4403725" y="5140325"/>
            <a:ext cx="1960563" cy="641350"/>
          </a:xfrm>
          <a:prstGeom prst="rect">
            <a:avLst/>
          </a:prstGeom>
          <a:noFill/>
          <a:ln w="9525">
            <a:noFill/>
            <a:miter lim="800000"/>
            <a:headEnd/>
            <a:tailEnd/>
          </a:ln>
        </p:spPr>
        <p:txBody>
          <a:bodyPr wrap="none">
            <a:spAutoFit/>
          </a:bodyPr>
          <a:lstStyle/>
          <a:p>
            <a:pPr algn="ctr"/>
            <a:r>
              <a:rPr lang="en-US" sz="1800" b="1">
                <a:solidFill>
                  <a:schemeClr val="accent2"/>
                </a:solidFill>
                <a:latin typeface="Comic Sans MS" pitchFamily="66" charset="0"/>
              </a:rPr>
              <a:t>Central Drift</a:t>
            </a:r>
          </a:p>
          <a:p>
            <a:pPr algn="ctr"/>
            <a:r>
              <a:rPr lang="en-US" sz="1800" b="1">
                <a:solidFill>
                  <a:schemeClr val="accent2"/>
                </a:solidFill>
                <a:latin typeface="Comic Sans MS" pitchFamily="66" charset="0"/>
              </a:rPr>
              <a:t>Chambers (CDC)</a:t>
            </a:r>
          </a:p>
        </p:txBody>
      </p:sp>
      <p:sp>
        <p:nvSpPr>
          <p:cNvPr id="13344" name="Line 28"/>
          <p:cNvSpPr>
            <a:spLocks noChangeShapeType="1"/>
          </p:cNvSpPr>
          <p:nvPr/>
        </p:nvSpPr>
        <p:spPr bwMode="auto">
          <a:xfrm flipV="1">
            <a:off x="5194300" y="3462338"/>
            <a:ext cx="192088" cy="1639887"/>
          </a:xfrm>
          <a:prstGeom prst="line">
            <a:avLst/>
          </a:prstGeom>
          <a:noFill/>
          <a:ln w="28575">
            <a:solidFill>
              <a:schemeClr val="accent2"/>
            </a:solidFill>
            <a:round/>
            <a:headEnd/>
            <a:tailEnd type="stealth" w="med" len="med"/>
          </a:ln>
        </p:spPr>
        <p:txBody>
          <a:bodyPr wrap="none" anchor="ctr"/>
          <a:lstStyle/>
          <a:p>
            <a:endParaRPr lang="en-US"/>
          </a:p>
        </p:txBody>
      </p:sp>
      <p:sp>
        <p:nvSpPr>
          <p:cNvPr id="13345" name="Text Box 41"/>
          <p:cNvSpPr txBox="1">
            <a:spLocks noChangeArrowheads="1"/>
          </p:cNvSpPr>
          <p:nvPr/>
        </p:nvSpPr>
        <p:spPr bwMode="auto">
          <a:xfrm>
            <a:off x="5583238" y="4284663"/>
            <a:ext cx="1957387" cy="641350"/>
          </a:xfrm>
          <a:prstGeom prst="rect">
            <a:avLst/>
          </a:prstGeom>
          <a:noFill/>
          <a:ln w="9525">
            <a:noFill/>
            <a:miter lim="800000"/>
            <a:headEnd/>
            <a:tailEnd/>
          </a:ln>
        </p:spPr>
        <p:txBody>
          <a:bodyPr wrap="none">
            <a:spAutoFit/>
          </a:bodyPr>
          <a:lstStyle/>
          <a:p>
            <a:pPr algn="ctr"/>
            <a:r>
              <a:rPr lang="en-US" sz="1800" b="1">
                <a:solidFill>
                  <a:schemeClr val="accent2"/>
                </a:solidFill>
                <a:latin typeface="Comic Sans MS" pitchFamily="66" charset="0"/>
              </a:rPr>
              <a:t>Forward Drift </a:t>
            </a:r>
          </a:p>
          <a:p>
            <a:pPr algn="ctr"/>
            <a:r>
              <a:rPr lang="en-US" sz="1800" b="1">
                <a:solidFill>
                  <a:schemeClr val="accent2"/>
                </a:solidFill>
                <a:latin typeface="Comic Sans MS" pitchFamily="66" charset="0"/>
              </a:rPr>
              <a:t>Chambers (FDC)</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797550" cy="762000"/>
          </a:xfrm>
        </p:spPr>
        <p:txBody>
          <a:bodyPr>
            <a:normAutofit fontScale="90000"/>
          </a:bodyPr>
          <a:lstStyle/>
          <a:p>
            <a:pPr>
              <a:defRPr/>
            </a:pPr>
            <a:r>
              <a:rPr lang="en-US" sz="4800" b="1" dirty="0" smtClean="0">
                <a:ln w="12700">
                  <a:solidFill>
                    <a:schemeClr val="tx1">
                      <a:lumMod val="85000"/>
                      <a:lumOff val="15000"/>
                    </a:schemeClr>
                  </a:solidFill>
                </a:ln>
                <a:solidFill>
                  <a:schemeClr val="tx1"/>
                </a:solidFill>
                <a:effectLst>
                  <a:innerShdw blurRad="63500" dist="50800">
                    <a:prstClr val="black">
                      <a:alpha val="50000"/>
                    </a:prstClr>
                  </a:innerShdw>
                </a:effectLst>
                <a:latin typeface="Arial" pitchFamily="34" charset="0"/>
                <a:cs typeface="Arial" pitchFamily="34" charset="0"/>
              </a:rPr>
              <a:t>Hall B</a:t>
            </a:r>
            <a:endParaRPr lang="en-US" sz="4800" b="1" dirty="0">
              <a:ln w="12700">
                <a:solidFill>
                  <a:schemeClr val="tx1">
                    <a:lumMod val="85000"/>
                    <a:lumOff val="15000"/>
                  </a:schemeClr>
                </a:solidFill>
              </a:ln>
              <a:solidFill>
                <a:schemeClr val="tx1"/>
              </a:solidFill>
              <a:effectLst>
                <a:innerShdw blurRad="63500" dist="50800">
                  <a:prstClr val="black">
                    <a:alpha val="50000"/>
                  </a:prstClr>
                </a:innerShdw>
              </a:effectLst>
              <a:latin typeface="Arial" pitchFamily="34" charset="0"/>
              <a:cs typeface="Arial" pitchFamily="34" charset="0"/>
            </a:endParaRPr>
          </a:p>
        </p:txBody>
      </p:sp>
      <p:pic>
        <p:nvPicPr>
          <p:cNvPr id="14340" name="Picture 11"/>
          <p:cNvPicPr>
            <a:picLocks noChangeAspect="1"/>
          </p:cNvPicPr>
          <p:nvPr/>
        </p:nvPicPr>
        <p:blipFill>
          <a:blip r:embed="rId3" cstate="print"/>
          <a:srcRect l="21393" t="218" b="18468"/>
          <a:stretch>
            <a:fillRect/>
          </a:stretch>
        </p:blipFill>
        <p:spPr bwMode="auto">
          <a:xfrm>
            <a:off x="931863" y="1066800"/>
            <a:ext cx="1522412" cy="1873250"/>
          </a:xfrm>
          <a:prstGeom prst="rect">
            <a:avLst/>
          </a:prstGeom>
          <a:noFill/>
          <a:ln w="9525">
            <a:noFill/>
            <a:miter lim="800000"/>
            <a:headEnd/>
            <a:tailEnd/>
          </a:ln>
        </p:spPr>
      </p:pic>
      <p:pic>
        <p:nvPicPr>
          <p:cNvPr id="14341" name="Picture 16"/>
          <p:cNvPicPr>
            <a:picLocks noChangeAspect="1"/>
          </p:cNvPicPr>
          <p:nvPr/>
        </p:nvPicPr>
        <p:blipFill>
          <a:blip r:embed="rId4" cstate="print"/>
          <a:srcRect/>
          <a:stretch>
            <a:fillRect/>
          </a:stretch>
        </p:blipFill>
        <p:spPr bwMode="auto">
          <a:xfrm>
            <a:off x="206375" y="3151188"/>
            <a:ext cx="2051050" cy="1606550"/>
          </a:xfrm>
          <a:prstGeom prst="rect">
            <a:avLst/>
          </a:prstGeom>
          <a:noFill/>
          <a:ln w="9525">
            <a:noFill/>
            <a:miter lim="800000"/>
            <a:headEnd/>
            <a:tailEnd/>
          </a:ln>
        </p:spPr>
      </p:pic>
      <p:pic>
        <p:nvPicPr>
          <p:cNvPr id="14342" name="Picture 18"/>
          <p:cNvPicPr>
            <a:picLocks noChangeAspect="1"/>
          </p:cNvPicPr>
          <p:nvPr/>
        </p:nvPicPr>
        <p:blipFill>
          <a:blip r:embed="rId5" cstate="print"/>
          <a:srcRect r="51347"/>
          <a:stretch>
            <a:fillRect/>
          </a:stretch>
        </p:blipFill>
        <p:spPr bwMode="auto">
          <a:xfrm>
            <a:off x="1052513" y="4913313"/>
            <a:ext cx="1471612" cy="1384300"/>
          </a:xfrm>
          <a:prstGeom prst="rect">
            <a:avLst/>
          </a:prstGeom>
          <a:noFill/>
          <a:ln w="9525">
            <a:noFill/>
            <a:miter lim="800000"/>
            <a:headEnd/>
            <a:tailEnd/>
          </a:ln>
        </p:spPr>
      </p:pic>
      <p:pic>
        <p:nvPicPr>
          <p:cNvPr id="14343" name="Picture 19"/>
          <p:cNvPicPr>
            <a:picLocks noChangeAspect="1"/>
          </p:cNvPicPr>
          <p:nvPr/>
        </p:nvPicPr>
        <p:blipFill>
          <a:blip r:embed="rId6" cstate="print"/>
          <a:srcRect t="1524" b="3165"/>
          <a:stretch>
            <a:fillRect/>
          </a:stretch>
        </p:blipFill>
        <p:spPr bwMode="auto">
          <a:xfrm>
            <a:off x="2592388" y="1066800"/>
            <a:ext cx="3500437" cy="3300413"/>
          </a:xfrm>
          <a:prstGeom prst="rect">
            <a:avLst/>
          </a:prstGeom>
          <a:noFill/>
          <a:ln w="38100" algn="ctr">
            <a:solidFill>
              <a:srgbClr val="FF0000"/>
            </a:solidFill>
            <a:round/>
            <a:headEnd/>
            <a:tailEnd/>
          </a:ln>
        </p:spPr>
      </p:pic>
      <p:pic>
        <p:nvPicPr>
          <p:cNvPr id="14344" name="Picture 9"/>
          <p:cNvPicPr>
            <a:picLocks noChangeAspect="1"/>
          </p:cNvPicPr>
          <p:nvPr/>
        </p:nvPicPr>
        <p:blipFill>
          <a:blip r:embed="rId7" cstate="print"/>
          <a:srcRect l="21294" t="5064" r="12617" b="8000"/>
          <a:stretch>
            <a:fillRect/>
          </a:stretch>
        </p:blipFill>
        <p:spPr bwMode="auto">
          <a:xfrm>
            <a:off x="2663825" y="4438650"/>
            <a:ext cx="1701800" cy="1885950"/>
          </a:xfrm>
          <a:prstGeom prst="rect">
            <a:avLst/>
          </a:prstGeom>
          <a:noFill/>
          <a:ln w="9525">
            <a:noFill/>
            <a:miter lim="800000"/>
            <a:headEnd/>
            <a:tailEnd/>
          </a:ln>
        </p:spPr>
      </p:pic>
      <p:pic>
        <p:nvPicPr>
          <p:cNvPr id="14345" name="Picture 14"/>
          <p:cNvPicPr>
            <a:picLocks noChangeAspect="1"/>
          </p:cNvPicPr>
          <p:nvPr/>
        </p:nvPicPr>
        <p:blipFill>
          <a:blip r:embed="rId8" cstate="print"/>
          <a:srcRect l="17484" r="14474"/>
          <a:stretch>
            <a:fillRect/>
          </a:stretch>
        </p:blipFill>
        <p:spPr bwMode="auto">
          <a:xfrm>
            <a:off x="6356350" y="3379788"/>
            <a:ext cx="1792288" cy="1952625"/>
          </a:xfrm>
          <a:prstGeom prst="rect">
            <a:avLst/>
          </a:prstGeom>
          <a:noFill/>
          <a:ln w="9525">
            <a:noFill/>
            <a:miter lim="800000"/>
            <a:headEnd/>
            <a:tailEnd/>
          </a:ln>
        </p:spPr>
      </p:pic>
      <p:pic>
        <p:nvPicPr>
          <p:cNvPr id="14346" name="Picture 10"/>
          <p:cNvPicPr>
            <a:picLocks noChangeAspect="1"/>
          </p:cNvPicPr>
          <p:nvPr/>
        </p:nvPicPr>
        <p:blipFill>
          <a:blip r:embed="rId9" cstate="print"/>
          <a:srcRect t="2383" b="4398"/>
          <a:stretch>
            <a:fillRect/>
          </a:stretch>
        </p:blipFill>
        <p:spPr bwMode="auto">
          <a:xfrm>
            <a:off x="4549775" y="4419600"/>
            <a:ext cx="1655763" cy="1943100"/>
          </a:xfrm>
          <a:prstGeom prst="rect">
            <a:avLst/>
          </a:prstGeom>
          <a:noFill/>
          <a:ln w="9525">
            <a:noFill/>
            <a:miter lim="800000"/>
            <a:headEnd/>
            <a:tailEnd/>
          </a:ln>
        </p:spPr>
      </p:pic>
      <p:sp>
        <p:nvSpPr>
          <p:cNvPr id="14347" name="TextBox 20"/>
          <p:cNvSpPr txBox="1">
            <a:spLocks noChangeArrowheads="1"/>
          </p:cNvSpPr>
          <p:nvPr/>
        </p:nvSpPr>
        <p:spPr bwMode="auto">
          <a:xfrm>
            <a:off x="338138" y="1638300"/>
            <a:ext cx="581025" cy="307975"/>
          </a:xfrm>
          <a:prstGeom prst="rect">
            <a:avLst/>
          </a:prstGeom>
          <a:noFill/>
          <a:ln w="9525">
            <a:noFill/>
            <a:miter lim="800000"/>
            <a:headEnd/>
            <a:tailEnd/>
          </a:ln>
        </p:spPr>
        <p:txBody>
          <a:bodyPr wrap="none">
            <a:spAutoFit/>
          </a:bodyPr>
          <a:lstStyle/>
          <a:p>
            <a:pPr algn="ctr"/>
            <a:r>
              <a:rPr lang="en-US" sz="1400" b="1">
                <a:solidFill>
                  <a:srgbClr val="FF0000"/>
                </a:solidFill>
                <a:latin typeface="Times New Roman" pitchFamily="18" charset="0"/>
              </a:rPr>
              <a:t>HTCC</a:t>
            </a:r>
          </a:p>
        </p:txBody>
      </p:sp>
      <p:sp>
        <p:nvSpPr>
          <p:cNvPr id="14348" name="TextBox 21"/>
          <p:cNvSpPr txBox="1">
            <a:spLocks noChangeArrowheads="1"/>
          </p:cNvSpPr>
          <p:nvPr/>
        </p:nvSpPr>
        <p:spPr bwMode="auto">
          <a:xfrm>
            <a:off x="198438" y="4419600"/>
            <a:ext cx="569912" cy="307975"/>
          </a:xfrm>
          <a:prstGeom prst="rect">
            <a:avLst/>
          </a:prstGeom>
          <a:noFill/>
          <a:ln w="9525">
            <a:noFill/>
            <a:miter lim="800000"/>
            <a:headEnd/>
            <a:tailEnd/>
          </a:ln>
        </p:spPr>
        <p:txBody>
          <a:bodyPr wrap="none">
            <a:spAutoFit/>
          </a:bodyPr>
          <a:lstStyle/>
          <a:p>
            <a:pPr algn="ctr"/>
            <a:r>
              <a:rPr lang="en-US" sz="1400" b="1">
                <a:solidFill>
                  <a:srgbClr val="FF0000"/>
                </a:solidFill>
                <a:latin typeface="Times New Roman" pitchFamily="18" charset="0"/>
              </a:rPr>
              <a:t>CTOF</a:t>
            </a:r>
          </a:p>
        </p:txBody>
      </p:sp>
      <p:sp>
        <p:nvSpPr>
          <p:cNvPr id="14349" name="TextBox 22"/>
          <p:cNvSpPr txBox="1">
            <a:spLocks noChangeArrowheads="1"/>
          </p:cNvSpPr>
          <p:nvPr/>
        </p:nvSpPr>
        <p:spPr bwMode="auto">
          <a:xfrm>
            <a:off x="381000" y="4876800"/>
            <a:ext cx="1249363" cy="307975"/>
          </a:xfrm>
          <a:prstGeom prst="rect">
            <a:avLst/>
          </a:prstGeom>
          <a:noFill/>
          <a:ln w="9525">
            <a:noFill/>
            <a:miter lim="800000"/>
            <a:headEnd/>
            <a:tailEnd/>
          </a:ln>
        </p:spPr>
        <p:txBody>
          <a:bodyPr wrap="none">
            <a:spAutoFit/>
          </a:bodyPr>
          <a:lstStyle/>
          <a:p>
            <a:pPr algn="ctr"/>
            <a:r>
              <a:rPr lang="en-US" sz="1400" b="1">
                <a:solidFill>
                  <a:srgbClr val="FF0000"/>
                </a:solidFill>
                <a:latin typeface="Times New Roman" pitchFamily="18" charset="0"/>
              </a:rPr>
              <a:t>Silicon Tracker</a:t>
            </a:r>
          </a:p>
        </p:txBody>
      </p:sp>
      <p:sp>
        <p:nvSpPr>
          <p:cNvPr id="14350" name="TextBox 23"/>
          <p:cNvSpPr txBox="1">
            <a:spLocks noChangeArrowheads="1"/>
          </p:cNvSpPr>
          <p:nvPr/>
        </p:nvSpPr>
        <p:spPr bwMode="auto">
          <a:xfrm>
            <a:off x="7829550" y="1376363"/>
            <a:ext cx="1314450" cy="307975"/>
          </a:xfrm>
          <a:prstGeom prst="rect">
            <a:avLst/>
          </a:prstGeom>
          <a:noFill/>
          <a:ln w="9525">
            <a:noFill/>
            <a:miter lim="800000"/>
            <a:headEnd/>
            <a:tailEnd/>
          </a:ln>
        </p:spPr>
        <p:txBody>
          <a:bodyPr>
            <a:spAutoFit/>
          </a:bodyPr>
          <a:lstStyle/>
          <a:p>
            <a:pPr algn="ctr"/>
            <a:r>
              <a:rPr lang="en-US" sz="1400" b="1">
                <a:solidFill>
                  <a:srgbClr val="FF0000"/>
                </a:solidFill>
                <a:latin typeface="Times New Roman" pitchFamily="18" charset="0"/>
              </a:rPr>
              <a:t>PCAL</a:t>
            </a:r>
          </a:p>
        </p:txBody>
      </p:sp>
      <p:pic>
        <p:nvPicPr>
          <p:cNvPr id="14351" name="Picture 15"/>
          <p:cNvPicPr>
            <a:picLocks noChangeAspect="1"/>
          </p:cNvPicPr>
          <p:nvPr/>
        </p:nvPicPr>
        <p:blipFill>
          <a:blip r:embed="rId10" cstate="print"/>
          <a:srcRect/>
          <a:stretch>
            <a:fillRect/>
          </a:stretch>
        </p:blipFill>
        <p:spPr bwMode="auto">
          <a:xfrm>
            <a:off x="6164263" y="1073150"/>
            <a:ext cx="1982787" cy="2128838"/>
          </a:xfrm>
          <a:prstGeom prst="rect">
            <a:avLst/>
          </a:prstGeom>
          <a:noFill/>
          <a:ln w="9525">
            <a:noFill/>
            <a:miter lim="800000"/>
            <a:headEnd/>
            <a:tailEnd/>
          </a:ln>
        </p:spPr>
      </p:pic>
      <p:sp>
        <p:nvSpPr>
          <p:cNvPr id="14352" name="TextBox 24"/>
          <p:cNvSpPr txBox="1">
            <a:spLocks noChangeArrowheads="1"/>
          </p:cNvSpPr>
          <p:nvPr/>
        </p:nvSpPr>
        <p:spPr bwMode="auto">
          <a:xfrm>
            <a:off x="7981950" y="3414713"/>
            <a:ext cx="1314450" cy="307975"/>
          </a:xfrm>
          <a:prstGeom prst="rect">
            <a:avLst/>
          </a:prstGeom>
          <a:noFill/>
          <a:ln w="9525">
            <a:noFill/>
            <a:miter lim="800000"/>
            <a:headEnd/>
            <a:tailEnd/>
          </a:ln>
        </p:spPr>
        <p:txBody>
          <a:bodyPr>
            <a:spAutoFit/>
          </a:bodyPr>
          <a:lstStyle/>
          <a:p>
            <a:pPr algn="ctr"/>
            <a:r>
              <a:rPr lang="en-US" sz="1400" b="1">
                <a:solidFill>
                  <a:srgbClr val="FF0000"/>
                </a:solidFill>
                <a:latin typeface="Times New Roman" pitchFamily="18" charset="0"/>
              </a:rPr>
              <a:t>FTOF</a:t>
            </a:r>
          </a:p>
        </p:txBody>
      </p:sp>
      <p:sp>
        <p:nvSpPr>
          <p:cNvPr id="14353" name="TextBox 25"/>
          <p:cNvSpPr txBox="1">
            <a:spLocks noChangeArrowheads="1"/>
          </p:cNvSpPr>
          <p:nvPr/>
        </p:nvSpPr>
        <p:spPr bwMode="auto">
          <a:xfrm>
            <a:off x="6096000" y="5486400"/>
            <a:ext cx="1314450" cy="523875"/>
          </a:xfrm>
          <a:prstGeom prst="rect">
            <a:avLst/>
          </a:prstGeom>
          <a:noFill/>
          <a:ln w="9525">
            <a:noFill/>
            <a:miter lim="800000"/>
            <a:headEnd/>
            <a:tailEnd/>
          </a:ln>
        </p:spPr>
        <p:txBody>
          <a:bodyPr>
            <a:spAutoFit/>
          </a:bodyPr>
          <a:lstStyle/>
          <a:p>
            <a:pPr algn="ctr"/>
            <a:r>
              <a:rPr lang="en-US" sz="1400" b="1">
                <a:solidFill>
                  <a:srgbClr val="FF0000"/>
                </a:solidFill>
                <a:latin typeface="Times New Roman" pitchFamily="18" charset="0"/>
              </a:rPr>
              <a:t>Drift Chambers</a:t>
            </a:r>
          </a:p>
          <a:p>
            <a:pPr algn="ctr"/>
            <a:r>
              <a:rPr lang="en-US" sz="1400" b="1">
                <a:solidFill>
                  <a:srgbClr val="FF0000"/>
                </a:solidFill>
                <a:latin typeface="Times New Roman" pitchFamily="18" charset="0"/>
              </a:rPr>
              <a:t>R1, R2, R3</a:t>
            </a:r>
          </a:p>
        </p:txBody>
      </p:sp>
      <p:cxnSp>
        <p:nvCxnSpPr>
          <p:cNvPr id="35" name="Straight Arrow Connector 34"/>
          <p:cNvCxnSpPr/>
          <p:nvPr/>
        </p:nvCxnSpPr>
        <p:spPr>
          <a:xfrm rot="10800000" flipV="1">
            <a:off x="5334000" y="1638300"/>
            <a:ext cx="1193800" cy="9207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934200" y="152400"/>
            <a:ext cx="1979613" cy="646113"/>
          </a:xfrm>
          <a:prstGeom prst="rect">
            <a:avLst/>
          </a:prstGeom>
          <a:noFill/>
        </p:spPr>
        <p:txBody>
          <a:bodyPr wrap="none">
            <a:spAutoFit/>
          </a:bodyPr>
          <a:lstStyle/>
          <a:p>
            <a:pPr fontAlgn="auto">
              <a:spcBef>
                <a:spcPts val="0"/>
              </a:spcBef>
              <a:spcAft>
                <a:spcPts val="0"/>
              </a:spcAft>
              <a:defRPr/>
            </a:pPr>
            <a:r>
              <a:rPr lang="en-US" sz="3600" b="1" i="1" dirty="0">
                <a:solidFill>
                  <a:srgbClr val="002060"/>
                </a:solidFill>
                <a:effectLst>
                  <a:outerShdw blurRad="38100" dist="38100" dir="2700000" algn="tl">
                    <a:srgbClr val="000000"/>
                  </a:outerShdw>
                </a:effectLst>
                <a:latin typeface="Arial" pitchFamily="-110" charset="0"/>
                <a:cs typeface="+mn-cs"/>
              </a:rPr>
              <a:t>CLAS12</a:t>
            </a:r>
            <a:endParaRPr lang="en-US" dirty="0">
              <a:solidFill>
                <a:srgbClr val="002060"/>
              </a:solidFill>
              <a:latin typeface="+mn-lt"/>
              <a:cs typeface="+mn-cs"/>
            </a:endParaRPr>
          </a:p>
        </p:txBody>
      </p:sp>
      <p:sp>
        <p:nvSpPr>
          <p:cNvPr id="14356" name="TextBox 28"/>
          <p:cNvSpPr txBox="1">
            <a:spLocks noChangeArrowheads="1"/>
          </p:cNvSpPr>
          <p:nvPr/>
        </p:nvSpPr>
        <p:spPr bwMode="auto">
          <a:xfrm>
            <a:off x="3124200" y="6019800"/>
            <a:ext cx="2044700" cy="338138"/>
          </a:xfrm>
          <a:prstGeom prst="rect">
            <a:avLst/>
          </a:prstGeom>
          <a:solidFill>
            <a:schemeClr val="bg1">
              <a:alpha val="81960"/>
            </a:schemeClr>
          </a:solidFill>
          <a:ln w="9525">
            <a:noFill/>
            <a:miter lim="800000"/>
            <a:headEnd/>
            <a:tailEnd/>
          </a:ln>
        </p:spPr>
        <p:txBody>
          <a:bodyPr>
            <a:spAutoFit/>
          </a:bodyPr>
          <a:lstStyle/>
          <a:p>
            <a:r>
              <a:rPr lang="en-US" sz="1600">
                <a:solidFill>
                  <a:srgbClr val="FF0000"/>
                </a:solidFill>
                <a:latin typeface="Times New Roman" pitchFamily="18" charset="0"/>
              </a:rPr>
              <a:t>Solenoid &amp;Toroid</a:t>
            </a:r>
          </a:p>
        </p:txBody>
      </p:sp>
      <p:sp>
        <p:nvSpPr>
          <p:cNvPr id="14357" name="Slide Number Placeholder 29"/>
          <p:cNvSpPr>
            <a:spLocks noGrp="1"/>
          </p:cNvSpPr>
          <p:nvPr>
            <p:ph type="sldNum" sz="quarter" idx="4294967295"/>
          </p:nvPr>
        </p:nvSpPr>
        <p:spPr>
          <a:xfrm>
            <a:off x="6477000" y="6473825"/>
            <a:ext cx="1600200" cy="384175"/>
          </a:xfrm>
          <a:prstGeom prst="rect">
            <a:avLst/>
          </a:prstGeom>
          <a:noFill/>
        </p:spPr>
        <p:txBody>
          <a:bodyPr/>
          <a:lstStyle/>
          <a:p>
            <a:pPr fontAlgn="base">
              <a:spcBef>
                <a:spcPct val="0"/>
              </a:spcBef>
              <a:spcAft>
                <a:spcPct val="0"/>
              </a:spcAft>
            </a:pPr>
            <a:fld id="{3317B00A-9F28-4162-BAE8-3D69B7E0A797}" type="slidenum">
              <a:rPr lang="en-US">
                <a:latin typeface="Arial" pitchFamily="34" charset="0"/>
              </a:rPr>
              <a:pPr fontAlgn="base">
                <a:spcBef>
                  <a:spcPct val="0"/>
                </a:spcBef>
                <a:spcAft>
                  <a:spcPct val="0"/>
                </a:spcAft>
              </a:pPr>
              <a:t>12</a:t>
            </a:fld>
            <a:endParaRPr lang="en-US">
              <a:latin typeface="Arial" pitchFamily="34" charset="0"/>
            </a:endParaRPr>
          </a:p>
        </p:txBody>
      </p:sp>
      <p:sp>
        <p:nvSpPr>
          <p:cNvPr id="23" name="Footer Placeholder 22"/>
          <p:cNvSpPr>
            <a:spLocks noGrp="1"/>
          </p:cNvSpPr>
          <p:nvPr>
            <p:ph type="ftr" sz="quarter" idx="4294967295"/>
          </p:nvPr>
        </p:nvSpPr>
        <p:spPr>
          <a:xfrm>
            <a:off x="3124200" y="6626225"/>
            <a:ext cx="2895600" cy="384175"/>
          </a:xfrm>
          <a:prstGeom prst="rect">
            <a:avLst/>
          </a:prstGeom>
        </p:spPr>
        <p:txBody>
          <a:bodyPr/>
          <a:lstStyle/>
          <a:p>
            <a:pPr>
              <a:defRPr/>
            </a:pPr>
            <a:r>
              <a:rPr lang="en-US" sz="1200" smtClean="0"/>
              <a:t>R. McKeown - INPC10</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752600" y="0"/>
            <a:ext cx="5797550" cy="804862"/>
          </a:xfrm>
          <a:prstGeom prst="rect">
            <a:avLst/>
          </a:prstGeom>
          <a:noFill/>
          <a:ln w="9525">
            <a:noFill/>
            <a:miter lim="800000"/>
            <a:headEnd/>
            <a:tailEnd/>
          </a:ln>
        </p:spPr>
        <p:txBody>
          <a:bodyPr anchor="ctr">
            <a:normAutofit lnSpcReduction="10000"/>
          </a:bodyPr>
          <a:lstStyle/>
          <a:p>
            <a:pPr algn="ctr" eaLnBrk="0" hangingPunct="0">
              <a:defRPr/>
            </a:pPr>
            <a:r>
              <a:rPr lang="en-US" sz="4800" b="1" kern="0" dirty="0">
                <a:ln w="12700">
                  <a:solidFill>
                    <a:schemeClr val="tx1">
                      <a:lumMod val="85000"/>
                      <a:lumOff val="15000"/>
                    </a:schemeClr>
                  </a:solidFill>
                </a:ln>
                <a:effectLst>
                  <a:innerShdw blurRad="63500" dist="50800">
                    <a:prstClr val="black">
                      <a:alpha val="50000"/>
                    </a:prstClr>
                  </a:innerShdw>
                </a:effectLst>
                <a:ea typeface="+mj-ea"/>
              </a:rPr>
              <a:t>Hall C</a:t>
            </a:r>
          </a:p>
        </p:txBody>
      </p:sp>
      <p:pic>
        <p:nvPicPr>
          <p:cNvPr id="15364" name="Picture 2"/>
          <p:cNvPicPr>
            <a:picLocks noChangeAspect="1" noChangeArrowheads="1"/>
          </p:cNvPicPr>
          <p:nvPr/>
        </p:nvPicPr>
        <p:blipFill>
          <a:blip r:embed="rId3" cstate="print"/>
          <a:srcRect/>
          <a:stretch>
            <a:fillRect/>
          </a:stretch>
        </p:blipFill>
        <p:spPr bwMode="auto">
          <a:xfrm>
            <a:off x="3867150" y="2133600"/>
            <a:ext cx="5276850" cy="4054475"/>
          </a:xfrm>
          <a:prstGeom prst="rect">
            <a:avLst/>
          </a:prstGeom>
          <a:noFill/>
          <a:ln w="9525">
            <a:noFill/>
            <a:miter lim="800000"/>
            <a:headEnd/>
            <a:tailEnd/>
          </a:ln>
        </p:spPr>
      </p:pic>
      <p:sp>
        <p:nvSpPr>
          <p:cNvPr id="15365" name="Rectangle 6"/>
          <p:cNvSpPr>
            <a:spLocks noChangeArrowheads="1"/>
          </p:cNvSpPr>
          <p:nvPr/>
        </p:nvSpPr>
        <p:spPr bwMode="auto">
          <a:xfrm>
            <a:off x="0" y="1219200"/>
            <a:ext cx="6172200" cy="4832092"/>
          </a:xfrm>
          <a:prstGeom prst="rect">
            <a:avLst/>
          </a:prstGeom>
          <a:noFill/>
          <a:ln w="9525">
            <a:noFill/>
            <a:miter lim="800000"/>
            <a:headEnd/>
            <a:tailEnd/>
          </a:ln>
        </p:spPr>
        <p:txBody>
          <a:bodyPr>
            <a:spAutoFit/>
          </a:bodyPr>
          <a:lstStyle/>
          <a:p>
            <a:pPr>
              <a:buClr>
                <a:srgbClr val="FF0000"/>
              </a:buClr>
              <a:buFont typeface="Arial" pitchFamily="34" charset="0"/>
              <a:buChar char="•"/>
            </a:pPr>
            <a:r>
              <a:rPr lang="en-US" dirty="0"/>
              <a:t> </a:t>
            </a:r>
            <a:r>
              <a:rPr lang="en-US" sz="2000" b="1" dirty="0">
                <a:solidFill>
                  <a:srgbClr val="002060"/>
                </a:solidFill>
              </a:rPr>
              <a:t>New Super High Momentum Spectrometer (SHMS)         </a:t>
            </a:r>
            <a:r>
              <a:rPr lang="en-US" sz="2000" b="1" dirty="0" err="1"/>
              <a:t>Horiz</a:t>
            </a:r>
            <a:r>
              <a:rPr lang="en-US" sz="2000" b="1" dirty="0"/>
              <a:t>. Bender, 3 Quads + Dipole</a:t>
            </a:r>
          </a:p>
          <a:p>
            <a:r>
              <a:rPr lang="en-US" sz="2000" b="1" dirty="0"/>
              <a:t>P →11 </a:t>
            </a:r>
            <a:r>
              <a:rPr lang="en-US" sz="2000" b="1" dirty="0" err="1"/>
              <a:t>GeV</a:t>
            </a:r>
            <a:r>
              <a:rPr lang="en-US" sz="2000" b="1" dirty="0"/>
              <a:t>/c</a:t>
            </a:r>
          </a:p>
          <a:p>
            <a:r>
              <a:rPr lang="en-US" sz="2000" b="1" dirty="0" err="1"/>
              <a:t>dP</a:t>
            </a:r>
            <a:r>
              <a:rPr lang="en-US" sz="2000" b="1" dirty="0"/>
              <a:t>/P 0.5 –1.0x10</a:t>
            </a:r>
            <a:r>
              <a:rPr lang="en-US" sz="2000" b="1" baseline="30000" dirty="0"/>
              <a:t>-3</a:t>
            </a:r>
          </a:p>
          <a:p>
            <a:r>
              <a:rPr lang="en-US" sz="2000" b="1" dirty="0"/>
              <a:t>Acceptance: 5msr, 30%</a:t>
            </a:r>
          </a:p>
          <a:p>
            <a:r>
              <a:rPr lang="el-GR" sz="2000" b="1" dirty="0"/>
              <a:t>5.5°&lt; θ&lt; 40°</a:t>
            </a:r>
          </a:p>
          <a:p>
            <a:endParaRPr lang="en-US" sz="2000" dirty="0"/>
          </a:p>
          <a:p>
            <a:pPr>
              <a:buClr>
                <a:srgbClr val="FF0000"/>
              </a:buClr>
              <a:buFont typeface="Arial" pitchFamily="34" charset="0"/>
              <a:buChar char="•"/>
            </a:pPr>
            <a:r>
              <a:rPr lang="en-US" sz="2000" dirty="0"/>
              <a:t> </a:t>
            </a:r>
            <a:r>
              <a:rPr lang="en-US" sz="2000" b="1" dirty="0">
                <a:solidFill>
                  <a:srgbClr val="002060"/>
                </a:solidFill>
              </a:rPr>
              <a:t>High Momentum </a:t>
            </a:r>
          </a:p>
          <a:p>
            <a:pPr>
              <a:buClr>
                <a:srgbClr val="FF0000"/>
              </a:buClr>
            </a:pPr>
            <a:r>
              <a:rPr lang="en-US" sz="2000" b="1" dirty="0">
                <a:solidFill>
                  <a:srgbClr val="002060"/>
                </a:solidFill>
              </a:rPr>
              <a:t>	Spectrometer (HMS)</a:t>
            </a:r>
          </a:p>
          <a:p>
            <a:pPr>
              <a:buClr>
                <a:srgbClr val="FF0000"/>
              </a:buClr>
            </a:pPr>
            <a:r>
              <a:rPr lang="en-US" sz="2000" b="1" dirty="0"/>
              <a:t>P →7.5 </a:t>
            </a:r>
            <a:r>
              <a:rPr lang="en-US" sz="2000" b="1" dirty="0" err="1"/>
              <a:t>GeV</a:t>
            </a:r>
            <a:r>
              <a:rPr lang="en-US" sz="2000" b="1" dirty="0"/>
              <a:t>/c</a:t>
            </a:r>
          </a:p>
          <a:p>
            <a:r>
              <a:rPr lang="en-US" sz="2000" b="1" dirty="0">
                <a:latin typeface="Symbol" pitchFamily="18" charset="2"/>
              </a:rPr>
              <a:t>D</a:t>
            </a:r>
            <a:r>
              <a:rPr lang="en-US" sz="2000" b="1" dirty="0"/>
              <a:t>P/P = 0.5 –1.0x10</a:t>
            </a:r>
            <a:r>
              <a:rPr lang="en-US" sz="2000" b="1" baseline="30000" dirty="0"/>
              <a:t>-3</a:t>
            </a:r>
          </a:p>
          <a:p>
            <a:r>
              <a:rPr lang="en-US" sz="2000" b="1" dirty="0"/>
              <a:t>Acceptance: 6.5msr, 18%</a:t>
            </a:r>
          </a:p>
          <a:p>
            <a:r>
              <a:rPr lang="el-GR" sz="2000" b="1" dirty="0"/>
              <a:t>10.5°&lt; θ&lt; 90°</a:t>
            </a:r>
          </a:p>
          <a:p>
            <a:endParaRPr lang="en-US" sz="2000" b="1" dirty="0"/>
          </a:p>
          <a:p>
            <a:pPr>
              <a:buClr>
                <a:srgbClr val="FF0000"/>
              </a:buClr>
              <a:buFont typeface="Arial" pitchFamily="34" charset="0"/>
              <a:buChar char="•"/>
            </a:pPr>
            <a:r>
              <a:rPr lang="en-US" sz="2000" b="1" dirty="0"/>
              <a:t> Minimum opening angle: 17°</a:t>
            </a:r>
            <a:endParaRPr lang="en-US" b="1" dirty="0"/>
          </a:p>
        </p:txBody>
      </p:sp>
      <p:sp>
        <p:nvSpPr>
          <p:cNvPr id="15366" name="Slide Number Placeholder 7"/>
          <p:cNvSpPr>
            <a:spLocks noGrp="1"/>
          </p:cNvSpPr>
          <p:nvPr>
            <p:ph type="sldNum" sz="quarter" idx="4294967295"/>
          </p:nvPr>
        </p:nvSpPr>
        <p:spPr>
          <a:xfrm>
            <a:off x="6553200" y="6400800"/>
            <a:ext cx="1524000" cy="384175"/>
          </a:xfrm>
          <a:prstGeom prst="rect">
            <a:avLst/>
          </a:prstGeom>
          <a:noFill/>
        </p:spPr>
        <p:txBody>
          <a:bodyPr/>
          <a:lstStyle/>
          <a:p>
            <a:pPr fontAlgn="base">
              <a:spcBef>
                <a:spcPct val="0"/>
              </a:spcBef>
              <a:spcAft>
                <a:spcPct val="0"/>
              </a:spcAft>
            </a:pPr>
            <a:fld id="{5C8ABD1A-DEA5-4D29-B5E0-BD6995245D3F}" type="slidenum">
              <a:rPr lang="en-US">
                <a:latin typeface="Arial" pitchFamily="34" charset="0"/>
              </a:rPr>
              <a:pPr fontAlgn="base">
                <a:spcBef>
                  <a:spcPct val="0"/>
                </a:spcBef>
                <a:spcAft>
                  <a:spcPct val="0"/>
                </a:spcAft>
              </a:pPr>
              <a:t>13</a:t>
            </a:fld>
            <a:endParaRPr lang="en-US">
              <a:latin typeface="Arial" pitchFamily="34" charset="0"/>
            </a:endParaRPr>
          </a:p>
        </p:txBody>
      </p:sp>
      <p:sp>
        <p:nvSpPr>
          <p:cNvPr id="8" name="Footer Placeholder 7"/>
          <p:cNvSpPr>
            <a:spLocks noGrp="1"/>
          </p:cNvSpPr>
          <p:nvPr>
            <p:ph type="ftr" sz="quarter" idx="4294967295"/>
          </p:nvPr>
        </p:nvSpPr>
        <p:spPr>
          <a:xfrm>
            <a:off x="3124200" y="6619875"/>
            <a:ext cx="2895600" cy="476250"/>
          </a:xfrm>
          <a:prstGeom prst="rect">
            <a:avLst/>
          </a:prstGeom>
        </p:spPr>
        <p:txBody>
          <a:bodyPr/>
          <a:lstStyle/>
          <a:p>
            <a:pPr>
              <a:defRPr/>
            </a:pPr>
            <a:r>
              <a:rPr lang="en-US" sz="1200" smtClean="0"/>
              <a:t>R. McKeown - INPC10</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381000" y="228600"/>
            <a:ext cx="8566384" cy="569387"/>
          </a:xfrm>
          <a:prstGeom prst="rect">
            <a:avLst/>
          </a:prstGeom>
          <a:noFill/>
          <a:ln w="12700" cap="rnd">
            <a:noFill/>
            <a:round/>
            <a:headEnd type="none" w="med" len="med"/>
            <a:tailEnd type="none" w="med" len="med"/>
          </a:ln>
        </p:spPr>
        <p:txBody>
          <a:bodyPr wrap="none" lIns="38100" tIns="38100" rIns="38100" bIns="38100">
            <a:spAutoFit/>
          </a:bodyPr>
          <a:lstStyle/>
          <a:p>
            <a:r>
              <a:rPr lang="en-US" sz="3200" b="1" dirty="0" smtClean="0">
                <a:latin typeface="Arial" pitchFamily="34" charset="0"/>
                <a:ea typeface="Gill Sans Light" charset="0"/>
                <a:cs typeface="Arial" pitchFamily="34" charset="0"/>
              </a:rPr>
              <a:t>Super </a:t>
            </a:r>
            <a:r>
              <a:rPr lang="en-US" sz="3200" b="1" dirty="0" err="1" smtClean="0">
                <a:latin typeface="Arial" pitchFamily="34" charset="0"/>
                <a:ea typeface="Gill Sans Light" charset="0"/>
                <a:cs typeface="Arial" pitchFamily="34" charset="0"/>
              </a:rPr>
              <a:t>Bigbite</a:t>
            </a:r>
            <a:r>
              <a:rPr lang="en-US" sz="3200" b="1" dirty="0" smtClean="0">
                <a:latin typeface="Arial" pitchFamily="34" charset="0"/>
                <a:ea typeface="Gill Sans Light" charset="0"/>
                <a:cs typeface="Arial" pitchFamily="34" charset="0"/>
              </a:rPr>
              <a:t> Spectrometer (SBS) in Hall A </a:t>
            </a:r>
            <a:endParaRPr lang="en-US" sz="3200" b="1" dirty="0">
              <a:latin typeface="Arial" pitchFamily="34" charset="0"/>
              <a:ea typeface="Gill Sans Light" charset="0"/>
              <a:cs typeface="Arial" pitchFamily="34" charset="0"/>
            </a:endParaRPr>
          </a:p>
        </p:txBody>
      </p:sp>
      <p:grpSp>
        <p:nvGrpSpPr>
          <p:cNvPr id="2" name="Group 2"/>
          <p:cNvGrpSpPr>
            <a:grpSpLocks/>
          </p:cNvGrpSpPr>
          <p:nvPr/>
        </p:nvGrpSpPr>
        <p:grpSpPr bwMode="auto">
          <a:xfrm>
            <a:off x="304774" y="914400"/>
            <a:ext cx="8382026" cy="4467225"/>
            <a:chOff x="-66" y="0"/>
            <a:chExt cx="5279" cy="2813"/>
          </a:xfrm>
        </p:grpSpPr>
        <p:pic>
          <p:nvPicPr>
            <p:cNvPr id="32771" name="Picture 3"/>
            <p:cNvPicPr>
              <a:picLocks noChangeAspect="1" noChangeArrowheads="1"/>
            </p:cNvPicPr>
            <p:nvPr/>
          </p:nvPicPr>
          <p:blipFill>
            <a:blip r:embed="rId2" cstate="print"/>
            <a:srcRect l="5313" t="17673" r="10429" b="24149"/>
            <a:stretch>
              <a:fillRect/>
            </a:stretch>
          </p:blipFill>
          <p:spPr bwMode="auto">
            <a:xfrm>
              <a:off x="93" y="0"/>
              <a:ext cx="5101" cy="2720"/>
            </a:xfrm>
            <a:prstGeom prst="rect">
              <a:avLst/>
            </a:prstGeom>
            <a:noFill/>
            <a:ln w="12700" cap="flat">
              <a:noFill/>
              <a:miter lim="800000"/>
              <a:headEnd/>
              <a:tailEnd/>
            </a:ln>
          </p:spPr>
        </p:pic>
        <p:sp>
          <p:nvSpPr>
            <p:cNvPr id="32772" name="Rectangle 4"/>
            <p:cNvSpPr>
              <a:spLocks/>
            </p:cNvSpPr>
            <p:nvPr/>
          </p:nvSpPr>
          <p:spPr bwMode="auto">
            <a:xfrm>
              <a:off x="-66" y="1360"/>
              <a:ext cx="768" cy="352"/>
            </a:xfrm>
            <a:prstGeom prst="rect">
              <a:avLst/>
            </a:prstGeom>
            <a:noFill/>
            <a:ln w="12700" cap="rnd">
              <a:noFill/>
              <a:round/>
              <a:headEnd type="none" w="med" len="med"/>
              <a:tailEnd type="none" w="med" len="med"/>
            </a:ln>
          </p:spPr>
          <p:txBody>
            <a:bodyPr lIns="38100" tIns="38100" rIns="38100" bIns="38100"/>
            <a:lstStyle/>
            <a:p>
              <a:r>
                <a:rPr lang="en-US" sz="1700" dirty="0">
                  <a:solidFill>
                    <a:srgbClr val="000000"/>
                  </a:solidFill>
                  <a:ea typeface="Gill Sans Light" charset="0"/>
                  <a:cs typeface="Gill Sans Light" charset="0"/>
                </a:rPr>
                <a:t>Scattering chamber</a:t>
              </a:r>
            </a:p>
          </p:txBody>
        </p:sp>
        <p:sp>
          <p:nvSpPr>
            <p:cNvPr id="32773" name="Rectangle 5"/>
            <p:cNvSpPr>
              <a:spLocks/>
            </p:cNvSpPr>
            <p:nvPr/>
          </p:nvSpPr>
          <p:spPr bwMode="auto">
            <a:xfrm>
              <a:off x="510" y="808"/>
              <a:ext cx="587" cy="352"/>
            </a:xfrm>
            <a:prstGeom prst="rect">
              <a:avLst/>
            </a:prstGeom>
            <a:noFill/>
            <a:ln w="12700" cap="rnd">
              <a:noFill/>
              <a:round/>
              <a:headEnd type="none" w="med" len="med"/>
              <a:tailEnd type="none" w="med" len="med"/>
            </a:ln>
          </p:spPr>
          <p:txBody>
            <a:bodyPr lIns="38100" tIns="38100" rIns="38100" bIns="38100"/>
            <a:lstStyle/>
            <a:p>
              <a:r>
                <a:rPr lang="en-US" sz="1700" dirty="0">
                  <a:solidFill>
                    <a:srgbClr val="000000"/>
                  </a:solidFill>
                  <a:ea typeface="Gill Sans Light" charset="0"/>
                  <a:cs typeface="Gill Sans Light" charset="0"/>
                </a:rPr>
                <a:t>Vacuum snout   </a:t>
              </a:r>
            </a:p>
          </p:txBody>
        </p:sp>
        <p:sp>
          <p:nvSpPr>
            <p:cNvPr id="32774" name="Rectangle 6"/>
            <p:cNvSpPr>
              <a:spLocks/>
            </p:cNvSpPr>
            <p:nvPr/>
          </p:nvSpPr>
          <p:spPr bwMode="auto">
            <a:xfrm>
              <a:off x="569" y="2613"/>
              <a:ext cx="947" cy="200"/>
            </a:xfrm>
            <a:prstGeom prst="rect">
              <a:avLst/>
            </a:prstGeom>
            <a:noFill/>
            <a:ln w="12700" cap="rnd">
              <a:noFill/>
              <a:round/>
              <a:headEnd type="none" w="med" len="med"/>
              <a:tailEnd type="none" w="med" len="med"/>
            </a:ln>
          </p:spPr>
          <p:txBody>
            <a:bodyPr wrap="none" lIns="38100" tIns="38100" rIns="38100" bIns="38100">
              <a:spAutoFit/>
            </a:bodyPr>
            <a:lstStyle/>
            <a:p>
              <a:r>
                <a:rPr lang="en-US" sz="1700">
                  <a:solidFill>
                    <a:srgbClr val="000000"/>
                  </a:solidFill>
                  <a:ea typeface="Gill Sans Light" charset="0"/>
                  <a:cs typeface="Gill Sans Light" charset="0"/>
                </a:rPr>
                <a:t>  Magnetic shield</a:t>
              </a:r>
            </a:p>
          </p:txBody>
        </p:sp>
        <p:sp>
          <p:nvSpPr>
            <p:cNvPr id="32775" name="Rectangle 7"/>
            <p:cNvSpPr>
              <a:spLocks/>
            </p:cNvSpPr>
            <p:nvPr/>
          </p:nvSpPr>
          <p:spPr bwMode="auto">
            <a:xfrm>
              <a:off x="2355" y="420"/>
              <a:ext cx="602" cy="352"/>
            </a:xfrm>
            <a:prstGeom prst="rect">
              <a:avLst/>
            </a:prstGeom>
            <a:noFill/>
            <a:ln w="12700" cap="rnd">
              <a:noFill/>
              <a:round/>
              <a:headEnd type="none" w="med" len="med"/>
              <a:tailEnd type="none" w="med" len="med"/>
            </a:ln>
          </p:spPr>
          <p:txBody>
            <a:bodyPr lIns="38100" tIns="38100" rIns="38100" bIns="38100"/>
            <a:lstStyle/>
            <a:p>
              <a:r>
                <a:rPr lang="en-US" sz="1700" dirty="0">
                  <a:solidFill>
                    <a:srgbClr val="000000"/>
                  </a:solidFill>
                  <a:ea typeface="Gill Sans Light" charset="0"/>
                  <a:cs typeface="Gill Sans Light" charset="0"/>
                </a:rPr>
                <a:t>First tracker</a:t>
              </a:r>
            </a:p>
          </p:txBody>
        </p:sp>
        <p:sp>
          <p:nvSpPr>
            <p:cNvPr id="32776" name="Rectangle 8"/>
            <p:cNvSpPr>
              <a:spLocks/>
            </p:cNvSpPr>
            <p:nvPr/>
          </p:nvSpPr>
          <p:spPr bwMode="auto">
            <a:xfrm>
              <a:off x="1975" y="219"/>
              <a:ext cx="1125" cy="200"/>
            </a:xfrm>
            <a:prstGeom prst="rect">
              <a:avLst/>
            </a:prstGeom>
            <a:noFill/>
            <a:ln w="12700" cap="rnd">
              <a:noFill/>
              <a:round/>
              <a:headEnd type="none" w="med" len="med"/>
              <a:tailEnd type="none" w="med" len="med"/>
            </a:ln>
          </p:spPr>
          <p:txBody>
            <a:bodyPr wrap="none" lIns="38100" tIns="38100" rIns="38100" bIns="38100">
              <a:spAutoFit/>
            </a:bodyPr>
            <a:lstStyle/>
            <a:p>
              <a:r>
                <a:rPr lang="en-US" sz="1700">
                  <a:solidFill>
                    <a:srgbClr val="000000"/>
                  </a:solidFill>
                  <a:ea typeface="Gill Sans Light" charset="0"/>
                  <a:cs typeface="Gill Sans Light" charset="0"/>
                </a:rPr>
                <a:t>       Second tracker</a:t>
              </a:r>
            </a:p>
          </p:txBody>
        </p:sp>
        <p:sp>
          <p:nvSpPr>
            <p:cNvPr id="32777" name="Rectangle 9"/>
            <p:cNvSpPr>
              <a:spLocks/>
            </p:cNvSpPr>
            <p:nvPr/>
          </p:nvSpPr>
          <p:spPr bwMode="auto">
            <a:xfrm>
              <a:off x="4283" y="189"/>
              <a:ext cx="930" cy="352"/>
            </a:xfrm>
            <a:prstGeom prst="rect">
              <a:avLst/>
            </a:prstGeom>
            <a:noFill/>
            <a:ln w="12700" cap="rnd">
              <a:noFill/>
              <a:round/>
              <a:headEnd type="none" w="med" len="med"/>
              <a:tailEnd type="none" w="med" len="med"/>
            </a:ln>
          </p:spPr>
          <p:txBody>
            <a:bodyPr lIns="38100" tIns="38100" rIns="38100" bIns="38100"/>
            <a:lstStyle/>
            <a:p>
              <a:r>
                <a:rPr lang="en-US" sz="1700" dirty="0" err="1">
                  <a:solidFill>
                    <a:srgbClr val="000000"/>
                  </a:solidFill>
                  <a:ea typeface="Gill Sans Light" charset="0"/>
                  <a:cs typeface="Gill Sans Light" charset="0"/>
                </a:rPr>
                <a:t>Hadron</a:t>
              </a:r>
              <a:r>
                <a:rPr lang="en-US" sz="1700" dirty="0">
                  <a:solidFill>
                    <a:srgbClr val="000000"/>
                  </a:solidFill>
                  <a:ea typeface="Gill Sans Light" charset="0"/>
                  <a:cs typeface="Gill Sans Light" charset="0"/>
                </a:rPr>
                <a:t>  calorimeter</a:t>
              </a:r>
            </a:p>
          </p:txBody>
        </p:sp>
        <p:sp>
          <p:nvSpPr>
            <p:cNvPr id="32778" name="Rectangle 10"/>
            <p:cNvSpPr>
              <a:spLocks/>
            </p:cNvSpPr>
            <p:nvPr/>
          </p:nvSpPr>
          <p:spPr bwMode="auto">
            <a:xfrm rot="20940000">
              <a:off x="2679" y="1728"/>
              <a:ext cx="1424" cy="200"/>
            </a:xfrm>
            <a:prstGeom prst="rect">
              <a:avLst/>
            </a:prstGeom>
            <a:noFill/>
            <a:ln w="12700" cap="rnd">
              <a:noFill/>
              <a:round/>
              <a:headEnd type="none" w="med" len="med"/>
              <a:tailEnd type="none" w="med" len="med"/>
            </a:ln>
          </p:spPr>
          <p:txBody>
            <a:bodyPr lIns="38100" tIns="38100" rIns="38100" bIns="38100"/>
            <a:lstStyle/>
            <a:p>
              <a:r>
                <a:rPr lang="en-US" sz="1700" dirty="0">
                  <a:solidFill>
                    <a:srgbClr val="000000"/>
                  </a:solidFill>
                  <a:ea typeface="Gill Sans Light" charset="0"/>
                  <a:cs typeface="Gill Sans Light" charset="0"/>
                </a:rPr>
                <a:t>Beam line </a:t>
              </a:r>
              <a:r>
                <a:rPr lang="en-US" sz="1700" dirty="0" err="1">
                  <a:solidFill>
                    <a:srgbClr val="000000"/>
                  </a:solidFill>
                  <a:ea typeface="Gill Sans Light" charset="0"/>
                  <a:cs typeface="Gill Sans Light" charset="0"/>
                </a:rPr>
                <a:t>Pb</a:t>
              </a:r>
              <a:r>
                <a:rPr lang="en-US" sz="1700" dirty="0">
                  <a:solidFill>
                    <a:srgbClr val="000000"/>
                  </a:solidFill>
                  <a:ea typeface="Gill Sans Light" charset="0"/>
                  <a:cs typeface="Gill Sans Light" charset="0"/>
                </a:rPr>
                <a:t> shield    </a:t>
              </a:r>
            </a:p>
          </p:txBody>
        </p:sp>
        <p:sp>
          <p:nvSpPr>
            <p:cNvPr id="32779" name="Rectangle 11"/>
            <p:cNvSpPr>
              <a:spLocks/>
            </p:cNvSpPr>
            <p:nvPr/>
          </p:nvSpPr>
          <p:spPr bwMode="auto">
            <a:xfrm>
              <a:off x="2617" y="2437"/>
              <a:ext cx="724" cy="352"/>
            </a:xfrm>
            <a:prstGeom prst="rect">
              <a:avLst/>
            </a:prstGeom>
            <a:noFill/>
            <a:ln w="12700" cap="rnd">
              <a:noFill/>
              <a:round/>
              <a:headEnd type="none" w="med" len="med"/>
              <a:tailEnd type="none" w="med" len="med"/>
            </a:ln>
          </p:spPr>
          <p:txBody>
            <a:bodyPr lIns="38100" tIns="38100" rIns="38100" bIns="38100"/>
            <a:lstStyle/>
            <a:p>
              <a:r>
                <a:rPr lang="en-US" sz="1700">
                  <a:solidFill>
                    <a:srgbClr val="000000"/>
                  </a:solidFill>
                  <a:ea typeface="Gill Sans Light" charset="0"/>
                  <a:cs typeface="Gill Sans Light" charset="0"/>
                </a:rPr>
                <a:t>48D48 magnet</a:t>
              </a:r>
            </a:p>
          </p:txBody>
        </p:sp>
        <p:sp>
          <p:nvSpPr>
            <p:cNvPr id="32780" name="Rectangle 12"/>
            <p:cNvSpPr>
              <a:spLocks/>
            </p:cNvSpPr>
            <p:nvPr/>
          </p:nvSpPr>
          <p:spPr bwMode="auto">
            <a:xfrm>
              <a:off x="2349" y="12"/>
              <a:ext cx="996" cy="200"/>
            </a:xfrm>
            <a:prstGeom prst="rect">
              <a:avLst/>
            </a:prstGeom>
            <a:noFill/>
            <a:ln w="12700" cap="rnd">
              <a:noFill/>
              <a:round/>
              <a:headEnd type="none" w="med" len="med"/>
              <a:tailEnd type="none" w="med" len="med"/>
            </a:ln>
          </p:spPr>
          <p:txBody>
            <a:bodyPr wrap="none" lIns="38100" tIns="38100" rIns="38100" bIns="38100">
              <a:spAutoFit/>
            </a:bodyPr>
            <a:lstStyle/>
            <a:p>
              <a:r>
                <a:rPr lang="en-US" sz="1700">
                  <a:solidFill>
                    <a:srgbClr val="000000"/>
                  </a:solidFill>
                  <a:ea typeface="Gill Sans Light" charset="0"/>
                  <a:cs typeface="Gill Sans Light" charset="0"/>
                </a:rPr>
                <a:t>       Third tracker</a:t>
              </a:r>
            </a:p>
          </p:txBody>
        </p:sp>
        <p:sp>
          <p:nvSpPr>
            <p:cNvPr id="32781" name="Rectangle 13"/>
            <p:cNvSpPr>
              <a:spLocks/>
            </p:cNvSpPr>
            <p:nvPr/>
          </p:nvSpPr>
          <p:spPr bwMode="auto">
            <a:xfrm>
              <a:off x="4331" y="1808"/>
              <a:ext cx="776" cy="200"/>
            </a:xfrm>
            <a:prstGeom prst="rect">
              <a:avLst/>
            </a:prstGeom>
            <a:noFill/>
            <a:ln w="12700" cap="rnd">
              <a:noFill/>
              <a:round/>
              <a:headEnd type="none" w="med" len="med"/>
              <a:tailEnd type="none" w="med" len="med"/>
            </a:ln>
          </p:spPr>
          <p:txBody>
            <a:bodyPr lIns="38100" tIns="38100" rIns="38100" bIns="38100"/>
            <a:lstStyle/>
            <a:p>
              <a:r>
                <a:rPr lang="en-US" sz="1700">
                  <a:solidFill>
                    <a:srgbClr val="000000"/>
                  </a:solidFill>
                  <a:ea typeface="Gill Sans Light" charset="0"/>
                  <a:cs typeface="Gill Sans Light" charset="0"/>
                </a:rPr>
                <a:t>CH2 analyzer</a:t>
              </a:r>
            </a:p>
          </p:txBody>
        </p:sp>
        <p:sp>
          <p:nvSpPr>
            <p:cNvPr id="32782" name="Rectangle 14"/>
            <p:cNvSpPr>
              <a:spLocks/>
            </p:cNvSpPr>
            <p:nvPr/>
          </p:nvSpPr>
          <p:spPr bwMode="auto">
            <a:xfrm rot="20820001">
              <a:off x="107" y="2033"/>
              <a:ext cx="413" cy="200"/>
            </a:xfrm>
            <a:prstGeom prst="rect">
              <a:avLst/>
            </a:prstGeom>
            <a:noFill/>
            <a:ln w="12700" cap="rnd">
              <a:noFill/>
              <a:round/>
              <a:headEnd type="none" w="med" len="med"/>
              <a:tailEnd type="none" w="med" len="med"/>
            </a:ln>
          </p:spPr>
          <p:txBody>
            <a:bodyPr lIns="38100" tIns="38100" rIns="38100" bIns="38100"/>
            <a:lstStyle/>
            <a:p>
              <a:r>
                <a:rPr lang="en-US" sz="1700" dirty="0">
                  <a:solidFill>
                    <a:srgbClr val="000000"/>
                  </a:solidFill>
                  <a:ea typeface="Gill Sans Light" charset="0"/>
                  <a:cs typeface="Gill Sans Light" charset="0"/>
                </a:rPr>
                <a:t>Beam     </a:t>
              </a:r>
            </a:p>
          </p:txBody>
        </p:sp>
        <p:sp>
          <p:nvSpPr>
            <p:cNvPr id="32783" name="Line 15"/>
            <p:cNvSpPr>
              <a:spLocks noChangeShapeType="1"/>
            </p:cNvSpPr>
            <p:nvPr/>
          </p:nvSpPr>
          <p:spPr bwMode="auto">
            <a:xfrm rot="10800000">
              <a:off x="2579" y="745"/>
              <a:ext cx="95" cy="386"/>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4" name="Line 16"/>
            <p:cNvSpPr>
              <a:spLocks noChangeShapeType="1"/>
            </p:cNvSpPr>
            <p:nvPr/>
          </p:nvSpPr>
          <p:spPr bwMode="auto">
            <a:xfrm rot="10800000">
              <a:off x="2578" y="734"/>
              <a:ext cx="204" cy="326"/>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5" name="Line 17"/>
            <p:cNvSpPr>
              <a:spLocks noChangeShapeType="1"/>
            </p:cNvSpPr>
            <p:nvPr/>
          </p:nvSpPr>
          <p:spPr bwMode="auto">
            <a:xfrm rot="10800000">
              <a:off x="1048" y="1048"/>
              <a:ext cx="397" cy="422"/>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6" name="Line 18"/>
            <p:cNvSpPr>
              <a:spLocks noChangeShapeType="1"/>
            </p:cNvSpPr>
            <p:nvPr/>
          </p:nvSpPr>
          <p:spPr bwMode="auto">
            <a:xfrm rot="10800000">
              <a:off x="626" y="1553"/>
              <a:ext cx="300" cy="83"/>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7" name="Line 19"/>
            <p:cNvSpPr>
              <a:spLocks noChangeShapeType="1"/>
            </p:cNvSpPr>
            <p:nvPr/>
          </p:nvSpPr>
          <p:spPr bwMode="auto">
            <a:xfrm rot="10800000">
              <a:off x="2893" y="384"/>
              <a:ext cx="145" cy="363"/>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8" name="Line 20"/>
            <p:cNvSpPr>
              <a:spLocks noChangeShapeType="1"/>
            </p:cNvSpPr>
            <p:nvPr/>
          </p:nvSpPr>
          <p:spPr bwMode="auto">
            <a:xfrm rot="10800000">
              <a:off x="2904" y="395"/>
              <a:ext cx="270" cy="302"/>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89" name="Line 21"/>
            <p:cNvSpPr>
              <a:spLocks noChangeShapeType="1"/>
            </p:cNvSpPr>
            <p:nvPr/>
          </p:nvSpPr>
          <p:spPr bwMode="auto">
            <a:xfrm rot="10800000">
              <a:off x="3230" y="196"/>
              <a:ext cx="240" cy="351"/>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90" name="Line 22"/>
            <p:cNvSpPr>
              <a:spLocks noChangeShapeType="1"/>
            </p:cNvSpPr>
            <p:nvPr/>
          </p:nvSpPr>
          <p:spPr bwMode="auto">
            <a:xfrm rot="10800000">
              <a:off x="3218" y="190"/>
              <a:ext cx="385" cy="304"/>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91" name="Line 23"/>
            <p:cNvSpPr>
              <a:spLocks noChangeShapeType="1"/>
            </p:cNvSpPr>
            <p:nvPr/>
          </p:nvSpPr>
          <p:spPr bwMode="auto">
            <a:xfrm>
              <a:off x="3122" y="1220"/>
              <a:ext cx="1248" cy="615"/>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92" name="Line 24"/>
            <p:cNvSpPr>
              <a:spLocks noChangeShapeType="1"/>
            </p:cNvSpPr>
            <p:nvPr/>
          </p:nvSpPr>
          <p:spPr bwMode="auto">
            <a:xfrm>
              <a:off x="3608" y="1035"/>
              <a:ext cx="774" cy="806"/>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sp>
          <p:nvSpPr>
            <p:cNvPr id="32793" name="Line 25"/>
            <p:cNvSpPr>
              <a:spLocks noChangeShapeType="1"/>
            </p:cNvSpPr>
            <p:nvPr/>
          </p:nvSpPr>
          <p:spPr bwMode="auto">
            <a:xfrm flipH="1">
              <a:off x="1509" y="2443"/>
              <a:ext cx="377" cy="256"/>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grpSp>
      <p:sp>
        <p:nvSpPr>
          <p:cNvPr id="28" name="TextBox 27"/>
          <p:cNvSpPr txBox="1"/>
          <p:nvPr/>
        </p:nvSpPr>
        <p:spPr>
          <a:xfrm>
            <a:off x="914400" y="5638800"/>
            <a:ext cx="7526419" cy="461665"/>
          </a:xfrm>
          <a:prstGeom prst="rect">
            <a:avLst/>
          </a:prstGeom>
          <a:noFill/>
        </p:spPr>
        <p:txBody>
          <a:bodyPr wrap="none" rtlCol="0">
            <a:spAutoFit/>
          </a:bodyPr>
          <a:lstStyle/>
          <a:p>
            <a:r>
              <a:rPr lang="en-US" sz="2400" b="1" dirty="0" smtClean="0">
                <a:solidFill>
                  <a:srgbClr val="002060"/>
                </a:solidFill>
                <a:latin typeface="Arial" pitchFamily="34" charset="0"/>
                <a:cs typeface="Arial" pitchFamily="34" charset="0"/>
              </a:rPr>
              <a:t>MIE Funding schedule under discussion with DOE</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4340225" y="12573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2093913" y="14366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5153025" y="26527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4926013" y="27162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1143000" y="13287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2057400" y="17526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209800" y="1676400"/>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2012950" y="14366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328863" y="14319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174875" y="16065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2043113" y="16827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2095500" y="12192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2132013" y="15033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4800600" y="29718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2176815">
            <a:off x="5118100" y="2147888"/>
            <a:ext cx="958850" cy="366712"/>
          </a:xfrm>
          <a:prstGeom prst="rect">
            <a:avLst/>
          </a:prstGeom>
          <a:noFill/>
          <a:ln w="9525">
            <a:noFill/>
            <a:miter lim="800000"/>
            <a:headEnd/>
            <a:tailEnd/>
          </a:ln>
        </p:spPr>
        <p:txBody>
          <a:bodyPr wrap="none">
            <a:spAutoFit/>
          </a:bodyPr>
          <a:lstStyle/>
          <a:p>
            <a:r>
              <a:rPr lang="en-US">
                <a:solidFill>
                  <a:srgbClr val="0070C0"/>
                </a:solidFill>
              </a:rPr>
              <a:t>11 GeV</a:t>
            </a:r>
          </a:p>
        </p:txBody>
      </p:sp>
      <p:sp>
        <p:nvSpPr>
          <p:cNvPr id="20498" name="Text Box 23"/>
          <p:cNvSpPr txBox="1">
            <a:spLocks noChangeArrowheads="1"/>
          </p:cNvSpPr>
          <p:nvPr/>
        </p:nvSpPr>
        <p:spPr bwMode="auto">
          <a:xfrm rot="-3068913">
            <a:off x="3636169" y="17121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1915319" y="21693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2488212">
            <a:off x="6311900" y="35956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144412" name="Text Box 28"/>
          <p:cNvSpPr txBox="1">
            <a:spLocks noChangeArrowheads="1"/>
          </p:cNvSpPr>
          <p:nvPr/>
        </p:nvSpPr>
        <p:spPr bwMode="auto">
          <a:xfrm>
            <a:off x="5961063" y="1524000"/>
            <a:ext cx="2192337" cy="584200"/>
          </a:xfrm>
          <a:prstGeom prst="rect">
            <a:avLst/>
          </a:prstGeom>
          <a:solidFill>
            <a:srgbClr val="008000"/>
          </a:solidFill>
          <a:ln w="9525">
            <a:solidFill>
              <a:srgbClr val="000000"/>
            </a:solidFill>
            <a:miter lim="800000"/>
            <a:headEnd/>
            <a:tailEnd/>
          </a:ln>
        </p:spPr>
        <p:txBody>
          <a:bodyPr wrap="none">
            <a:spAutoFit/>
          </a:bodyPr>
          <a:lstStyle/>
          <a:p>
            <a:r>
              <a:rPr lang="en-US" sz="1600">
                <a:solidFill>
                  <a:srgbClr val="FFFFFF"/>
                </a:solidFill>
                <a:latin typeface="Calibri" pitchFamily="34" charset="0"/>
                <a:cs typeface="Calibri" pitchFamily="34" charset="0"/>
              </a:rPr>
              <a:t>Study of high x</a:t>
            </a:r>
            <a:r>
              <a:rPr lang="en-US" sz="1600" baseline="-25000">
                <a:solidFill>
                  <a:srgbClr val="FFFFFF"/>
                </a:solidFill>
                <a:latin typeface="Calibri" pitchFamily="34" charset="0"/>
                <a:cs typeface="Calibri" pitchFamily="34" charset="0"/>
              </a:rPr>
              <a:t>B</a:t>
            </a:r>
            <a:r>
              <a:rPr lang="en-US" sz="1600">
                <a:solidFill>
                  <a:srgbClr val="FFFFFF"/>
                </a:solidFill>
                <a:latin typeface="Calibri" pitchFamily="34" charset="0"/>
                <a:cs typeface="Calibri" pitchFamily="34" charset="0"/>
              </a:rPr>
              <a:t> domain </a:t>
            </a:r>
          </a:p>
          <a:p>
            <a:r>
              <a:rPr lang="en-US" sz="160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7262813" y="57562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340225" y="22860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590800" y="39465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209800" y="31845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733800" y="33528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886200" y="4114800"/>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4973638" y="4419600"/>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283882" y="0"/>
            <a:ext cx="8860118" cy="584775"/>
          </a:xfrm>
          <a:prstGeom prst="rect">
            <a:avLst/>
          </a:prstGeom>
          <a:noFill/>
        </p:spPr>
        <p:txBody>
          <a:bodyPr wrap="none">
            <a:spAutoFit/>
          </a:bodyPr>
          <a:lstStyle/>
          <a:p>
            <a:pPr fontAlgn="auto">
              <a:spcBef>
                <a:spcPts val="0"/>
              </a:spcBef>
              <a:spcAft>
                <a:spcPts val="0"/>
              </a:spcAft>
              <a:defRPr/>
            </a:pPr>
            <a:r>
              <a:rPr lang="en-US" sz="3200" b="1" kern="0" dirty="0" smtClean="0">
                <a:ln w="12700">
                  <a:solidFill>
                    <a:srgbClr val="000000">
                      <a:lumMod val="85000"/>
                      <a:lumOff val="15000"/>
                    </a:srgbClr>
                  </a:solidFill>
                </a:ln>
                <a:effectLst>
                  <a:innerShdw blurRad="63500" dist="50800">
                    <a:prstClr val="black">
                      <a:alpha val="50000"/>
                    </a:prstClr>
                  </a:innerShdw>
                </a:effectLst>
                <a:ea typeface="ＭＳ Ｐゴシック" charset="-128"/>
              </a:rPr>
              <a:t>Kinematic </a:t>
            </a:r>
            <a:r>
              <a:rPr lang="en-US" sz="3200" b="1" kern="0" dirty="0">
                <a:ln w="12700">
                  <a:solidFill>
                    <a:srgbClr val="000000">
                      <a:lumMod val="85000"/>
                      <a:lumOff val="15000"/>
                    </a:srgbClr>
                  </a:solidFill>
                </a:ln>
                <a:effectLst>
                  <a:innerShdw blurRad="63500" dist="50800">
                    <a:prstClr val="black">
                      <a:alpha val="50000"/>
                    </a:prstClr>
                  </a:innerShdw>
                </a:effectLst>
                <a:ea typeface="ＭＳ Ｐゴシック" charset="-128"/>
              </a:rPr>
              <a:t>Coverage of the 12 </a:t>
            </a:r>
            <a:r>
              <a:rPr lang="en-US" sz="3200" b="1" kern="0" dirty="0" err="1">
                <a:ln w="12700">
                  <a:solidFill>
                    <a:srgbClr val="000000">
                      <a:lumMod val="85000"/>
                      <a:lumOff val="15000"/>
                    </a:srgbClr>
                  </a:solidFill>
                </a:ln>
                <a:effectLst>
                  <a:innerShdw blurRad="63500" dist="50800">
                    <a:prstClr val="black">
                      <a:alpha val="50000"/>
                    </a:prstClr>
                  </a:innerShdw>
                </a:effectLst>
                <a:ea typeface="ＭＳ Ｐゴシック" charset="-128"/>
              </a:rPr>
              <a:t>GeV</a:t>
            </a:r>
            <a:r>
              <a:rPr lang="en-US" sz="3200" b="1" kern="0" dirty="0">
                <a:ln w="12700">
                  <a:solidFill>
                    <a:srgbClr val="000000">
                      <a:lumMod val="85000"/>
                      <a:lumOff val="15000"/>
                    </a:srgbClr>
                  </a:solidFill>
                </a:ln>
                <a:effectLst>
                  <a:innerShdw blurRad="63500" dist="50800">
                    <a:prstClr val="black">
                      <a:alpha val="50000"/>
                    </a:prstClr>
                  </a:innerShdw>
                </a:effectLst>
                <a:ea typeface="ＭＳ Ｐゴシック" charset="-128"/>
              </a:rPr>
              <a:t> Upgrade</a:t>
            </a:r>
            <a:endParaRPr lang="en-US" sz="1400" dirty="0">
              <a:latin typeface="+mn-lt"/>
              <a:cs typeface="+mn-cs"/>
            </a:endParaRPr>
          </a:p>
        </p:txBody>
      </p:sp>
      <p:sp>
        <p:nvSpPr>
          <p:cNvPr id="36" name="Slide Number Placeholder 35"/>
          <p:cNvSpPr>
            <a:spLocks noGrp="1"/>
          </p:cNvSpPr>
          <p:nvPr>
            <p:ph type="sldNum" sz="quarter" idx="4294967295"/>
          </p:nvPr>
        </p:nvSpPr>
        <p:spPr>
          <a:xfrm>
            <a:off x="6705600" y="6356350"/>
            <a:ext cx="1295400" cy="365125"/>
          </a:xfrm>
          <a:prstGeom prst="rect">
            <a:avLst/>
          </a:prstGeom>
        </p:spPr>
        <p:txBody>
          <a:bodyPr/>
          <a:lstStyle/>
          <a:p>
            <a:pPr>
              <a:defRPr/>
            </a:pPr>
            <a:fld id="{83C5FF45-ECC0-4A35-BE79-DFBEE375AB64}" type="slidenum">
              <a:rPr lang="en-US"/>
              <a:pPr>
                <a:defRPr/>
              </a:pPr>
              <a:t>15</a:t>
            </a:fld>
            <a:endParaRPr lang="en-US"/>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400" dirty="0" smtClean="0"/>
              <a:t>12 </a:t>
            </a:r>
            <a:r>
              <a:rPr lang="en-US" sz="2400" dirty="0" err="1" smtClean="0"/>
              <a:t>GeV</a:t>
            </a:r>
            <a:r>
              <a:rPr lang="en-US" sz="2400" dirty="0" smtClean="0"/>
              <a:t> Physics seen by the Physics Advisory Committee</a:t>
            </a:r>
            <a:endParaRPr lang="en-US" sz="2400" dirty="0"/>
          </a:p>
        </p:txBody>
      </p:sp>
      <p:sp>
        <p:nvSpPr>
          <p:cNvPr id="4" name="Content Placeholder 2"/>
          <p:cNvSpPr>
            <a:spLocks noGrp="1"/>
          </p:cNvSpPr>
          <p:nvPr>
            <p:ph idx="1"/>
          </p:nvPr>
        </p:nvSpPr>
        <p:spPr>
          <a:xfrm>
            <a:off x="762000" y="838200"/>
            <a:ext cx="7772400" cy="5562600"/>
          </a:xfrm>
        </p:spPr>
        <p:txBody>
          <a:bodyPr/>
          <a:lstStyle/>
          <a:p>
            <a:pPr defTabSz="457200" eaLnBrk="1" hangingPunct="1">
              <a:tabLst>
                <a:tab pos="171450" algn="l"/>
              </a:tabLst>
            </a:pPr>
            <a:r>
              <a:rPr lang="en-US" sz="1800" b="1" dirty="0" smtClean="0">
                <a:cs typeface="Arial" pitchFamily="34" charset="0"/>
              </a:rPr>
              <a:t>The </a:t>
            </a:r>
            <a:r>
              <a:rPr lang="en-US" sz="1800" b="1" dirty="0" err="1" smtClean="0">
                <a:cs typeface="Arial" pitchFamily="34" charset="0"/>
              </a:rPr>
              <a:t>Hadron</a:t>
            </a:r>
            <a:r>
              <a:rPr lang="en-US" sz="1800" b="1" dirty="0" smtClean="0">
                <a:cs typeface="Arial" pitchFamily="34" charset="0"/>
              </a:rPr>
              <a:t> spectra as probes of QCD</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a:t>
            </a:r>
            <a:r>
              <a:rPr lang="en-US" sz="1800" dirty="0" err="1" smtClean="0">
                <a:solidFill>
                  <a:srgbClr val="008000"/>
                </a:solidFill>
                <a:cs typeface="Arial" pitchFamily="34" charset="0"/>
              </a:rPr>
              <a:t>GlueX</a:t>
            </a:r>
            <a:r>
              <a:rPr lang="en-US" sz="1800" dirty="0" smtClean="0">
                <a:solidFill>
                  <a:srgbClr val="008000"/>
                </a:solidFill>
                <a:cs typeface="Arial" pitchFamily="34" charset="0"/>
              </a:rPr>
              <a:t> and heavy baryon and meson spectroscopy)</a:t>
            </a:r>
          </a:p>
          <a:p>
            <a:pPr defTabSz="457200" eaLnBrk="1" hangingPunct="1">
              <a:tabLst>
                <a:tab pos="171450" algn="l"/>
              </a:tabLst>
            </a:pPr>
            <a:endParaRPr lang="en-US" sz="800" dirty="0" smtClean="0">
              <a:cs typeface="Arial" pitchFamily="34" charset="0"/>
            </a:endParaRPr>
          </a:p>
          <a:p>
            <a:pPr defTabSz="457200" eaLnBrk="1" hangingPunct="1">
              <a:tabLst>
                <a:tab pos="171450" algn="l"/>
              </a:tabLst>
            </a:pPr>
            <a:r>
              <a:rPr lang="en-US" sz="1800" b="1" dirty="0" smtClean="0">
                <a:cs typeface="Arial" pitchFamily="34" charset="0"/>
              </a:rPr>
              <a:t>The transverse structure of the hadrons </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(Elastic and transition Form Factors)</a:t>
            </a:r>
          </a:p>
          <a:p>
            <a:pPr defTabSz="457200" eaLnBrk="1" hangingPunct="1">
              <a:buNone/>
              <a:tabLst>
                <a:tab pos="171450" algn="l"/>
              </a:tabLst>
            </a:pPr>
            <a:endParaRPr lang="en-US" sz="800" dirty="0" smtClean="0">
              <a:solidFill>
                <a:srgbClr val="FF0000"/>
              </a:solidFill>
              <a:cs typeface="Arial" pitchFamily="34" charset="0"/>
            </a:endParaRPr>
          </a:p>
          <a:p>
            <a:pPr defTabSz="457200" eaLnBrk="1" hangingPunct="1">
              <a:tabLst>
                <a:tab pos="171450" algn="l"/>
              </a:tabLst>
            </a:pPr>
            <a:r>
              <a:rPr lang="en-US" sz="1800" b="1" dirty="0" smtClean="0">
                <a:cs typeface="Arial" pitchFamily="34" charset="0"/>
              </a:rPr>
              <a:t>The longitudinal structure of the hadrons </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a:t>
            </a:r>
            <a:r>
              <a:rPr lang="en-US" sz="1800" dirty="0" err="1" smtClean="0">
                <a:solidFill>
                  <a:srgbClr val="008000"/>
                </a:solidFill>
                <a:cs typeface="Arial" pitchFamily="34" charset="0"/>
              </a:rPr>
              <a:t>Unpolarized</a:t>
            </a:r>
            <a:r>
              <a:rPr lang="en-US" sz="1800" dirty="0" smtClean="0">
                <a:solidFill>
                  <a:srgbClr val="008000"/>
                </a:solidFill>
                <a:cs typeface="Arial" pitchFamily="34" charset="0"/>
              </a:rPr>
              <a:t> and polarized </a:t>
            </a:r>
            <a:r>
              <a:rPr lang="en-US" sz="1800" dirty="0" err="1" smtClean="0">
                <a:solidFill>
                  <a:srgbClr val="008000"/>
                </a:solidFill>
                <a:cs typeface="Arial" pitchFamily="34" charset="0"/>
              </a:rPr>
              <a:t>parton</a:t>
            </a:r>
            <a:r>
              <a:rPr lang="en-US" sz="1800" dirty="0" smtClean="0">
                <a:solidFill>
                  <a:srgbClr val="008000"/>
                </a:solidFill>
                <a:cs typeface="Arial" pitchFamily="34" charset="0"/>
              </a:rPr>
              <a:t> distribution functions)</a:t>
            </a:r>
          </a:p>
          <a:p>
            <a:pPr defTabSz="457200" eaLnBrk="1" hangingPunct="1">
              <a:buNone/>
              <a:tabLst>
                <a:tab pos="171450" algn="l"/>
              </a:tabLst>
            </a:pPr>
            <a:endParaRPr lang="en-US" sz="800" dirty="0" smtClean="0">
              <a:cs typeface="Arial" pitchFamily="34" charset="0"/>
            </a:endParaRPr>
          </a:p>
          <a:p>
            <a:pPr defTabSz="457200" eaLnBrk="1" hangingPunct="1">
              <a:tabLst>
                <a:tab pos="171450" algn="l"/>
              </a:tabLst>
            </a:pPr>
            <a:r>
              <a:rPr lang="en-US" sz="1800" b="1" dirty="0" smtClean="0">
                <a:cs typeface="Arial" pitchFamily="34" charset="0"/>
              </a:rPr>
              <a:t>The 3-D structure of the hadrons</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(Generalized Parton Distributions and Transverse Momentum Distributions)</a:t>
            </a:r>
          </a:p>
          <a:p>
            <a:pPr defTabSz="457200" eaLnBrk="1" hangingPunct="1">
              <a:tabLst>
                <a:tab pos="171450" algn="l"/>
              </a:tabLst>
            </a:pPr>
            <a:endParaRPr lang="en-US" sz="800" dirty="0" smtClean="0">
              <a:cs typeface="Arial" pitchFamily="34" charset="0"/>
            </a:endParaRPr>
          </a:p>
          <a:p>
            <a:pPr defTabSz="457200" eaLnBrk="1" hangingPunct="1">
              <a:tabLst>
                <a:tab pos="171450" algn="l"/>
              </a:tabLst>
            </a:pPr>
            <a:r>
              <a:rPr lang="en-US" sz="1800" b="1" dirty="0" smtClean="0">
                <a:cs typeface="Arial" pitchFamily="34" charset="0"/>
              </a:rPr>
              <a:t>Hadrons and cold nuclear matter</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(Medium modification of the nucleons, quark </a:t>
            </a:r>
            <a:r>
              <a:rPr lang="en-US" sz="1800" dirty="0" err="1" smtClean="0">
                <a:solidFill>
                  <a:srgbClr val="008000"/>
                </a:solidFill>
                <a:cs typeface="Arial" pitchFamily="34" charset="0"/>
              </a:rPr>
              <a:t>hadronization</a:t>
            </a:r>
            <a:r>
              <a:rPr lang="en-US" sz="1800" dirty="0" smtClean="0">
                <a:solidFill>
                  <a:srgbClr val="008000"/>
                </a:solidFill>
                <a:cs typeface="Arial" pitchFamily="34" charset="0"/>
              </a:rPr>
              <a:t>, N-N correlations,  </a:t>
            </a:r>
            <a:r>
              <a:rPr lang="en-US" sz="1800" dirty="0" err="1" smtClean="0">
                <a:solidFill>
                  <a:srgbClr val="008000"/>
                </a:solidFill>
                <a:cs typeface="Arial" pitchFamily="34" charset="0"/>
              </a:rPr>
              <a:t>hypernuclear</a:t>
            </a:r>
            <a:r>
              <a:rPr lang="en-US" sz="1800" dirty="0" smtClean="0">
                <a:solidFill>
                  <a:srgbClr val="008000"/>
                </a:solidFill>
                <a:cs typeface="Arial" pitchFamily="34" charset="0"/>
              </a:rPr>
              <a:t> spectroscopy, few-body experiments)</a:t>
            </a:r>
          </a:p>
          <a:p>
            <a:pPr defTabSz="457200" eaLnBrk="1" hangingPunct="1">
              <a:tabLst>
                <a:tab pos="171450" algn="l"/>
              </a:tabLst>
            </a:pPr>
            <a:endParaRPr lang="en-US" sz="800" dirty="0" smtClean="0">
              <a:cs typeface="Arial" pitchFamily="34" charset="0"/>
            </a:endParaRPr>
          </a:p>
          <a:p>
            <a:pPr defTabSz="457200" eaLnBrk="1" hangingPunct="1">
              <a:tabLst>
                <a:tab pos="171450" algn="l"/>
              </a:tabLst>
            </a:pPr>
            <a:r>
              <a:rPr lang="en-US" sz="1800" b="1" dirty="0" smtClean="0">
                <a:cs typeface="Arial" pitchFamily="34" charset="0"/>
              </a:rPr>
              <a:t>Low-energy tests of the Standard Model and Fundamental Symmetries</a:t>
            </a:r>
            <a:r>
              <a:rPr lang="en-US" sz="1800" dirty="0" smtClean="0">
                <a:cs typeface="Arial" pitchFamily="34" charset="0"/>
              </a:rPr>
              <a:t/>
            </a:r>
            <a:br>
              <a:rPr lang="en-US" sz="1800" dirty="0" smtClean="0">
                <a:cs typeface="Arial" pitchFamily="34" charset="0"/>
              </a:rPr>
            </a:br>
            <a:r>
              <a:rPr lang="en-US" sz="1800" dirty="0" smtClean="0">
                <a:solidFill>
                  <a:srgbClr val="008000"/>
                </a:solidFill>
                <a:cs typeface="Arial" pitchFamily="34" charset="0"/>
              </a:rPr>
              <a:t>(</a:t>
            </a:r>
            <a:r>
              <a:rPr lang="en-US" sz="1800" dirty="0" err="1" smtClean="0">
                <a:solidFill>
                  <a:srgbClr val="008000"/>
                </a:solidFill>
                <a:cs typeface="Arial" pitchFamily="34" charset="0"/>
              </a:rPr>
              <a:t>Møller</a:t>
            </a:r>
            <a:r>
              <a:rPr lang="en-US" sz="1800" dirty="0" smtClean="0">
                <a:solidFill>
                  <a:srgbClr val="008000"/>
                </a:solidFill>
                <a:cs typeface="Arial" pitchFamily="34" charset="0"/>
              </a:rPr>
              <a:t>, PVDIS, PRIMEX,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152400"/>
            <a:ext cx="7772400" cy="381000"/>
          </a:xfrm>
        </p:spPr>
        <p:txBody>
          <a:bodyPr/>
          <a:lstStyle/>
          <a:p>
            <a:pPr eaLnBrk="1" hangingPunct="1"/>
            <a:r>
              <a:rPr lang="en-US" sz="2400" smtClean="0">
                <a:solidFill>
                  <a:schemeClr val="bg1"/>
                </a:solidFill>
              </a:rPr>
              <a:t>QCD and confinement</a:t>
            </a:r>
            <a:endParaRPr lang="en-US" sz="1200" smtClean="0">
              <a:solidFill>
                <a:schemeClr val="accent2"/>
              </a:solidFill>
              <a:latin typeface="Copperplate Gothic Bold" pitchFamily="34" charset="0"/>
            </a:endParaRPr>
          </a:p>
        </p:txBody>
      </p:sp>
      <p:sp>
        <p:nvSpPr>
          <p:cNvPr id="8195" name="AutoShape 3"/>
          <p:cNvSpPr>
            <a:spLocks noChangeArrowheads="1"/>
          </p:cNvSpPr>
          <p:nvPr/>
        </p:nvSpPr>
        <p:spPr bwMode="auto">
          <a:xfrm>
            <a:off x="304800" y="304800"/>
            <a:ext cx="8534400" cy="2209800"/>
          </a:xfrm>
          <a:prstGeom prst="leftRightArrow">
            <a:avLst>
              <a:gd name="adj1" fmla="val 50000"/>
              <a:gd name="adj2" fmla="val 77241"/>
            </a:avLst>
          </a:prstGeom>
          <a:solidFill>
            <a:schemeClr val="folHlink">
              <a:alpha val="50195"/>
            </a:schemeClr>
          </a:solidFill>
          <a:ln w="9525">
            <a:solidFill>
              <a:schemeClr val="bg1"/>
            </a:solidFill>
            <a:miter lim="800000"/>
            <a:headEnd/>
            <a:tailEnd/>
          </a:ln>
        </p:spPr>
        <p:txBody>
          <a:bodyPr wrap="none" anchor="ctr"/>
          <a:lstStyle/>
          <a:p>
            <a:pPr algn="ctr" eaLnBrk="0" hangingPunct="0"/>
            <a:endParaRPr lang="en-US">
              <a:latin typeface="Times"/>
            </a:endParaRPr>
          </a:p>
        </p:txBody>
      </p:sp>
      <p:sp>
        <p:nvSpPr>
          <p:cNvPr id="8196" name="WordArt 4"/>
          <p:cNvSpPr>
            <a:spLocks noChangeArrowheads="1" noChangeShapeType="1" noTextEdit="1"/>
          </p:cNvSpPr>
          <p:nvPr/>
        </p:nvSpPr>
        <p:spPr bwMode="auto">
          <a:xfrm>
            <a:off x="6019800" y="685800"/>
            <a:ext cx="2730500" cy="7159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ED181E"/>
                </a:solidFill>
                <a:latin typeface="Impact"/>
              </a:rPr>
              <a:t>Confinement</a:t>
            </a:r>
          </a:p>
        </p:txBody>
      </p:sp>
      <p:sp>
        <p:nvSpPr>
          <p:cNvPr id="8197" name="WordArt 5"/>
          <p:cNvSpPr>
            <a:spLocks noChangeArrowheads="1" noChangeShapeType="1" noTextEdit="1"/>
          </p:cNvSpPr>
          <p:nvPr/>
        </p:nvSpPr>
        <p:spPr bwMode="auto">
          <a:xfrm>
            <a:off x="381000" y="685800"/>
            <a:ext cx="2730500" cy="7159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ED181E"/>
                </a:solidFill>
                <a:latin typeface="Impact"/>
              </a:rPr>
              <a:t>Asymptotic Freedom</a:t>
            </a:r>
          </a:p>
        </p:txBody>
      </p:sp>
      <p:sp>
        <p:nvSpPr>
          <p:cNvPr id="8198" name="Text Box 6"/>
          <p:cNvSpPr txBox="1">
            <a:spLocks noChangeArrowheads="1"/>
          </p:cNvSpPr>
          <p:nvPr/>
        </p:nvSpPr>
        <p:spPr bwMode="auto">
          <a:xfrm>
            <a:off x="6477000" y="1447800"/>
            <a:ext cx="1849438" cy="646113"/>
          </a:xfrm>
          <a:prstGeom prst="rect">
            <a:avLst/>
          </a:prstGeom>
          <a:noFill/>
          <a:ln w="9525">
            <a:noFill/>
            <a:miter lim="800000"/>
            <a:headEnd/>
            <a:tailEnd/>
          </a:ln>
        </p:spPr>
        <p:txBody>
          <a:bodyPr wrap="none">
            <a:spAutoFit/>
          </a:bodyPr>
          <a:lstStyle/>
          <a:p>
            <a:pPr algn="ctr" eaLnBrk="0" hangingPunct="0"/>
            <a:r>
              <a:rPr lang="en-US" sz="1800" b="1">
                <a:solidFill>
                  <a:schemeClr val="accent2"/>
                </a:solidFill>
                <a:latin typeface="Comic Sans MS" pitchFamily="66" charset="0"/>
              </a:rPr>
              <a:t>Large Distance</a:t>
            </a:r>
          </a:p>
          <a:p>
            <a:pPr algn="ctr" eaLnBrk="0" hangingPunct="0"/>
            <a:r>
              <a:rPr lang="en-US" sz="1800" b="1">
                <a:solidFill>
                  <a:schemeClr val="accent2"/>
                </a:solidFill>
                <a:latin typeface="Comic Sans MS" pitchFamily="66" charset="0"/>
              </a:rPr>
              <a:t>Low Energy</a:t>
            </a:r>
            <a:endParaRPr lang="en-US">
              <a:latin typeface="Comic Sans MS" pitchFamily="66" charset="0"/>
            </a:endParaRPr>
          </a:p>
        </p:txBody>
      </p:sp>
      <p:sp>
        <p:nvSpPr>
          <p:cNvPr id="8199" name="Text Box 7"/>
          <p:cNvSpPr txBox="1">
            <a:spLocks noChangeArrowheads="1"/>
          </p:cNvSpPr>
          <p:nvPr/>
        </p:nvSpPr>
        <p:spPr bwMode="auto">
          <a:xfrm>
            <a:off x="838200" y="1447800"/>
            <a:ext cx="1825625" cy="646113"/>
          </a:xfrm>
          <a:prstGeom prst="rect">
            <a:avLst/>
          </a:prstGeom>
          <a:noFill/>
          <a:ln w="9525">
            <a:noFill/>
            <a:miter lim="800000"/>
            <a:headEnd/>
            <a:tailEnd/>
          </a:ln>
        </p:spPr>
        <p:txBody>
          <a:bodyPr wrap="none">
            <a:spAutoFit/>
          </a:bodyPr>
          <a:lstStyle/>
          <a:p>
            <a:pPr algn="ctr" eaLnBrk="0" hangingPunct="0"/>
            <a:r>
              <a:rPr lang="en-US" sz="1800" b="1">
                <a:solidFill>
                  <a:schemeClr val="accent2"/>
                </a:solidFill>
                <a:latin typeface="Comic Sans MS" pitchFamily="66" charset="0"/>
              </a:rPr>
              <a:t>Small Distance</a:t>
            </a:r>
          </a:p>
          <a:p>
            <a:pPr algn="ctr" eaLnBrk="0" hangingPunct="0"/>
            <a:r>
              <a:rPr lang="en-US" sz="1800" b="1">
                <a:solidFill>
                  <a:schemeClr val="accent2"/>
                </a:solidFill>
                <a:latin typeface="Comic Sans MS" pitchFamily="66" charset="0"/>
              </a:rPr>
              <a:t>High Energy</a:t>
            </a:r>
          </a:p>
        </p:txBody>
      </p:sp>
      <p:sp>
        <p:nvSpPr>
          <p:cNvPr id="8200" name="Text Box 8"/>
          <p:cNvSpPr txBox="1">
            <a:spLocks noChangeArrowheads="1"/>
          </p:cNvSpPr>
          <p:nvPr/>
        </p:nvSpPr>
        <p:spPr bwMode="auto">
          <a:xfrm>
            <a:off x="457200" y="2590800"/>
            <a:ext cx="2667000" cy="369888"/>
          </a:xfrm>
          <a:prstGeom prst="rect">
            <a:avLst/>
          </a:prstGeom>
          <a:noFill/>
          <a:ln w="9525">
            <a:noFill/>
            <a:miter lim="800000"/>
            <a:headEnd/>
            <a:tailEnd/>
          </a:ln>
        </p:spPr>
        <p:txBody>
          <a:bodyPr>
            <a:spAutoFit/>
          </a:bodyPr>
          <a:lstStyle/>
          <a:p>
            <a:pPr algn="ctr" eaLnBrk="0" hangingPunct="0"/>
            <a:r>
              <a:rPr lang="en-US" sz="1800" b="1">
                <a:solidFill>
                  <a:srgbClr val="18605A"/>
                </a:solidFill>
                <a:latin typeface="Comic Sans MS" pitchFamily="66" charset="0"/>
              </a:rPr>
              <a:t>Perturbative QCD</a:t>
            </a:r>
            <a:endParaRPr lang="en-US" sz="1800" b="1">
              <a:solidFill>
                <a:schemeClr val="accent2"/>
              </a:solidFill>
              <a:latin typeface="Comic Sans MS" pitchFamily="66" charset="0"/>
            </a:endParaRPr>
          </a:p>
        </p:txBody>
      </p:sp>
      <p:sp>
        <p:nvSpPr>
          <p:cNvPr id="8201" name="Rectangle 9"/>
          <p:cNvSpPr>
            <a:spLocks noChangeArrowheads="1"/>
          </p:cNvSpPr>
          <p:nvPr/>
        </p:nvSpPr>
        <p:spPr bwMode="auto">
          <a:xfrm>
            <a:off x="6705600" y="2601913"/>
            <a:ext cx="1539875" cy="369887"/>
          </a:xfrm>
          <a:prstGeom prst="rect">
            <a:avLst/>
          </a:prstGeom>
          <a:noFill/>
          <a:ln w="9525">
            <a:noFill/>
            <a:miter lim="800000"/>
            <a:headEnd/>
            <a:tailEnd/>
          </a:ln>
        </p:spPr>
        <p:txBody>
          <a:bodyPr wrap="none">
            <a:spAutoFit/>
          </a:bodyPr>
          <a:lstStyle/>
          <a:p>
            <a:pPr algn="ctr" eaLnBrk="0" hangingPunct="0"/>
            <a:r>
              <a:rPr lang="en-US" sz="1800" b="1">
                <a:solidFill>
                  <a:srgbClr val="18605A"/>
                </a:solidFill>
                <a:latin typeface="Comic Sans MS" pitchFamily="66" charset="0"/>
              </a:rPr>
              <a:t>Strong QCD</a:t>
            </a:r>
          </a:p>
        </p:txBody>
      </p:sp>
      <p:sp>
        <p:nvSpPr>
          <p:cNvPr id="8202" name="Text Box 12"/>
          <p:cNvSpPr txBox="1">
            <a:spLocks noChangeArrowheads="1"/>
          </p:cNvSpPr>
          <p:nvPr/>
        </p:nvSpPr>
        <p:spPr bwMode="auto">
          <a:xfrm>
            <a:off x="609600" y="3276600"/>
            <a:ext cx="3505200" cy="369888"/>
          </a:xfrm>
          <a:prstGeom prst="rect">
            <a:avLst/>
          </a:prstGeom>
          <a:noFill/>
          <a:ln w="9525">
            <a:noFill/>
            <a:miter lim="800000"/>
            <a:headEnd/>
            <a:tailEnd/>
          </a:ln>
        </p:spPr>
        <p:txBody>
          <a:bodyPr>
            <a:spAutoFit/>
          </a:bodyPr>
          <a:lstStyle/>
          <a:p>
            <a:pPr algn="ctr" eaLnBrk="0" hangingPunct="0"/>
            <a:r>
              <a:rPr lang="en-US" sz="1800" b="1">
                <a:solidFill>
                  <a:srgbClr val="ED181E"/>
                </a:solidFill>
                <a:latin typeface="Comic Sans MS" pitchFamily="66" charset="0"/>
              </a:rPr>
              <a:t>High Energy Scattering</a:t>
            </a:r>
            <a:endParaRPr lang="en-US" sz="1800" b="1">
              <a:solidFill>
                <a:srgbClr val="18605A"/>
              </a:solidFill>
              <a:latin typeface="Comic Sans MS" pitchFamily="66" charset="0"/>
            </a:endParaRPr>
          </a:p>
        </p:txBody>
      </p:sp>
      <p:sp>
        <p:nvSpPr>
          <p:cNvPr id="8203" name="Text Box 13"/>
          <p:cNvSpPr txBox="1">
            <a:spLocks noChangeArrowheads="1"/>
          </p:cNvSpPr>
          <p:nvPr/>
        </p:nvSpPr>
        <p:spPr bwMode="auto">
          <a:xfrm>
            <a:off x="2971800" y="5486400"/>
            <a:ext cx="1236662" cy="923925"/>
          </a:xfrm>
          <a:prstGeom prst="rect">
            <a:avLst/>
          </a:prstGeom>
          <a:noFill/>
          <a:ln w="9525">
            <a:noFill/>
            <a:miter lim="800000"/>
            <a:headEnd/>
            <a:tailEnd/>
          </a:ln>
        </p:spPr>
        <p:txBody>
          <a:bodyPr wrap="none">
            <a:spAutoFit/>
          </a:bodyPr>
          <a:lstStyle/>
          <a:p>
            <a:pPr algn="ctr" eaLnBrk="0" hangingPunct="0"/>
            <a:r>
              <a:rPr lang="en-US" sz="1800" b="1" dirty="0">
                <a:solidFill>
                  <a:schemeClr val="accent2"/>
                </a:solidFill>
                <a:latin typeface="Comic Sans MS" pitchFamily="66" charset="0"/>
              </a:rPr>
              <a:t>Gluon</a:t>
            </a:r>
          </a:p>
          <a:p>
            <a:pPr algn="ctr" eaLnBrk="0" hangingPunct="0"/>
            <a:r>
              <a:rPr lang="en-US" sz="1800" b="1" dirty="0">
                <a:solidFill>
                  <a:schemeClr val="accent2"/>
                </a:solidFill>
                <a:latin typeface="Comic Sans MS" pitchFamily="66" charset="0"/>
              </a:rPr>
              <a:t>Jets</a:t>
            </a:r>
          </a:p>
          <a:p>
            <a:pPr algn="ctr" eaLnBrk="0" hangingPunct="0"/>
            <a:r>
              <a:rPr lang="en-US" sz="1800" b="1" dirty="0">
                <a:solidFill>
                  <a:schemeClr val="accent2"/>
                </a:solidFill>
                <a:latin typeface="Comic Sans MS" pitchFamily="66" charset="0"/>
              </a:rPr>
              <a:t>Observed</a:t>
            </a:r>
            <a:endParaRPr lang="en-US" sz="1800" b="1" dirty="0">
              <a:solidFill>
                <a:srgbClr val="ED181E"/>
              </a:solidFill>
              <a:latin typeface="Comic Sans MS" pitchFamily="66" charset="0"/>
            </a:endParaRPr>
          </a:p>
        </p:txBody>
      </p:sp>
      <p:sp>
        <p:nvSpPr>
          <p:cNvPr id="8204" name="Line 14"/>
          <p:cNvSpPr>
            <a:spLocks noChangeShapeType="1"/>
          </p:cNvSpPr>
          <p:nvPr/>
        </p:nvSpPr>
        <p:spPr bwMode="auto">
          <a:xfrm>
            <a:off x="4724400" y="2743200"/>
            <a:ext cx="0" cy="3429000"/>
          </a:xfrm>
          <a:prstGeom prst="line">
            <a:avLst/>
          </a:prstGeom>
          <a:noFill/>
          <a:ln w="28575">
            <a:solidFill>
              <a:srgbClr val="ED181E"/>
            </a:solidFill>
            <a:round/>
            <a:headEnd/>
            <a:tailEnd/>
          </a:ln>
        </p:spPr>
        <p:txBody>
          <a:bodyPr wrap="none" anchor="ctr"/>
          <a:lstStyle/>
          <a:p>
            <a:endParaRPr lang="en-US"/>
          </a:p>
        </p:txBody>
      </p:sp>
      <p:sp>
        <p:nvSpPr>
          <p:cNvPr id="8205" name="Rectangle 16"/>
          <p:cNvSpPr>
            <a:spLocks noChangeArrowheads="1"/>
          </p:cNvSpPr>
          <p:nvPr/>
        </p:nvSpPr>
        <p:spPr bwMode="auto">
          <a:xfrm>
            <a:off x="6200775" y="3276600"/>
            <a:ext cx="1647825" cy="366713"/>
          </a:xfrm>
          <a:prstGeom prst="rect">
            <a:avLst/>
          </a:prstGeom>
          <a:noFill/>
          <a:ln w="9525">
            <a:noFill/>
            <a:miter lim="800000"/>
            <a:headEnd/>
            <a:tailEnd/>
          </a:ln>
        </p:spPr>
        <p:txBody>
          <a:bodyPr wrap="none">
            <a:spAutoFit/>
          </a:bodyPr>
          <a:lstStyle/>
          <a:p>
            <a:pPr algn="ctr" eaLnBrk="0" hangingPunct="0"/>
            <a:r>
              <a:rPr lang="en-US" sz="1800" b="1">
                <a:solidFill>
                  <a:srgbClr val="ED181E"/>
                </a:solidFill>
                <a:latin typeface="Comic Sans MS" pitchFamily="66" charset="0"/>
              </a:rPr>
              <a:t>Spectroscopy</a:t>
            </a:r>
          </a:p>
        </p:txBody>
      </p:sp>
      <p:sp>
        <p:nvSpPr>
          <p:cNvPr id="8206" name="Text Box 17"/>
          <p:cNvSpPr txBox="1">
            <a:spLocks noChangeArrowheads="1"/>
          </p:cNvSpPr>
          <p:nvPr/>
        </p:nvSpPr>
        <p:spPr bwMode="auto">
          <a:xfrm>
            <a:off x="6172200" y="5486400"/>
            <a:ext cx="2447925" cy="915988"/>
          </a:xfrm>
          <a:prstGeom prst="rect">
            <a:avLst/>
          </a:prstGeom>
          <a:noFill/>
          <a:ln w="9525">
            <a:noFill/>
            <a:miter lim="800000"/>
            <a:headEnd/>
            <a:tailEnd/>
          </a:ln>
        </p:spPr>
        <p:txBody>
          <a:bodyPr wrap="none">
            <a:spAutoFit/>
          </a:bodyPr>
          <a:lstStyle/>
          <a:p>
            <a:pPr algn="ctr" eaLnBrk="0" hangingPunct="0"/>
            <a:r>
              <a:rPr lang="en-US" sz="1800" b="1" dirty="0" err="1">
                <a:solidFill>
                  <a:schemeClr val="accent2"/>
                </a:solidFill>
                <a:latin typeface="Comic Sans MS" pitchFamily="66" charset="0"/>
              </a:rPr>
              <a:t>Gluonic</a:t>
            </a:r>
            <a:endParaRPr lang="en-US" sz="1800" b="1" dirty="0">
              <a:solidFill>
                <a:schemeClr val="accent2"/>
              </a:solidFill>
              <a:latin typeface="Comic Sans MS" pitchFamily="66" charset="0"/>
            </a:endParaRPr>
          </a:p>
          <a:p>
            <a:pPr algn="ctr" eaLnBrk="0" hangingPunct="0"/>
            <a:r>
              <a:rPr lang="en-US" sz="1800" b="1" dirty="0">
                <a:solidFill>
                  <a:schemeClr val="accent2"/>
                </a:solidFill>
                <a:latin typeface="Comic Sans MS" pitchFamily="66" charset="0"/>
              </a:rPr>
              <a:t>Degrees of Freedom</a:t>
            </a:r>
          </a:p>
          <a:p>
            <a:pPr algn="ctr" eaLnBrk="0" hangingPunct="0"/>
            <a:r>
              <a:rPr lang="en-US" sz="1800" b="1" dirty="0">
                <a:solidFill>
                  <a:schemeClr val="accent2"/>
                </a:solidFill>
                <a:latin typeface="Comic Sans MS" pitchFamily="66" charset="0"/>
              </a:rPr>
              <a:t>Missing</a:t>
            </a:r>
          </a:p>
        </p:txBody>
      </p:sp>
      <p:pic>
        <p:nvPicPr>
          <p:cNvPr id="8207" name="Picture 18"/>
          <p:cNvPicPr>
            <a:picLocks noChangeAspect="1" noChangeArrowheads="1"/>
          </p:cNvPicPr>
          <p:nvPr/>
        </p:nvPicPr>
        <p:blipFill>
          <a:blip r:embed="rId3" cstate="print"/>
          <a:srcRect l="9792" t="32460" r="15208" b="51662"/>
          <a:stretch>
            <a:fillRect/>
          </a:stretch>
        </p:blipFill>
        <p:spPr bwMode="auto">
          <a:xfrm>
            <a:off x="5334000" y="4216400"/>
            <a:ext cx="3352800" cy="1117600"/>
          </a:xfrm>
          <a:prstGeom prst="rect">
            <a:avLst/>
          </a:prstGeom>
          <a:noFill/>
          <a:ln w="9525">
            <a:noFill/>
            <a:miter lim="800000"/>
            <a:headEnd/>
            <a:tailEnd/>
          </a:ln>
        </p:spPr>
      </p:pic>
      <p:pic>
        <p:nvPicPr>
          <p:cNvPr id="8208" name="Picture 17" descr="gluon_jet.jpg"/>
          <p:cNvPicPr>
            <a:picLocks noChangeAspect="1"/>
          </p:cNvPicPr>
          <p:nvPr/>
        </p:nvPicPr>
        <p:blipFill>
          <a:blip r:embed="rId4" cstate="print"/>
          <a:srcRect/>
          <a:stretch>
            <a:fillRect/>
          </a:stretch>
        </p:blipFill>
        <p:spPr bwMode="auto">
          <a:xfrm>
            <a:off x="304800" y="3810000"/>
            <a:ext cx="2308225" cy="2128838"/>
          </a:xfrm>
          <a:prstGeom prst="rect">
            <a:avLst/>
          </a:prstGeom>
          <a:noFill/>
          <a:ln w="9525">
            <a:noFill/>
            <a:miter lim="800000"/>
            <a:headEnd/>
            <a:tailEnd/>
          </a:ln>
        </p:spPr>
      </p:pic>
      <p:pic>
        <p:nvPicPr>
          <p:cNvPr id="8209" name="Picture 18" descr="gluon_jet2.jpg"/>
          <p:cNvPicPr>
            <a:picLocks noChangeAspect="1"/>
          </p:cNvPicPr>
          <p:nvPr/>
        </p:nvPicPr>
        <p:blipFill>
          <a:blip r:embed="rId5" cstate="print"/>
          <a:srcRect/>
          <a:stretch>
            <a:fillRect/>
          </a:stretch>
        </p:blipFill>
        <p:spPr bwMode="auto">
          <a:xfrm>
            <a:off x="2819400" y="4114800"/>
            <a:ext cx="1404937" cy="1311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0" y="0"/>
            <a:ext cx="9144000" cy="3962400"/>
            <a:chOff x="0" y="0"/>
            <a:chExt cx="9144000" cy="3962400"/>
          </a:xfrm>
        </p:grpSpPr>
        <p:sp>
          <p:nvSpPr>
            <p:cNvPr id="42" name="Rectangle 41"/>
            <p:cNvSpPr/>
            <p:nvPr/>
          </p:nvSpPr>
          <p:spPr>
            <a:xfrm>
              <a:off x="0" y="0"/>
              <a:ext cx="91440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6" name="Picture 18"/>
            <p:cNvPicPr>
              <a:picLocks noChangeAspect="1" noChangeArrowheads="1"/>
            </p:cNvPicPr>
            <p:nvPr/>
          </p:nvPicPr>
          <p:blipFill>
            <a:blip r:embed="rId3" cstate="print"/>
            <a:srcRect/>
            <a:stretch>
              <a:fillRect/>
            </a:stretch>
          </p:blipFill>
          <p:spPr bwMode="auto">
            <a:xfrm>
              <a:off x="1143000" y="1066800"/>
              <a:ext cx="2108200" cy="1485900"/>
            </a:xfrm>
            <a:prstGeom prst="rect">
              <a:avLst/>
            </a:prstGeom>
            <a:noFill/>
            <a:ln w="9525">
              <a:noFill/>
              <a:miter lim="800000"/>
              <a:headEnd/>
              <a:tailEnd/>
            </a:ln>
          </p:spPr>
        </p:pic>
        <p:grpSp>
          <p:nvGrpSpPr>
            <p:cNvPr id="3" name="Group 19"/>
            <p:cNvGrpSpPr>
              <a:grpSpLocks/>
            </p:cNvGrpSpPr>
            <p:nvPr/>
          </p:nvGrpSpPr>
          <p:grpSpPr bwMode="auto">
            <a:xfrm>
              <a:off x="3276601" y="1143000"/>
              <a:ext cx="2246313" cy="341313"/>
              <a:chOff x="1776" y="2880"/>
              <a:chExt cx="1415" cy="215"/>
            </a:xfrm>
          </p:grpSpPr>
          <p:sp>
            <p:nvSpPr>
              <p:cNvPr id="4" name="Rectangle 20"/>
              <p:cNvSpPr>
                <a:spLocks noChangeArrowheads="1"/>
              </p:cNvSpPr>
              <p:nvPr/>
            </p:nvSpPr>
            <p:spPr bwMode="auto">
              <a:xfrm>
                <a:off x="2260" y="2880"/>
                <a:ext cx="931" cy="194"/>
              </a:xfrm>
              <a:prstGeom prst="rect">
                <a:avLst/>
              </a:prstGeom>
              <a:noFill/>
              <a:ln w="9525">
                <a:noFill/>
                <a:miter lim="800000"/>
                <a:headEnd/>
                <a:tailEnd/>
              </a:ln>
              <a:effectLst/>
            </p:spPr>
            <p:txBody>
              <a:bodyPr wrap="none">
                <a:spAutoFit/>
              </a:bodyPr>
              <a:lstStyle/>
              <a:p>
                <a:pPr eaLnBrk="0" hangingPunct="0">
                  <a:defRPr/>
                </a:pPr>
                <a:r>
                  <a:rPr lang="en-US" sz="1400" b="1" dirty="0">
                    <a:solidFill>
                      <a:srgbClr val="ED181E"/>
                    </a:solidFill>
                    <a:latin typeface="Arial" pitchFamily="34" charset="0"/>
                    <a:cs typeface="Arial" pitchFamily="34" charset="0"/>
                  </a:rPr>
                  <a:t>Hybrid mesons</a:t>
                </a:r>
              </a:p>
            </p:txBody>
          </p:sp>
          <p:sp>
            <p:nvSpPr>
              <p:cNvPr id="5" name="AutoShape 21"/>
              <p:cNvSpPr>
                <a:spLocks noChangeArrowheads="1"/>
              </p:cNvSpPr>
              <p:nvPr/>
            </p:nvSpPr>
            <p:spPr bwMode="auto">
              <a:xfrm>
                <a:off x="1776" y="2928"/>
                <a:ext cx="336" cy="167"/>
              </a:xfrm>
              <a:prstGeom prst="leftArrow">
                <a:avLst>
                  <a:gd name="adj1" fmla="val 50000"/>
                  <a:gd name="adj2" fmla="val 50299"/>
                </a:avLst>
              </a:prstGeom>
              <a:solidFill>
                <a:srgbClr val="FFFD00"/>
              </a:solidFill>
              <a:ln w="9525">
                <a:solidFill>
                  <a:srgbClr val="FFFD00"/>
                </a:solidFill>
                <a:miter lim="800000"/>
                <a:headEnd/>
                <a:tailEnd/>
              </a:ln>
              <a:effectLst/>
            </p:spPr>
            <p:txBody>
              <a:bodyPr wrap="none" anchor="ctr"/>
              <a:lstStyle/>
              <a:p>
                <a:pPr>
                  <a:defRPr/>
                </a:pPr>
                <a:endParaRPr lang="en-US">
                  <a:latin typeface="+mn-lt"/>
                </a:endParaRPr>
              </a:p>
            </p:txBody>
          </p:sp>
        </p:grpSp>
        <p:sp>
          <p:nvSpPr>
            <p:cNvPr id="6" name="Rectangle 22"/>
            <p:cNvSpPr>
              <a:spLocks noChangeArrowheads="1"/>
            </p:cNvSpPr>
            <p:nvPr/>
          </p:nvSpPr>
          <p:spPr bwMode="auto">
            <a:xfrm>
              <a:off x="4090988" y="2133600"/>
              <a:ext cx="1529586" cy="307777"/>
            </a:xfrm>
            <a:prstGeom prst="rect">
              <a:avLst/>
            </a:prstGeom>
            <a:noFill/>
            <a:ln w="9525">
              <a:noFill/>
              <a:miter lim="800000"/>
              <a:headEnd/>
              <a:tailEnd/>
            </a:ln>
            <a:effectLst/>
          </p:spPr>
          <p:txBody>
            <a:bodyPr wrap="none">
              <a:spAutoFit/>
            </a:bodyPr>
            <a:lstStyle/>
            <a:p>
              <a:pPr eaLnBrk="0" hangingPunct="0">
                <a:defRPr/>
              </a:pPr>
              <a:r>
                <a:rPr lang="en-US" sz="1400" b="1" dirty="0">
                  <a:solidFill>
                    <a:srgbClr val="ED181E"/>
                  </a:solidFill>
                  <a:latin typeface="Arial" pitchFamily="34" charset="0"/>
                  <a:cs typeface="Arial" pitchFamily="34" charset="0"/>
                </a:rPr>
                <a:t>Normal mesons</a:t>
              </a:r>
            </a:p>
          </p:txBody>
        </p:sp>
        <p:sp>
          <p:nvSpPr>
            <p:cNvPr id="7" name="AutoShape 23"/>
            <p:cNvSpPr>
              <a:spLocks noChangeArrowheads="1"/>
            </p:cNvSpPr>
            <p:nvPr/>
          </p:nvSpPr>
          <p:spPr bwMode="auto">
            <a:xfrm>
              <a:off x="3276600" y="2133600"/>
              <a:ext cx="533400" cy="265113"/>
            </a:xfrm>
            <a:prstGeom prst="leftArrow">
              <a:avLst>
                <a:gd name="adj1" fmla="val 50000"/>
                <a:gd name="adj2" fmla="val 50299"/>
              </a:avLst>
            </a:prstGeom>
            <a:solidFill>
              <a:srgbClr val="FFFD00"/>
            </a:solidFill>
            <a:ln w="9525">
              <a:solidFill>
                <a:srgbClr val="FFFD00"/>
              </a:solidFill>
              <a:miter lim="800000"/>
              <a:headEnd/>
              <a:tailEnd/>
            </a:ln>
            <a:effectLst/>
          </p:spPr>
          <p:txBody>
            <a:bodyPr wrap="none" anchor="ctr"/>
            <a:lstStyle/>
            <a:p>
              <a:pPr>
                <a:defRPr/>
              </a:pPr>
              <a:endParaRPr lang="en-US">
                <a:latin typeface="+mn-lt"/>
              </a:endParaRPr>
            </a:p>
          </p:txBody>
        </p:sp>
        <p:sp>
          <p:nvSpPr>
            <p:cNvPr id="8" name="AutoShape 24"/>
            <p:cNvSpPr>
              <a:spLocks noChangeArrowheads="1"/>
            </p:cNvSpPr>
            <p:nvPr/>
          </p:nvSpPr>
          <p:spPr bwMode="auto">
            <a:xfrm>
              <a:off x="2895600" y="1676400"/>
              <a:ext cx="533400" cy="265113"/>
            </a:xfrm>
            <a:prstGeom prst="leftArrow">
              <a:avLst>
                <a:gd name="adj1" fmla="val 50000"/>
                <a:gd name="adj2" fmla="val 50299"/>
              </a:avLst>
            </a:prstGeom>
            <a:solidFill>
              <a:srgbClr val="991A42"/>
            </a:solidFill>
            <a:ln w="9525">
              <a:solidFill>
                <a:srgbClr val="991A42"/>
              </a:solidFill>
              <a:miter lim="800000"/>
              <a:headEnd/>
              <a:tailEnd/>
            </a:ln>
            <a:effectLst/>
          </p:spPr>
          <p:txBody>
            <a:bodyPr wrap="none" anchor="ctr"/>
            <a:lstStyle/>
            <a:p>
              <a:pPr>
                <a:defRPr/>
              </a:pPr>
              <a:endParaRPr lang="en-US">
                <a:latin typeface="+mn-lt"/>
              </a:endParaRPr>
            </a:p>
          </p:txBody>
        </p:sp>
        <p:sp>
          <p:nvSpPr>
            <p:cNvPr id="9" name="Rectangle 25"/>
            <p:cNvSpPr>
              <a:spLocks noChangeArrowheads="1"/>
            </p:cNvSpPr>
            <p:nvPr/>
          </p:nvSpPr>
          <p:spPr bwMode="auto">
            <a:xfrm>
              <a:off x="3657600" y="1676400"/>
              <a:ext cx="2184400" cy="304800"/>
            </a:xfrm>
            <a:prstGeom prst="rect">
              <a:avLst/>
            </a:prstGeom>
            <a:noFill/>
            <a:ln w="9525">
              <a:noFill/>
              <a:miter lim="800000"/>
              <a:headEnd/>
              <a:tailEnd/>
            </a:ln>
            <a:effectLst/>
          </p:spPr>
          <p:txBody>
            <a:bodyPr wrap="none">
              <a:spAutoFit/>
            </a:bodyPr>
            <a:lstStyle/>
            <a:p>
              <a:pPr eaLnBrk="0" hangingPunct="0">
                <a:defRPr/>
              </a:pPr>
              <a:r>
                <a:rPr lang="en-US" sz="1400" b="1" dirty="0">
                  <a:latin typeface="Arial" pitchFamily="34" charset="0"/>
                  <a:cs typeface="Arial" pitchFamily="34" charset="0"/>
                </a:rPr>
                <a:t>1 </a:t>
              </a:r>
              <a:r>
                <a:rPr lang="en-US" sz="1400" b="1" dirty="0" err="1">
                  <a:latin typeface="Arial" pitchFamily="34" charset="0"/>
                  <a:cs typeface="Arial" pitchFamily="34" charset="0"/>
                </a:rPr>
                <a:t>GeV</a:t>
              </a:r>
              <a:r>
                <a:rPr lang="en-US" sz="1400" b="1" dirty="0">
                  <a:latin typeface="Arial" pitchFamily="34" charset="0"/>
                  <a:cs typeface="Arial" pitchFamily="34" charset="0"/>
                </a:rPr>
                <a:t> mass difference</a:t>
              </a:r>
              <a:endParaRPr lang="en-US" sz="1400" b="1" dirty="0">
                <a:solidFill>
                  <a:srgbClr val="ED181E"/>
                </a:solidFill>
                <a:latin typeface="Arial" pitchFamily="34" charset="0"/>
                <a:cs typeface="Arial" pitchFamily="34" charset="0"/>
              </a:endParaRPr>
            </a:p>
          </p:txBody>
        </p:sp>
        <p:sp>
          <p:nvSpPr>
            <p:cNvPr id="10" name="Rectangle 26"/>
            <p:cNvSpPr>
              <a:spLocks noChangeArrowheads="1"/>
            </p:cNvSpPr>
            <p:nvPr/>
          </p:nvSpPr>
          <p:spPr bwMode="auto">
            <a:xfrm>
              <a:off x="2057400" y="1676400"/>
              <a:ext cx="304800" cy="30480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mn-lt"/>
              </a:endParaRPr>
            </a:p>
          </p:txBody>
        </p:sp>
        <p:sp>
          <p:nvSpPr>
            <p:cNvPr id="15" name="TextBox 14"/>
            <p:cNvSpPr txBox="1"/>
            <p:nvPr/>
          </p:nvSpPr>
          <p:spPr>
            <a:xfrm>
              <a:off x="152400" y="101600"/>
              <a:ext cx="7400925" cy="584200"/>
            </a:xfrm>
            <a:prstGeom prst="rect">
              <a:avLst/>
            </a:prstGeom>
            <a:noFill/>
          </p:spPr>
          <p:txBody>
            <a:bodyPr wrap="none">
              <a:spAutoFit/>
            </a:bodyPr>
            <a:lstStyle/>
            <a:p>
              <a:pPr>
                <a:defRPr/>
              </a:pPr>
              <a:r>
                <a:rPr lang="en-US" sz="3200" b="1" dirty="0">
                  <a:solidFill>
                    <a:srgbClr val="0033CC"/>
                  </a:solidFill>
                  <a:latin typeface="Arial" pitchFamily="34" charset="0"/>
                  <a:cs typeface="Arial" pitchFamily="34" charset="0"/>
                </a:rPr>
                <a:t>Hybrid mesons and mass predictions</a:t>
              </a:r>
            </a:p>
          </p:txBody>
        </p:sp>
        <p:sp>
          <p:nvSpPr>
            <p:cNvPr id="16" name="AutoShape 23"/>
            <p:cNvSpPr>
              <a:spLocks noChangeArrowheads="1"/>
            </p:cNvSpPr>
            <p:nvPr/>
          </p:nvSpPr>
          <p:spPr bwMode="auto">
            <a:xfrm rot="10800000">
              <a:off x="5765800" y="2133600"/>
              <a:ext cx="533400" cy="265113"/>
            </a:xfrm>
            <a:prstGeom prst="leftArrow">
              <a:avLst>
                <a:gd name="adj1" fmla="val 50000"/>
                <a:gd name="adj2" fmla="val 50299"/>
              </a:avLst>
            </a:prstGeom>
            <a:solidFill>
              <a:srgbClr val="FFFD00"/>
            </a:solidFill>
            <a:ln w="9525">
              <a:solidFill>
                <a:srgbClr val="FFFD00"/>
              </a:solidFill>
              <a:miter lim="800000"/>
              <a:headEnd/>
              <a:tailEnd/>
            </a:ln>
            <a:effectLst/>
          </p:spPr>
          <p:txBody>
            <a:bodyPr wrap="none" anchor="ctr"/>
            <a:lstStyle/>
            <a:p>
              <a:pPr>
                <a:defRPr/>
              </a:pPr>
              <a:endParaRPr lang="en-US">
                <a:latin typeface="+mn-lt"/>
              </a:endParaRPr>
            </a:p>
          </p:txBody>
        </p:sp>
        <p:sp>
          <p:nvSpPr>
            <p:cNvPr id="17" name="AutoShape 23"/>
            <p:cNvSpPr>
              <a:spLocks noChangeArrowheads="1"/>
            </p:cNvSpPr>
            <p:nvPr/>
          </p:nvSpPr>
          <p:spPr bwMode="auto">
            <a:xfrm rot="10800000">
              <a:off x="5765800" y="1143000"/>
              <a:ext cx="1447800" cy="265113"/>
            </a:xfrm>
            <a:prstGeom prst="leftArrow">
              <a:avLst>
                <a:gd name="adj1" fmla="val 50000"/>
                <a:gd name="adj2" fmla="val 50299"/>
              </a:avLst>
            </a:prstGeom>
            <a:solidFill>
              <a:srgbClr val="FFFD00"/>
            </a:solidFill>
            <a:ln w="9525">
              <a:solidFill>
                <a:srgbClr val="FFFD00"/>
              </a:solidFill>
              <a:miter lim="800000"/>
              <a:headEnd/>
              <a:tailEnd/>
            </a:ln>
            <a:effectLst/>
          </p:spPr>
          <p:txBody>
            <a:bodyPr wrap="none" anchor="ctr"/>
            <a:lstStyle/>
            <a:p>
              <a:pPr>
                <a:defRPr/>
              </a:pPr>
              <a:endParaRPr lang="en-US">
                <a:latin typeface="+mn-lt"/>
              </a:endParaRPr>
            </a:p>
          </p:txBody>
        </p:sp>
        <p:sp>
          <p:nvSpPr>
            <p:cNvPr id="12306" name="Text Box 28"/>
            <p:cNvSpPr txBox="1">
              <a:spLocks noChangeArrowheads="1"/>
            </p:cNvSpPr>
            <p:nvPr/>
          </p:nvSpPr>
          <p:spPr bwMode="auto">
            <a:xfrm>
              <a:off x="7391400" y="2971800"/>
              <a:ext cx="1066800" cy="338138"/>
            </a:xfrm>
            <a:prstGeom prst="rect">
              <a:avLst/>
            </a:prstGeom>
            <a:noFill/>
            <a:ln w="9525">
              <a:noFill/>
              <a:miter lim="800000"/>
              <a:headEnd/>
              <a:tailEnd/>
            </a:ln>
          </p:spPr>
          <p:txBody>
            <a:bodyPr>
              <a:spAutoFit/>
            </a:bodyPr>
            <a:lstStyle/>
            <a:p>
              <a:r>
                <a:rPr lang="en-US" sz="1600" b="1">
                  <a:solidFill>
                    <a:srgbClr val="008000"/>
                  </a:solidFill>
                  <a:latin typeface="Comic Sans MS" pitchFamily="66" charset="0"/>
                </a:rPr>
                <a:t>J</a:t>
              </a:r>
              <a:r>
                <a:rPr lang="en-US" sz="1600" b="1" baseline="30000">
                  <a:solidFill>
                    <a:srgbClr val="008000"/>
                  </a:solidFill>
                  <a:latin typeface="Comic Sans MS" pitchFamily="66" charset="0"/>
                </a:rPr>
                <a:t>pc</a:t>
              </a:r>
              <a:r>
                <a:rPr lang="en-US" sz="1600" b="1">
                  <a:solidFill>
                    <a:srgbClr val="008000"/>
                  </a:solidFill>
                  <a:latin typeface="Comic Sans MS" pitchFamily="66" charset="0"/>
                </a:rPr>
                <a:t> = 1</a:t>
              </a:r>
              <a:r>
                <a:rPr lang="en-US" sz="1600" b="1" baseline="30000">
                  <a:solidFill>
                    <a:srgbClr val="008000"/>
                  </a:solidFill>
                  <a:latin typeface="Comic Sans MS" pitchFamily="66" charset="0"/>
                </a:rPr>
                <a:t>-+</a:t>
              </a:r>
              <a:endParaRPr lang="en-US" sz="1600" b="1">
                <a:solidFill>
                  <a:srgbClr val="008000"/>
                </a:solidFill>
                <a:latin typeface="Comic Sans MS" pitchFamily="66" charset="0"/>
              </a:endParaRPr>
            </a:p>
          </p:txBody>
        </p:sp>
        <p:cxnSp>
          <p:nvCxnSpPr>
            <p:cNvPr id="26" name="Straight Connector 25"/>
            <p:cNvCxnSpPr>
              <a:stCxn id="31" idx="7"/>
              <a:endCxn id="31" idx="3"/>
            </p:cNvCxnSpPr>
            <p:nvPr/>
          </p:nvCxnSpPr>
          <p:spPr>
            <a:xfrm rot="16200000" flipH="1" flipV="1">
              <a:off x="7546975" y="2746375"/>
              <a:ext cx="755650" cy="75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1" idx="5"/>
              <a:endCxn id="31" idx="1"/>
            </p:cNvCxnSpPr>
            <p:nvPr/>
          </p:nvCxnSpPr>
          <p:spPr>
            <a:xfrm rot="5400000" flipH="1">
              <a:off x="7546975" y="2746375"/>
              <a:ext cx="755650" cy="75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391400" y="2590800"/>
              <a:ext cx="1066800" cy="1066800"/>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 name="Group 50"/>
            <p:cNvGrpSpPr>
              <a:grpSpLocks/>
            </p:cNvGrpSpPr>
            <p:nvPr/>
          </p:nvGrpSpPr>
          <p:grpSpPr bwMode="auto">
            <a:xfrm>
              <a:off x="6324600" y="1600200"/>
              <a:ext cx="838200" cy="2057400"/>
              <a:chOff x="960" y="1296"/>
              <a:chExt cx="672" cy="1584"/>
            </a:xfrm>
          </p:grpSpPr>
          <p:sp>
            <p:nvSpPr>
              <p:cNvPr id="12321" name="AutoShape 51"/>
              <p:cNvSpPr>
                <a:spLocks noChangeArrowheads="1"/>
              </p:cNvSpPr>
              <p:nvPr/>
            </p:nvSpPr>
            <p:spPr bwMode="auto">
              <a:xfrm>
                <a:off x="1200" y="2688"/>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Comic Sans MS" pitchFamily="66" charset="0"/>
                </a:endParaRPr>
              </a:p>
            </p:txBody>
          </p:sp>
          <p:sp>
            <p:nvSpPr>
              <p:cNvPr id="12322" name="AutoShape 52"/>
              <p:cNvSpPr>
                <a:spLocks noChangeArrowheads="1"/>
              </p:cNvSpPr>
              <p:nvPr/>
            </p:nvSpPr>
            <p:spPr bwMode="auto">
              <a:xfrm>
                <a:off x="1200" y="1344"/>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Comic Sans MS" pitchFamily="66" charset="0"/>
                </a:endParaRPr>
              </a:p>
            </p:txBody>
          </p:sp>
          <p:sp>
            <p:nvSpPr>
              <p:cNvPr id="12323" name="Line 53"/>
              <p:cNvSpPr>
                <a:spLocks noChangeShapeType="1"/>
              </p:cNvSpPr>
              <p:nvPr/>
            </p:nvSpPr>
            <p:spPr bwMode="auto">
              <a:xfrm rot="-5400000">
                <a:off x="720" y="2088"/>
                <a:ext cx="1296" cy="0"/>
              </a:xfrm>
              <a:prstGeom prst="line">
                <a:avLst/>
              </a:prstGeom>
              <a:noFill/>
              <a:ln w="57150">
                <a:solidFill>
                  <a:srgbClr val="18605A"/>
                </a:solidFill>
                <a:round/>
                <a:headEnd/>
                <a:tailEnd/>
              </a:ln>
            </p:spPr>
            <p:txBody>
              <a:bodyPr wrap="none" anchor="ctr"/>
              <a:lstStyle/>
              <a:p>
                <a:endParaRPr lang="en-US"/>
              </a:p>
            </p:txBody>
          </p:sp>
          <p:sp>
            <p:nvSpPr>
              <p:cNvPr id="12324" name="Oval 54"/>
              <p:cNvSpPr>
                <a:spLocks noChangeArrowheads="1"/>
              </p:cNvSpPr>
              <p:nvPr/>
            </p:nvSpPr>
            <p:spPr bwMode="auto">
              <a:xfrm>
                <a:off x="1248" y="2640"/>
                <a:ext cx="240" cy="24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12325" name="Oval 55"/>
              <p:cNvSpPr>
                <a:spLocks noChangeArrowheads="1"/>
              </p:cNvSpPr>
              <p:nvPr/>
            </p:nvSpPr>
            <p:spPr bwMode="auto">
              <a:xfrm>
                <a:off x="1248" y="1296"/>
                <a:ext cx="240" cy="240"/>
              </a:xfrm>
              <a:prstGeom prst="ellipse">
                <a:avLst/>
              </a:prstGeom>
              <a:solidFill>
                <a:srgbClr val="ED181E"/>
              </a:solidFill>
              <a:ln w="9525">
                <a:solidFill>
                  <a:schemeClr val="tx1"/>
                </a:solidFill>
                <a:round/>
                <a:headEnd/>
                <a:tailEnd/>
              </a:ln>
            </p:spPr>
            <p:txBody>
              <a:bodyPr wrap="none" anchor="ctr"/>
              <a:lstStyle/>
              <a:p>
                <a:endParaRPr lang="en-US">
                  <a:latin typeface="Comic Sans MS" pitchFamily="66" charset="0"/>
                </a:endParaRPr>
              </a:p>
            </p:txBody>
          </p:sp>
          <p:sp>
            <p:nvSpPr>
              <p:cNvPr id="12326" name="Rectangle 56"/>
              <p:cNvSpPr>
                <a:spLocks noChangeArrowheads="1"/>
              </p:cNvSpPr>
              <p:nvPr/>
            </p:nvSpPr>
            <p:spPr bwMode="auto">
              <a:xfrm>
                <a:off x="960" y="1392"/>
                <a:ext cx="217" cy="291"/>
              </a:xfrm>
              <a:prstGeom prst="rect">
                <a:avLst/>
              </a:prstGeom>
              <a:noFill/>
              <a:ln w="9525">
                <a:noFill/>
                <a:miter lim="800000"/>
                <a:headEnd/>
                <a:tailEnd/>
              </a:ln>
            </p:spPr>
            <p:txBody>
              <a:bodyPr wrap="none">
                <a:spAutoFit/>
              </a:bodyPr>
              <a:lstStyle/>
              <a:p>
                <a:pPr eaLnBrk="0" hangingPunct="0"/>
                <a:r>
                  <a:rPr lang="en-US" b="1">
                    <a:solidFill>
                      <a:srgbClr val="ED181E"/>
                    </a:solidFill>
                    <a:latin typeface="Comic Sans MS" pitchFamily="66" charset="0"/>
                  </a:rPr>
                  <a:t>q</a:t>
                </a:r>
                <a:endParaRPr lang="en-US" sz="1800" b="1">
                  <a:solidFill>
                    <a:schemeClr val="accent2"/>
                  </a:solidFill>
                  <a:latin typeface="Comic Sans MS" pitchFamily="66" charset="0"/>
                </a:endParaRPr>
              </a:p>
            </p:txBody>
          </p:sp>
          <p:grpSp>
            <p:nvGrpSpPr>
              <p:cNvPr id="12" name="Group 57"/>
              <p:cNvGrpSpPr>
                <a:grpSpLocks/>
              </p:cNvGrpSpPr>
              <p:nvPr/>
            </p:nvGrpSpPr>
            <p:grpSpPr bwMode="auto">
              <a:xfrm>
                <a:off x="960" y="2448"/>
                <a:ext cx="217" cy="291"/>
                <a:chOff x="1728" y="2832"/>
                <a:chExt cx="217" cy="291"/>
              </a:xfrm>
            </p:grpSpPr>
            <p:sp>
              <p:nvSpPr>
                <p:cNvPr id="12328" name="Rectangle 58"/>
                <p:cNvSpPr>
                  <a:spLocks noChangeArrowheads="1"/>
                </p:cNvSpPr>
                <p:nvPr/>
              </p:nvSpPr>
              <p:spPr bwMode="auto">
                <a:xfrm>
                  <a:off x="1728" y="2832"/>
                  <a:ext cx="217" cy="291"/>
                </a:xfrm>
                <a:prstGeom prst="rect">
                  <a:avLst/>
                </a:prstGeom>
                <a:noFill/>
                <a:ln w="9525">
                  <a:noFill/>
                  <a:miter lim="800000"/>
                  <a:headEnd/>
                  <a:tailEnd/>
                </a:ln>
              </p:spPr>
              <p:txBody>
                <a:bodyPr wrap="none">
                  <a:spAutoFit/>
                </a:bodyPr>
                <a:lstStyle/>
                <a:p>
                  <a:pPr eaLnBrk="0" hangingPunct="0"/>
                  <a:r>
                    <a:rPr lang="en-US" b="1">
                      <a:solidFill>
                        <a:schemeClr val="accent2"/>
                      </a:solidFill>
                      <a:latin typeface="Comic Sans MS" pitchFamily="66" charset="0"/>
                    </a:rPr>
                    <a:t>q</a:t>
                  </a:r>
                  <a:endParaRPr lang="en-US" b="1">
                    <a:solidFill>
                      <a:srgbClr val="ED181E"/>
                    </a:solidFill>
                    <a:latin typeface="Comic Sans MS" pitchFamily="66" charset="0"/>
                  </a:endParaRPr>
                </a:p>
              </p:txBody>
            </p:sp>
            <p:sp>
              <p:nvSpPr>
                <p:cNvPr id="12329" name="Line 59"/>
                <p:cNvSpPr>
                  <a:spLocks noChangeShapeType="1"/>
                </p:cNvSpPr>
                <p:nvPr/>
              </p:nvSpPr>
              <p:spPr bwMode="auto">
                <a:xfrm>
                  <a:off x="1764" y="2928"/>
                  <a:ext cx="144" cy="0"/>
                </a:xfrm>
                <a:prstGeom prst="line">
                  <a:avLst/>
                </a:prstGeom>
                <a:noFill/>
                <a:ln w="28575">
                  <a:solidFill>
                    <a:schemeClr val="accent2"/>
                  </a:solidFill>
                  <a:round/>
                  <a:headEnd/>
                  <a:tailEnd/>
                </a:ln>
              </p:spPr>
              <p:txBody>
                <a:bodyPr wrap="none" anchor="ctr"/>
                <a:lstStyle/>
                <a:p>
                  <a:endParaRPr lang="en-US"/>
                </a:p>
              </p:txBody>
            </p:sp>
          </p:grpSp>
        </p:grpSp>
        <p:grpSp>
          <p:nvGrpSpPr>
            <p:cNvPr id="13" name="Group 38"/>
            <p:cNvGrpSpPr>
              <a:grpSpLocks/>
            </p:cNvGrpSpPr>
            <p:nvPr/>
          </p:nvGrpSpPr>
          <p:grpSpPr bwMode="auto">
            <a:xfrm>
              <a:off x="7391400" y="304800"/>
              <a:ext cx="1066800" cy="1981200"/>
              <a:chOff x="4224" y="1440"/>
              <a:chExt cx="816" cy="1584"/>
            </a:xfrm>
          </p:grpSpPr>
          <p:sp>
            <p:nvSpPr>
              <p:cNvPr id="12312" name="AutoShape 39"/>
              <p:cNvSpPr>
                <a:spLocks noChangeArrowheads="1"/>
              </p:cNvSpPr>
              <p:nvPr/>
            </p:nvSpPr>
            <p:spPr bwMode="auto">
              <a:xfrm>
                <a:off x="4608" y="2832"/>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Comic Sans MS" pitchFamily="66" charset="0"/>
                </a:endParaRPr>
              </a:p>
            </p:txBody>
          </p:sp>
          <p:sp>
            <p:nvSpPr>
              <p:cNvPr id="12313" name="AutoShape 40"/>
              <p:cNvSpPr>
                <a:spLocks noChangeArrowheads="1"/>
              </p:cNvSpPr>
              <p:nvPr/>
            </p:nvSpPr>
            <p:spPr bwMode="auto">
              <a:xfrm>
                <a:off x="4608" y="1488"/>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Comic Sans MS" pitchFamily="66" charset="0"/>
                </a:endParaRPr>
              </a:p>
            </p:txBody>
          </p:sp>
          <p:sp>
            <p:nvSpPr>
              <p:cNvPr id="12314" name="Oval 41"/>
              <p:cNvSpPr>
                <a:spLocks noChangeArrowheads="1"/>
              </p:cNvSpPr>
              <p:nvPr/>
            </p:nvSpPr>
            <p:spPr bwMode="auto">
              <a:xfrm rot="-5400000">
                <a:off x="4080" y="2064"/>
                <a:ext cx="1344" cy="384"/>
              </a:xfrm>
              <a:prstGeom prst="ellipse">
                <a:avLst/>
              </a:prstGeom>
              <a:gradFill rotWithShape="0">
                <a:gsLst>
                  <a:gs pos="0">
                    <a:schemeClr val="bg1"/>
                  </a:gs>
                  <a:gs pos="100000">
                    <a:srgbClr val="18605A"/>
                  </a:gs>
                </a:gsLst>
                <a:path path="shape">
                  <a:fillToRect l="50000" t="50000" r="50000" b="50000"/>
                </a:path>
              </a:gradFill>
              <a:ln w="9525">
                <a:solidFill>
                  <a:schemeClr val="bg1"/>
                </a:solidFill>
                <a:round/>
                <a:headEnd/>
                <a:tailEnd/>
              </a:ln>
            </p:spPr>
            <p:txBody>
              <a:bodyPr wrap="none" anchor="ctr"/>
              <a:lstStyle/>
              <a:p>
                <a:endParaRPr lang="en-US">
                  <a:latin typeface="Comic Sans MS" pitchFamily="66" charset="0"/>
                </a:endParaRPr>
              </a:p>
            </p:txBody>
          </p:sp>
          <p:sp>
            <p:nvSpPr>
              <p:cNvPr id="12315" name="Oval 42"/>
              <p:cNvSpPr>
                <a:spLocks noChangeArrowheads="1"/>
              </p:cNvSpPr>
              <p:nvPr/>
            </p:nvSpPr>
            <p:spPr bwMode="auto">
              <a:xfrm>
                <a:off x="4632" y="2784"/>
                <a:ext cx="240" cy="24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12316" name="Oval 43"/>
              <p:cNvSpPr>
                <a:spLocks noChangeArrowheads="1"/>
              </p:cNvSpPr>
              <p:nvPr/>
            </p:nvSpPr>
            <p:spPr bwMode="auto">
              <a:xfrm>
                <a:off x="4632" y="1440"/>
                <a:ext cx="240" cy="240"/>
              </a:xfrm>
              <a:prstGeom prst="ellipse">
                <a:avLst/>
              </a:prstGeom>
              <a:solidFill>
                <a:srgbClr val="ED181E"/>
              </a:solidFill>
              <a:ln w="9525">
                <a:solidFill>
                  <a:schemeClr val="tx1"/>
                </a:solidFill>
                <a:round/>
                <a:headEnd/>
                <a:tailEnd/>
              </a:ln>
            </p:spPr>
            <p:txBody>
              <a:bodyPr wrap="none" anchor="ctr"/>
              <a:lstStyle/>
              <a:p>
                <a:endParaRPr lang="en-US">
                  <a:latin typeface="Comic Sans MS" pitchFamily="66" charset="0"/>
                </a:endParaRPr>
              </a:p>
            </p:txBody>
          </p:sp>
          <p:sp>
            <p:nvSpPr>
              <p:cNvPr id="12317" name="Rectangle 44"/>
              <p:cNvSpPr>
                <a:spLocks noChangeArrowheads="1"/>
              </p:cNvSpPr>
              <p:nvPr/>
            </p:nvSpPr>
            <p:spPr bwMode="auto">
              <a:xfrm>
                <a:off x="4272" y="1536"/>
                <a:ext cx="217" cy="291"/>
              </a:xfrm>
              <a:prstGeom prst="rect">
                <a:avLst/>
              </a:prstGeom>
              <a:noFill/>
              <a:ln w="9525">
                <a:noFill/>
                <a:miter lim="800000"/>
                <a:headEnd/>
                <a:tailEnd/>
              </a:ln>
            </p:spPr>
            <p:txBody>
              <a:bodyPr wrap="none">
                <a:spAutoFit/>
              </a:bodyPr>
              <a:lstStyle/>
              <a:p>
                <a:pPr eaLnBrk="0" hangingPunct="0"/>
                <a:r>
                  <a:rPr lang="en-US" b="1">
                    <a:solidFill>
                      <a:srgbClr val="ED181E"/>
                    </a:solidFill>
                    <a:latin typeface="Comic Sans MS" pitchFamily="66" charset="0"/>
                  </a:rPr>
                  <a:t>q</a:t>
                </a:r>
                <a:endParaRPr lang="en-US" sz="1800" b="1">
                  <a:solidFill>
                    <a:schemeClr val="accent2"/>
                  </a:solidFill>
                  <a:latin typeface="Comic Sans MS" pitchFamily="66" charset="0"/>
                </a:endParaRPr>
              </a:p>
            </p:txBody>
          </p:sp>
          <p:grpSp>
            <p:nvGrpSpPr>
              <p:cNvPr id="14" name="Group 45"/>
              <p:cNvGrpSpPr>
                <a:grpSpLocks/>
              </p:cNvGrpSpPr>
              <p:nvPr/>
            </p:nvGrpSpPr>
            <p:grpSpPr bwMode="auto">
              <a:xfrm>
                <a:off x="4224" y="2640"/>
                <a:ext cx="217" cy="291"/>
                <a:chOff x="1728" y="2832"/>
                <a:chExt cx="217" cy="291"/>
              </a:xfrm>
            </p:grpSpPr>
            <p:sp>
              <p:nvSpPr>
                <p:cNvPr id="12319" name="Rectangle 46"/>
                <p:cNvSpPr>
                  <a:spLocks noChangeArrowheads="1"/>
                </p:cNvSpPr>
                <p:nvPr/>
              </p:nvSpPr>
              <p:spPr bwMode="auto">
                <a:xfrm>
                  <a:off x="1728" y="2832"/>
                  <a:ext cx="217" cy="291"/>
                </a:xfrm>
                <a:prstGeom prst="rect">
                  <a:avLst/>
                </a:prstGeom>
                <a:noFill/>
                <a:ln w="9525">
                  <a:noFill/>
                  <a:miter lim="800000"/>
                  <a:headEnd/>
                  <a:tailEnd/>
                </a:ln>
              </p:spPr>
              <p:txBody>
                <a:bodyPr wrap="none">
                  <a:spAutoFit/>
                </a:bodyPr>
                <a:lstStyle/>
                <a:p>
                  <a:pPr eaLnBrk="0" hangingPunct="0"/>
                  <a:r>
                    <a:rPr lang="en-US" b="1">
                      <a:solidFill>
                        <a:schemeClr val="accent2"/>
                      </a:solidFill>
                      <a:latin typeface="Comic Sans MS" pitchFamily="66" charset="0"/>
                    </a:rPr>
                    <a:t>q</a:t>
                  </a:r>
                  <a:endParaRPr lang="en-US" b="1">
                    <a:solidFill>
                      <a:srgbClr val="ED181E"/>
                    </a:solidFill>
                    <a:latin typeface="Comic Sans MS" pitchFamily="66" charset="0"/>
                  </a:endParaRPr>
                </a:p>
              </p:txBody>
            </p:sp>
            <p:sp>
              <p:nvSpPr>
                <p:cNvPr id="12320" name="Line 47"/>
                <p:cNvSpPr>
                  <a:spLocks noChangeShapeType="1"/>
                </p:cNvSpPr>
                <p:nvPr/>
              </p:nvSpPr>
              <p:spPr bwMode="auto">
                <a:xfrm>
                  <a:off x="1764" y="2928"/>
                  <a:ext cx="144" cy="0"/>
                </a:xfrm>
                <a:prstGeom prst="line">
                  <a:avLst/>
                </a:prstGeom>
                <a:noFill/>
                <a:ln w="28575">
                  <a:solidFill>
                    <a:schemeClr val="accent2"/>
                  </a:solidFill>
                  <a:round/>
                  <a:headEnd/>
                  <a:tailEnd/>
                </a:ln>
              </p:spPr>
              <p:txBody>
                <a:bodyPr wrap="none" anchor="ctr"/>
                <a:lstStyle/>
                <a:p>
                  <a:endParaRPr lang="en-US"/>
                </a:p>
              </p:txBody>
            </p:sp>
          </p:grpSp>
        </p:grpSp>
      </p:grpSp>
      <p:sp>
        <p:nvSpPr>
          <p:cNvPr id="20" name="Text Box 5"/>
          <p:cNvSpPr txBox="1">
            <a:spLocks noChangeArrowheads="1"/>
          </p:cNvSpPr>
          <p:nvPr/>
        </p:nvSpPr>
        <p:spPr bwMode="auto">
          <a:xfrm>
            <a:off x="5486400" y="3962400"/>
            <a:ext cx="1758815" cy="1569660"/>
          </a:xfrm>
          <a:prstGeom prst="rect">
            <a:avLst/>
          </a:prstGeom>
          <a:noFill/>
          <a:ln w="9525">
            <a:noFill/>
            <a:miter lim="800000"/>
            <a:headEnd/>
            <a:tailEnd/>
          </a:ln>
        </p:spPr>
        <p:txBody>
          <a:bodyPr wrap="none">
            <a:spAutoFit/>
          </a:bodyPr>
          <a:lstStyle/>
          <a:p>
            <a:r>
              <a:rPr lang="en-US" b="1" dirty="0">
                <a:solidFill>
                  <a:srgbClr val="FF6600"/>
                </a:solidFill>
                <a:latin typeface="Comic Sans MS" pitchFamily="66" charset="0"/>
              </a:rPr>
              <a:t>   </a:t>
            </a:r>
            <a:r>
              <a:rPr lang="en-US" b="1" dirty="0">
                <a:solidFill>
                  <a:srgbClr val="800000"/>
                </a:solidFill>
                <a:latin typeface="Arial" pitchFamily="34" charset="0"/>
                <a:cs typeface="Arial" pitchFamily="34" charset="0"/>
              </a:rPr>
              <a:t>Lattice</a:t>
            </a:r>
            <a:r>
              <a:rPr lang="en-US" b="1" dirty="0">
                <a:solidFill>
                  <a:srgbClr val="FF6600"/>
                </a:solidFill>
                <a:latin typeface="Arial" pitchFamily="34" charset="0"/>
                <a:cs typeface="Arial" pitchFamily="34" charset="0"/>
              </a:rPr>
              <a:t> </a:t>
            </a:r>
          </a:p>
          <a:p>
            <a:r>
              <a:rPr lang="en-US" b="1" dirty="0">
                <a:solidFill>
                  <a:srgbClr val="FF6600"/>
                </a:solidFill>
                <a:latin typeface="Arial" pitchFamily="34" charset="0"/>
                <a:cs typeface="Arial" pitchFamily="34" charset="0"/>
              </a:rPr>
              <a:t>1</a:t>
            </a:r>
            <a:r>
              <a:rPr lang="en-US" b="1" baseline="30000" dirty="0">
                <a:solidFill>
                  <a:srgbClr val="FF6600"/>
                </a:solidFill>
                <a:latin typeface="Arial" pitchFamily="34" charset="0"/>
                <a:cs typeface="Arial" pitchFamily="34" charset="0"/>
              </a:rPr>
              <a:t>-+</a:t>
            </a:r>
            <a:r>
              <a:rPr lang="en-US" b="1" dirty="0">
                <a:solidFill>
                  <a:srgbClr val="FF6600"/>
                </a:solidFill>
                <a:latin typeface="Arial" pitchFamily="34" charset="0"/>
                <a:cs typeface="Arial" pitchFamily="34" charset="0"/>
              </a:rPr>
              <a:t> 1.9 </a:t>
            </a:r>
            <a:r>
              <a:rPr lang="en-US" b="1" dirty="0" err="1">
                <a:solidFill>
                  <a:srgbClr val="FF6600"/>
                </a:solidFill>
                <a:latin typeface="Arial" pitchFamily="34" charset="0"/>
                <a:cs typeface="Arial" pitchFamily="34" charset="0"/>
              </a:rPr>
              <a:t>GeV</a:t>
            </a:r>
            <a:endParaRPr lang="en-US" b="1" dirty="0">
              <a:solidFill>
                <a:srgbClr val="FF6600"/>
              </a:solidFill>
              <a:latin typeface="Arial" pitchFamily="34" charset="0"/>
              <a:cs typeface="Arial" pitchFamily="34" charset="0"/>
            </a:endParaRPr>
          </a:p>
          <a:p>
            <a:r>
              <a:rPr lang="en-US" b="1" dirty="0">
                <a:solidFill>
                  <a:srgbClr val="FF6600"/>
                </a:solidFill>
                <a:latin typeface="Arial" pitchFamily="34" charset="0"/>
                <a:cs typeface="Arial" pitchFamily="34" charset="0"/>
              </a:rPr>
              <a:t>2</a:t>
            </a:r>
            <a:r>
              <a:rPr lang="en-US" b="1" baseline="30000" dirty="0">
                <a:solidFill>
                  <a:srgbClr val="FF6600"/>
                </a:solidFill>
                <a:latin typeface="Arial" pitchFamily="34" charset="0"/>
                <a:cs typeface="Arial" pitchFamily="34" charset="0"/>
              </a:rPr>
              <a:t>+-</a:t>
            </a:r>
            <a:r>
              <a:rPr lang="en-US" b="1" dirty="0">
                <a:solidFill>
                  <a:srgbClr val="FF6600"/>
                </a:solidFill>
                <a:latin typeface="Arial" pitchFamily="34" charset="0"/>
                <a:cs typeface="Arial" pitchFamily="34" charset="0"/>
              </a:rPr>
              <a:t> 2.1 </a:t>
            </a:r>
            <a:r>
              <a:rPr lang="en-US" b="1" dirty="0" err="1">
                <a:solidFill>
                  <a:srgbClr val="FF6600"/>
                </a:solidFill>
                <a:latin typeface="Arial" pitchFamily="34" charset="0"/>
                <a:cs typeface="Arial" pitchFamily="34" charset="0"/>
              </a:rPr>
              <a:t>GeV</a:t>
            </a:r>
            <a:endParaRPr lang="en-US" b="1" dirty="0">
              <a:solidFill>
                <a:srgbClr val="FF6600"/>
              </a:solidFill>
              <a:latin typeface="Arial" pitchFamily="34" charset="0"/>
              <a:cs typeface="Arial" pitchFamily="34" charset="0"/>
            </a:endParaRPr>
          </a:p>
          <a:p>
            <a:r>
              <a:rPr lang="en-US" b="1" dirty="0">
                <a:solidFill>
                  <a:srgbClr val="FF6600"/>
                </a:solidFill>
                <a:latin typeface="Arial" pitchFamily="34" charset="0"/>
                <a:cs typeface="Arial" pitchFamily="34" charset="0"/>
              </a:rPr>
              <a:t>0</a:t>
            </a:r>
            <a:r>
              <a:rPr lang="en-US" b="1" baseline="30000" dirty="0">
                <a:solidFill>
                  <a:srgbClr val="FF6600"/>
                </a:solidFill>
                <a:latin typeface="Arial" pitchFamily="34" charset="0"/>
                <a:cs typeface="Arial" pitchFamily="34" charset="0"/>
              </a:rPr>
              <a:t>+-</a:t>
            </a:r>
            <a:r>
              <a:rPr lang="en-US" b="1" dirty="0">
                <a:solidFill>
                  <a:srgbClr val="FF6600"/>
                </a:solidFill>
                <a:latin typeface="Arial" pitchFamily="34" charset="0"/>
                <a:cs typeface="Arial" pitchFamily="34" charset="0"/>
              </a:rPr>
              <a:t> 2.3 </a:t>
            </a:r>
            <a:r>
              <a:rPr lang="en-US" b="1" dirty="0" err="1">
                <a:solidFill>
                  <a:srgbClr val="FF6600"/>
                </a:solidFill>
                <a:latin typeface="Arial" pitchFamily="34" charset="0"/>
                <a:cs typeface="Arial" pitchFamily="34" charset="0"/>
              </a:rPr>
              <a:t>GeV</a:t>
            </a:r>
            <a:endParaRPr lang="en-US" b="1" dirty="0">
              <a:solidFill>
                <a:srgbClr val="FF6600"/>
              </a:solidFill>
              <a:latin typeface="Arial" pitchFamily="34" charset="0"/>
              <a:cs typeface="Arial" pitchFamily="34" charset="0"/>
            </a:endParaRPr>
          </a:p>
        </p:txBody>
      </p:sp>
      <p:sp>
        <p:nvSpPr>
          <p:cNvPr id="21" name="AutoShape 24"/>
          <p:cNvSpPr>
            <a:spLocks noChangeArrowheads="1"/>
          </p:cNvSpPr>
          <p:nvPr/>
        </p:nvSpPr>
        <p:spPr bwMode="auto">
          <a:xfrm>
            <a:off x="7543800" y="4419600"/>
            <a:ext cx="533400" cy="265113"/>
          </a:xfrm>
          <a:prstGeom prst="leftArrow">
            <a:avLst>
              <a:gd name="adj1" fmla="val 50000"/>
              <a:gd name="adj2" fmla="val 50299"/>
            </a:avLst>
          </a:prstGeom>
          <a:solidFill>
            <a:srgbClr val="991A42"/>
          </a:solidFill>
          <a:ln w="9525">
            <a:solidFill>
              <a:srgbClr val="991A42"/>
            </a:solidFill>
            <a:miter lim="800000"/>
            <a:headEnd/>
            <a:tailEnd/>
          </a:ln>
          <a:effectLst/>
        </p:spPr>
        <p:txBody>
          <a:bodyPr wrap="none" anchor="ctr"/>
          <a:lstStyle/>
          <a:p>
            <a:pPr>
              <a:defRPr/>
            </a:pPr>
            <a:endParaRPr lang="en-US">
              <a:latin typeface="+mn-lt"/>
            </a:endParaRPr>
          </a:p>
        </p:txBody>
      </p:sp>
      <p:sp>
        <p:nvSpPr>
          <p:cNvPr id="22" name="Text Box 4"/>
          <p:cNvSpPr txBox="1">
            <a:spLocks noChangeArrowheads="1"/>
          </p:cNvSpPr>
          <p:nvPr/>
        </p:nvSpPr>
        <p:spPr bwMode="auto">
          <a:xfrm>
            <a:off x="5257800" y="5562600"/>
            <a:ext cx="3835400" cy="830997"/>
          </a:xfrm>
          <a:prstGeom prst="rect">
            <a:avLst/>
          </a:prstGeom>
          <a:noFill/>
          <a:ln w="15875" algn="ctr">
            <a:noFill/>
            <a:miter lim="800000"/>
            <a:headEnd/>
            <a:tailEnd/>
          </a:ln>
        </p:spPr>
        <p:txBody>
          <a:bodyPr wrap="square">
            <a:spAutoFit/>
          </a:bodyPr>
          <a:lstStyle/>
          <a:p>
            <a:r>
              <a:rPr lang="en-US" dirty="0">
                <a:latin typeface="Arial" pitchFamily="34" charset="0"/>
                <a:cs typeface="Arial" pitchFamily="34" charset="0"/>
              </a:rPr>
              <a:t>Lowest mass expected to be p</a:t>
            </a:r>
            <a:r>
              <a:rPr lang="en-US" baseline="-25000" dirty="0">
                <a:latin typeface="Arial" pitchFamily="34" charset="0"/>
                <a:cs typeface="Arial" pitchFamily="34" charset="0"/>
              </a:rPr>
              <a:t>1</a:t>
            </a:r>
            <a:r>
              <a:rPr lang="en-US" dirty="0">
                <a:latin typeface="Arial" pitchFamily="34" charset="0"/>
                <a:cs typeface="Arial" pitchFamily="34" charset="0"/>
              </a:rPr>
              <a:t>(1</a:t>
            </a:r>
            <a:r>
              <a:rPr lang="en-US" baseline="30000" dirty="0">
                <a:latin typeface="Arial" pitchFamily="34" charset="0"/>
                <a:cs typeface="Arial" pitchFamily="34" charset="0"/>
              </a:rPr>
              <a:t>−+</a:t>
            </a:r>
            <a:r>
              <a:rPr lang="en-US" dirty="0">
                <a:latin typeface="Arial" pitchFamily="34" charset="0"/>
                <a:cs typeface="Arial" pitchFamily="34" charset="0"/>
              </a:rPr>
              <a:t>) at 1.9±0.2 </a:t>
            </a:r>
            <a:r>
              <a:rPr lang="en-US" dirty="0" err="1">
                <a:latin typeface="Arial" pitchFamily="34" charset="0"/>
                <a:cs typeface="Arial" pitchFamily="34" charset="0"/>
              </a:rPr>
              <a:t>GeV</a:t>
            </a:r>
            <a:endParaRPr lang="en-US" dirty="0">
              <a:latin typeface="Arial" pitchFamily="34" charset="0"/>
              <a:cs typeface="Arial" pitchFamily="34" charset="0"/>
            </a:endParaRPr>
          </a:p>
        </p:txBody>
      </p:sp>
      <p:pic>
        <p:nvPicPr>
          <p:cNvPr id="44" name="Picture 3" descr="CSSMcover1280x1024lattice"/>
          <p:cNvPicPr>
            <a:picLocks noChangeAspect="1" noChangeArrowheads="1"/>
          </p:cNvPicPr>
          <p:nvPr/>
        </p:nvPicPr>
        <p:blipFill>
          <a:blip r:embed="rId4" cstate="print"/>
          <a:srcRect t="6697"/>
          <a:stretch>
            <a:fillRect/>
          </a:stretch>
        </p:blipFill>
        <p:spPr bwMode="auto">
          <a:xfrm>
            <a:off x="304800" y="3191234"/>
            <a:ext cx="3886200" cy="29000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4495800" y="1081088"/>
            <a:ext cx="4464050" cy="5395912"/>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4267200" y="990601"/>
            <a:ext cx="4800600" cy="5410200"/>
          </a:xfrm>
          <a:prstGeom prst="rect">
            <a:avLst/>
          </a:prstGeom>
          <a:noFill/>
          <a:ln w="9525">
            <a:noFill/>
            <a:miter lim="800000"/>
            <a:headEnd/>
            <a:tailEnd/>
          </a:ln>
        </p:spPr>
      </p:pic>
      <p:sp>
        <p:nvSpPr>
          <p:cNvPr id="16388" name="Rectangle 2"/>
          <p:cNvSpPr>
            <a:spLocks noGrp="1" noChangeArrowheads="1"/>
          </p:cNvSpPr>
          <p:nvPr>
            <p:ph type="title"/>
          </p:nvPr>
        </p:nvSpPr>
        <p:spPr>
          <a:xfrm>
            <a:off x="0" y="0"/>
            <a:ext cx="9144000" cy="762000"/>
          </a:xfrm>
        </p:spPr>
        <p:txBody>
          <a:bodyPr/>
          <a:lstStyle/>
          <a:p>
            <a:r>
              <a:rPr lang="en-US" sz="3600" b="1" dirty="0" smtClean="0">
                <a:solidFill>
                  <a:schemeClr val="tx1"/>
                </a:solidFill>
              </a:rPr>
              <a:t>Measuring High-x Structure Functions</a:t>
            </a:r>
          </a:p>
        </p:txBody>
      </p:sp>
      <p:sp>
        <p:nvSpPr>
          <p:cNvPr id="16389" name="Rectangle 3"/>
          <p:cNvSpPr>
            <a:spLocks noGrp="1" noChangeArrowheads="1"/>
          </p:cNvSpPr>
          <p:nvPr>
            <p:ph type="body" idx="1"/>
          </p:nvPr>
        </p:nvSpPr>
        <p:spPr>
          <a:xfrm>
            <a:off x="152400" y="838201"/>
            <a:ext cx="5173663" cy="1905000"/>
          </a:xfrm>
        </p:spPr>
        <p:txBody>
          <a:bodyPr/>
          <a:lstStyle/>
          <a:p>
            <a:pPr>
              <a:buFontTx/>
              <a:buNone/>
            </a:pPr>
            <a:r>
              <a:rPr lang="en-US" sz="2000" dirty="0" smtClean="0"/>
              <a:t>REQUIRES:</a:t>
            </a:r>
          </a:p>
          <a:p>
            <a:r>
              <a:rPr lang="en-US" sz="2000" dirty="0" smtClean="0"/>
              <a:t>High beam polarization</a:t>
            </a:r>
          </a:p>
          <a:p>
            <a:r>
              <a:rPr lang="en-US" sz="2000" dirty="0" smtClean="0"/>
              <a:t>High electron current</a:t>
            </a:r>
          </a:p>
          <a:p>
            <a:r>
              <a:rPr lang="en-US" sz="2000" dirty="0" smtClean="0"/>
              <a:t>High target polarization</a:t>
            </a:r>
          </a:p>
          <a:p>
            <a:r>
              <a:rPr lang="en-US" sz="2000" dirty="0" smtClean="0"/>
              <a:t>Large solid angle spectrometers</a:t>
            </a:r>
          </a:p>
        </p:txBody>
      </p:sp>
      <p:pic>
        <p:nvPicPr>
          <p:cNvPr id="16390" name="Picture 5"/>
          <p:cNvPicPr>
            <a:picLocks noChangeAspect="1" noChangeArrowheads="1"/>
          </p:cNvPicPr>
          <p:nvPr/>
        </p:nvPicPr>
        <p:blipFill>
          <a:blip r:embed="rId5" cstate="print"/>
          <a:srcRect/>
          <a:stretch>
            <a:fillRect/>
          </a:stretch>
        </p:blipFill>
        <p:spPr bwMode="auto">
          <a:xfrm>
            <a:off x="990600" y="2590800"/>
            <a:ext cx="2719388" cy="3276600"/>
          </a:xfrm>
          <a:prstGeom prst="rect">
            <a:avLst/>
          </a:prstGeom>
          <a:noFill/>
          <a:ln w="12700" algn="ctr">
            <a:noFill/>
            <a:miter lim="800000"/>
            <a:headEnd/>
            <a:tailEnd/>
          </a:ln>
        </p:spPr>
      </p:pic>
      <p:sp>
        <p:nvSpPr>
          <p:cNvPr id="16391" name="Rectangle 6"/>
          <p:cNvSpPr>
            <a:spLocks noChangeArrowheads="1"/>
          </p:cNvSpPr>
          <p:nvPr/>
        </p:nvSpPr>
        <p:spPr bwMode="auto">
          <a:xfrm>
            <a:off x="152400" y="5791200"/>
            <a:ext cx="4629150" cy="560153"/>
          </a:xfrm>
          <a:prstGeom prst="rect">
            <a:avLst/>
          </a:prstGeom>
          <a:noFill/>
          <a:ln w="9525">
            <a:noFill/>
            <a:miter lim="800000"/>
            <a:headEnd/>
            <a:tailEnd/>
          </a:ln>
        </p:spPr>
        <p:txBody>
          <a:bodyPr wrap="square">
            <a:spAutoFit/>
          </a:bodyPr>
          <a:lstStyle/>
          <a:p>
            <a:pPr algn="ctr" eaLnBrk="0" hangingPunct="0">
              <a:lnSpc>
                <a:spcPct val="95000"/>
              </a:lnSpc>
              <a:spcBef>
                <a:spcPct val="20000"/>
              </a:spcBef>
              <a:buFont typeface="Times"/>
              <a:buNone/>
            </a:pPr>
            <a:r>
              <a:rPr lang="en-US" sz="1600" b="1" dirty="0">
                <a:solidFill>
                  <a:srgbClr val="FF0000"/>
                </a:solidFill>
                <a:latin typeface="Comic Sans MS" pitchFamily="66" charset="0"/>
              </a:rPr>
              <a:t>12 </a:t>
            </a:r>
            <a:r>
              <a:rPr lang="en-US" sz="1600" b="1" dirty="0" err="1">
                <a:solidFill>
                  <a:srgbClr val="FF0000"/>
                </a:solidFill>
                <a:latin typeface="Comic Sans MS" pitchFamily="66" charset="0"/>
              </a:rPr>
              <a:t>GeV</a:t>
            </a:r>
            <a:r>
              <a:rPr lang="en-US" sz="1600" b="1" dirty="0">
                <a:solidFill>
                  <a:srgbClr val="FF0000"/>
                </a:solidFill>
                <a:latin typeface="Comic Sans MS" pitchFamily="66" charset="0"/>
              </a:rPr>
              <a:t> will access the regime (x &gt; 0.3), where valence quarks dominate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p:txBody>
          <a:bodyPr/>
          <a:lstStyle/>
          <a:p>
            <a:pPr>
              <a:buNone/>
            </a:pPr>
            <a:endParaRPr lang="en-US" dirty="0" smtClean="0"/>
          </a:p>
          <a:p>
            <a:pPr algn="ctr">
              <a:buNone/>
            </a:pPr>
            <a:r>
              <a:rPr lang="en-US" dirty="0" smtClean="0"/>
              <a:t>Jefferson Lab had its 25</a:t>
            </a:r>
            <a:r>
              <a:rPr lang="en-US" baseline="30000" dirty="0" smtClean="0"/>
              <a:t>th</a:t>
            </a:r>
            <a:r>
              <a:rPr lang="en-US" dirty="0" smtClean="0"/>
              <a:t> anniversary a little more than a year ago. After successful operation of its 6 </a:t>
            </a:r>
            <a:r>
              <a:rPr lang="en-US" dirty="0" err="1" smtClean="0"/>
              <a:t>GeV</a:t>
            </a:r>
            <a:r>
              <a:rPr lang="en-US" dirty="0" smtClean="0"/>
              <a:t> continuous wave superconducting radiofrequency accelerator for a decade, the laboratory is constructing an upgrade to double the energy of the accelerator to 12 </a:t>
            </a:r>
            <a:r>
              <a:rPr lang="en-US" dirty="0" err="1" smtClean="0"/>
              <a:t>GeV</a:t>
            </a:r>
            <a:r>
              <a:rPr lang="en-US" dirty="0" smtClean="0"/>
              <a:t>, and to extend its experimental capabilities. The result will be an exciting physics program, which will extend well beyond 2020. The beautiful superconducting radio-frequency technology also offers other opportunities, for example, in photon physics.</a:t>
            </a:r>
          </a:p>
          <a:p>
            <a:pPr algn="ct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143000" y="52388"/>
            <a:ext cx="6907213" cy="581025"/>
          </a:xfrm>
          <a:prstGeom prst="rect">
            <a:avLst/>
          </a:prstGeom>
          <a:noFill/>
          <a:ln w="9525">
            <a:noFill/>
            <a:miter lim="800000"/>
            <a:headEnd/>
            <a:tailEnd/>
          </a:ln>
        </p:spPr>
        <p:txBody>
          <a:bodyPr/>
          <a:lstStyle/>
          <a:p>
            <a:endParaRPr lang="en-US">
              <a:latin typeface="Comic Sans MS" pitchFamily="66" charset="0"/>
            </a:endParaRPr>
          </a:p>
        </p:txBody>
      </p:sp>
      <p:sp>
        <p:nvSpPr>
          <p:cNvPr id="17411" name="Text Box 3"/>
          <p:cNvSpPr txBox="1">
            <a:spLocks noChangeArrowheads="1"/>
          </p:cNvSpPr>
          <p:nvPr/>
        </p:nvSpPr>
        <p:spPr bwMode="auto">
          <a:xfrm>
            <a:off x="381000" y="76200"/>
            <a:ext cx="8190063" cy="523220"/>
          </a:xfrm>
          <a:prstGeom prst="rect">
            <a:avLst/>
          </a:prstGeom>
          <a:noFill/>
          <a:ln w="9525">
            <a:noFill/>
            <a:miter lim="800000"/>
            <a:headEnd/>
            <a:tailEnd/>
          </a:ln>
        </p:spPr>
        <p:txBody>
          <a:bodyPr wrap="none">
            <a:spAutoFit/>
          </a:bodyPr>
          <a:lstStyle/>
          <a:p>
            <a:r>
              <a:rPr lang="en-US" sz="2800" b="1" dirty="0">
                <a:solidFill>
                  <a:srgbClr val="0033CC"/>
                </a:solidFill>
                <a:latin typeface="Comic Sans MS" pitchFamily="66" charset="0"/>
              </a:rPr>
              <a:t> </a:t>
            </a:r>
            <a:r>
              <a:rPr lang="en-US" sz="2800" b="1" dirty="0" smtClean="0">
                <a:solidFill>
                  <a:srgbClr val="0033CC"/>
                </a:solidFill>
                <a:latin typeface="Comic Sans MS" pitchFamily="66" charset="0"/>
              </a:rPr>
              <a:t>      </a:t>
            </a:r>
            <a:r>
              <a:rPr lang="en-US" sz="2800" b="1" dirty="0">
                <a:latin typeface="Arial" pitchFamily="34" charset="0"/>
                <a:cs typeface="Arial" pitchFamily="34" charset="0"/>
              </a:rPr>
              <a:t>Generalized Parton Distributions (GPDs)</a:t>
            </a:r>
          </a:p>
        </p:txBody>
      </p:sp>
      <p:grpSp>
        <p:nvGrpSpPr>
          <p:cNvPr id="2" name="Group 4"/>
          <p:cNvGrpSpPr>
            <a:grpSpLocks/>
          </p:cNvGrpSpPr>
          <p:nvPr/>
        </p:nvGrpSpPr>
        <p:grpSpPr bwMode="auto">
          <a:xfrm>
            <a:off x="304800" y="1295400"/>
            <a:ext cx="2362200" cy="4505325"/>
            <a:chOff x="288" y="720"/>
            <a:chExt cx="1488" cy="2838"/>
          </a:xfrm>
        </p:grpSpPr>
        <p:sp>
          <p:nvSpPr>
            <p:cNvPr id="17426"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endParaRPr lang="en-US">
                <a:latin typeface="Comic Sans MS" pitchFamily="66" charset="0"/>
              </a:endParaRPr>
            </a:p>
          </p:txBody>
        </p:sp>
        <p:sp>
          <p:nvSpPr>
            <p:cNvPr id="17427" name="Text Box 6"/>
            <p:cNvSpPr txBox="1">
              <a:spLocks noChangeArrowheads="1"/>
            </p:cNvSpPr>
            <p:nvPr/>
          </p:nvSpPr>
          <p:spPr bwMode="auto">
            <a:xfrm>
              <a:off x="288" y="2976"/>
              <a:ext cx="1488" cy="582"/>
            </a:xfrm>
            <a:prstGeom prst="rect">
              <a:avLst/>
            </a:prstGeom>
            <a:noFill/>
            <a:ln w="9525">
              <a:noFill/>
              <a:miter lim="800000"/>
              <a:headEnd/>
              <a:tailEnd/>
            </a:ln>
          </p:spPr>
          <p:txBody>
            <a:bodyPr>
              <a:spAutoFit/>
            </a:bodyPr>
            <a:lstStyle/>
            <a:p>
              <a:r>
                <a:rPr lang="en-US" sz="1800" dirty="0">
                  <a:latin typeface="Arial" pitchFamily="34" charset="0"/>
                  <a:cs typeface="Arial" pitchFamily="34" charset="0"/>
                </a:rPr>
                <a:t>Proton form factors, </a:t>
              </a:r>
              <a:r>
                <a:rPr lang="en-US" sz="1800" dirty="0">
                  <a:solidFill>
                    <a:srgbClr val="0033CC"/>
                  </a:solidFill>
                  <a:latin typeface="Arial" pitchFamily="34" charset="0"/>
                  <a:cs typeface="Arial" pitchFamily="34" charset="0"/>
                </a:rPr>
                <a:t>transverse</a:t>
              </a:r>
              <a:r>
                <a:rPr lang="en-US" sz="1800" dirty="0">
                  <a:solidFill>
                    <a:srgbClr val="FF0000"/>
                  </a:solidFill>
                  <a:latin typeface="Arial" pitchFamily="34" charset="0"/>
                  <a:cs typeface="Arial" pitchFamily="34" charset="0"/>
                </a:rPr>
                <a:t> </a:t>
              </a:r>
              <a:r>
                <a:rPr lang="en-US" sz="1800" dirty="0">
                  <a:latin typeface="Arial" pitchFamily="34" charset="0"/>
                  <a:cs typeface="Arial" pitchFamily="34" charset="0"/>
                </a:rPr>
                <a:t>charge &amp; current densities</a:t>
              </a:r>
            </a:p>
          </p:txBody>
        </p:sp>
        <p:pic>
          <p:nvPicPr>
            <p:cNvPr id="17428" name="Picture 7" descr="fig02-1"/>
            <p:cNvPicPr>
              <a:picLocks noChangeAspect="1" noChangeArrowheads="1"/>
            </p:cNvPicPr>
            <p:nvPr/>
          </p:nvPicPr>
          <p:blipFill>
            <a:blip r:embed="rId4" cstate="print"/>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0" y="1295400"/>
            <a:ext cx="2454275" cy="4999038"/>
            <a:chOff x="4080" y="720"/>
            <a:chExt cx="1546" cy="3149"/>
          </a:xfrm>
        </p:grpSpPr>
        <p:sp>
          <p:nvSpPr>
            <p:cNvPr id="17423"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algn="ctr"/>
              <a:endParaRPr lang="en-US">
                <a:solidFill>
                  <a:schemeClr val="hlink"/>
                </a:solidFill>
                <a:latin typeface="Comic Sans MS" pitchFamily="66" charset="0"/>
              </a:endParaRPr>
            </a:p>
          </p:txBody>
        </p:sp>
        <p:sp>
          <p:nvSpPr>
            <p:cNvPr id="17424" name="Text Box 10"/>
            <p:cNvSpPr txBox="1">
              <a:spLocks noChangeArrowheads="1"/>
            </p:cNvSpPr>
            <p:nvPr/>
          </p:nvSpPr>
          <p:spPr bwMode="auto">
            <a:xfrm>
              <a:off x="4080" y="3119"/>
              <a:ext cx="1546" cy="750"/>
            </a:xfrm>
            <a:prstGeom prst="rect">
              <a:avLst/>
            </a:prstGeom>
            <a:noFill/>
            <a:ln w="9525">
              <a:noFill/>
              <a:miter lim="800000"/>
              <a:headEnd/>
              <a:tailEnd/>
            </a:ln>
          </p:spPr>
          <p:txBody>
            <a:bodyPr wrap="none">
              <a:spAutoFit/>
            </a:bodyPr>
            <a:lstStyle/>
            <a:p>
              <a:r>
                <a:rPr lang="en-US" sz="1800" dirty="0">
                  <a:latin typeface="Arial" pitchFamily="34" charset="0"/>
                  <a:cs typeface="Arial" pitchFamily="34" charset="0"/>
                </a:rPr>
                <a:t>Structure functions,</a:t>
              </a:r>
            </a:p>
            <a:p>
              <a:r>
                <a:rPr lang="en-US" sz="1800" dirty="0">
                  <a:latin typeface="Arial" pitchFamily="34" charset="0"/>
                  <a:cs typeface="Arial" pitchFamily="34" charset="0"/>
                </a:rPr>
                <a:t>quark </a:t>
              </a:r>
              <a:r>
                <a:rPr lang="en-US" sz="1800" dirty="0">
                  <a:solidFill>
                    <a:srgbClr val="0033CC"/>
                  </a:solidFill>
                  <a:latin typeface="Arial" pitchFamily="34" charset="0"/>
                  <a:cs typeface="Arial" pitchFamily="34" charset="0"/>
                </a:rPr>
                <a:t>longitudinal</a:t>
              </a:r>
            </a:p>
            <a:p>
              <a:r>
                <a:rPr lang="en-US" sz="1800" dirty="0">
                  <a:latin typeface="Arial" pitchFamily="34" charset="0"/>
                  <a:cs typeface="Arial" pitchFamily="34" charset="0"/>
                </a:rPr>
                <a:t>momentum &amp; </a:t>
              </a:r>
              <a:r>
                <a:rPr lang="en-US" sz="1800" dirty="0" err="1">
                  <a:latin typeface="Arial" pitchFamily="34" charset="0"/>
                  <a:cs typeface="Arial" pitchFamily="34" charset="0"/>
                </a:rPr>
                <a:t>helicity</a:t>
              </a:r>
              <a:r>
                <a:rPr lang="en-US" sz="1800" dirty="0">
                  <a:latin typeface="Arial" pitchFamily="34" charset="0"/>
                  <a:cs typeface="Arial" pitchFamily="34" charset="0"/>
                </a:rPr>
                <a:t> </a:t>
              </a:r>
            </a:p>
            <a:p>
              <a:r>
                <a:rPr lang="en-US" sz="1800" dirty="0">
                  <a:latin typeface="Arial" pitchFamily="34" charset="0"/>
                  <a:cs typeface="Arial" pitchFamily="34" charset="0"/>
                </a:rPr>
                <a:t>distributions</a:t>
              </a:r>
            </a:p>
          </p:txBody>
        </p:sp>
        <p:pic>
          <p:nvPicPr>
            <p:cNvPr id="17425" name="Picture 11" descr="fig02-2"/>
            <p:cNvPicPr>
              <a:picLocks noChangeAspect="1" noChangeArrowheads="1"/>
            </p:cNvPicPr>
            <p:nvPr/>
          </p:nvPicPr>
          <p:blipFill>
            <a:blip r:embed="rId5" cstate="print"/>
            <a:srcRect/>
            <a:stretch>
              <a:fillRect/>
            </a:stretch>
          </p:blipFill>
          <p:spPr bwMode="auto">
            <a:xfrm>
              <a:off x="4158" y="816"/>
              <a:ext cx="1074" cy="1975"/>
            </a:xfrm>
            <a:prstGeom prst="rect">
              <a:avLst/>
            </a:prstGeom>
            <a:noFill/>
            <a:ln w="9525">
              <a:noFill/>
              <a:miter lim="800000"/>
              <a:headEnd/>
              <a:tailEnd/>
            </a:ln>
          </p:spPr>
        </p:pic>
      </p:grpSp>
      <p:grpSp>
        <p:nvGrpSpPr>
          <p:cNvPr id="4" name="Group 12"/>
          <p:cNvGrpSpPr>
            <a:grpSpLocks/>
          </p:cNvGrpSpPr>
          <p:nvPr/>
        </p:nvGrpSpPr>
        <p:grpSpPr bwMode="auto">
          <a:xfrm>
            <a:off x="2133600" y="1524000"/>
            <a:ext cx="4737100" cy="3703638"/>
            <a:chOff x="1344" y="960"/>
            <a:chExt cx="2984" cy="2333"/>
          </a:xfrm>
        </p:grpSpPr>
        <p:sp>
          <p:nvSpPr>
            <p:cNvPr id="17419" name="AutoShape 13"/>
            <p:cNvSpPr>
              <a:spLocks noChangeArrowheads="1"/>
            </p:cNvSpPr>
            <p:nvPr/>
          </p:nvSpPr>
          <p:spPr bwMode="auto">
            <a:xfrm rot="1611983">
              <a:off x="1344" y="1743"/>
              <a:ext cx="688" cy="321"/>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lstStyle/>
            <a:p>
              <a:endParaRPr lang="en-US">
                <a:latin typeface="Comic Sans MS" pitchFamily="66" charset="0"/>
              </a:endParaRPr>
            </a:p>
          </p:txBody>
        </p:sp>
        <p:sp>
          <p:nvSpPr>
            <p:cNvPr id="17420" name="Rectangle 14"/>
            <p:cNvSpPr>
              <a:spLocks noChangeArrowheads="1"/>
            </p:cNvSpPr>
            <p:nvPr/>
          </p:nvSpPr>
          <p:spPr bwMode="auto">
            <a:xfrm>
              <a:off x="2074" y="960"/>
              <a:ext cx="1584" cy="2333"/>
            </a:xfrm>
            <a:prstGeom prst="rect">
              <a:avLst/>
            </a:prstGeom>
            <a:solidFill>
              <a:srgbClr val="F2FC24"/>
            </a:solidFill>
            <a:ln w="9525">
              <a:solidFill>
                <a:schemeClr val="tx1"/>
              </a:solidFill>
              <a:miter lim="800000"/>
              <a:headEnd/>
              <a:tailEnd/>
            </a:ln>
          </p:spPr>
          <p:txBody>
            <a:bodyPr wrap="none" anchor="ctr"/>
            <a:lstStyle/>
            <a:p>
              <a:endParaRPr lang="en-US">
                <a:latin typeface="Comic Sans MS" pitchFamily="66" charset="0"/>
              </a:endParaRPr>
            </a:p>
          </p:txBody>
        </p:sp>
        <p:pic>
          <p:nvPicPr>
            <p:cNvPr id="17421" name="Picture 15" descr="fig02-3"/>
            <p:cNvPicPr>
              <a:picLocks noChangeAspect="1" noChangeArrowheads="1"/>
            </p:cNvPicPr>
            <p:nvPr/>
          </p:nvPicPr>
          <p:blipFill>
            <a:blip r:embed="rId6" cstate="print"/>
            <a:srcRect/>
            <a:stretch>
              <a:fillRect/>
            </a:stretch>
          </p:blipFill>
          <p:spPr bwMode="auto">
            <a:xfrm>
              <a:off x="2154" y="1098"/>
              <a:ext cx="1419" cy="2058"/>
            </a:xfrm>
            <a:prstGeom prst="rect">
              <a:avLst/>
            </a:prstGeom>
            <a:noFill/>
            <a:ln w="9525">
              <a:noFill/>
              <a:miter lim="800000"/>
              <a:headEnd/>
              <a:tailEnd/>
            </a:ln>
          </p:spPr>
        </p:pic>
        <p:sp>
          <p:nvSpPr>
            <p:cNvPr id="17422" name="AutoShape 16"/>
            <p:cNvSpPr>
              <a:spLocks noChangeArrowheads="1"/>
            </p:cNvSpPr>
            <p:nvPr/>
          </p:nvSpPr>
          <p:spPr bwMode="auto">
            <a:xfrm rot="-1783923">
              <a:off x="3643" y="1840"/>
              <a:ext cx="685" cy="32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lstStyle/>
            <a:p>
              <a:endParaRPr lang="en-US">
                <a:latin typeface="Comic Sans MS" pitchFamily="66" charset="0"/>
              </a:endParaRPr>
            </a:p>
          </p:txBody>
        </p:sp>
      </p:grpSp>
      <p:grpSp>
        <p:nvGrpSpPr>
          <p:cNvPr id="5" name="Group 17"/>
          <p:cNvGrpSpPr>
            <a:grpSpLocks/>
          </p:cNvGrpSpPr>
          <p:nvPr/>
        </p:nvGrpSpPr>
        <p:grpSpPr bwMode="auto">
          <a:xfrm>
            <a:off x="2362200" y="708025"/>
            <a:ext cx="4435475" cy="587375"/>
            <a:chOff x="1536" y="209"/>
            <a:chExt cx="2794" cy="358"/>
          </a:xfrm>
        </p:grpSpPr>
        <p:sp>
          <p:nvSpPr>
            <p:cNvPr id="17417" name="Text Box 18"/>
            <p:cNvSpPr txBox="1">
              <a:spLocks noChangeArrowheads="1"/>
            </p:cNvSpPr>
            <p:nvPr/>
          </p:nvSpPr>
          <p:spPr bwMode="auto">
            <a:xfrm>
              <a:off x="1536" y="362"/>
              <a:ext cx="2794" cy="205"/>
            </a:xfrm>
            <a:prstGeom prst="rect">
              <a:avLst/>
            </a:prstGeom>
            <a:noFill/>
            <a:ln w="9525">
              <a:noFill/>
              <a:miter lim="800000"/>
              <a:headEnd/>
              <a:tailEnd/>
            </a:ln>
          </p:spPr>
          <p:txBody>
            <a:bodyPr wrap="none">
              <a:spAutoFit/>
            </a:bodyPr>
            <a:lstStyle/>
            <a:p>
              <a:r>
                <a:rPr lang="en-US" sz="1600" dirty="0">
                  <a:latin typeface="Arial" pitchFamily="34" charset="0"/>
                  <a:cs typeface="Arial" pitchFamily="34" charset="0"/>
                </a:rPr>
                <a:t>X. Ji,  D. Mueller, A. Radyushkin (1994-1997</a:t>
              </a:r>
              <a:r>
                <a:rPr lang="en-US" sz="1600" dirty="0">
                  <a:latin typeface="Comic Sans MS" pitchFamily="66" charset="0"/>
                </a:rPr>
                <a:t>)</a:t>
              </a:r>
              <a:endParaRPr lang="en-US" sz="1600" b="1" dirty="0">
                <a:latin typeface="Comic Sans MS" pitchFamily="66" charset="0"/>
              </a:endParaRPr>
            </a:p>
          </p:txBody>
        </p:sp>
        <p:sp>
          <p:nvSpPr>
            <p:cNvPr id="17418" name="Text Box 19"/>
            <p:cNvSpPr txBox="1">
              <a:spLocks noChangeArrowheads="1"/>
            </p:cNvSpPr>
            <p:nvPr/>
          </p:nvSpPr>
          <p:spPr bwMode="auto">
            <a:xfrm>
              <a:off x="2220" y="209"/>
              <a:ext cx="116" cy="279"/>
            </a:xfrm>
            <a:prstGeom prst="rect">
              <a:avLst/>
            </a:prstGeom>
            <a:noFill/>
            <a:ln w="9525">
              <a:noFill/>
              <a:miter lim="800000"/>
              <a:headEnd/>
              <a:tailEnd/>
            </a:ln>
          </p:spPr>
          <p:txBody>
            <a:bodyPr wrap="none">
              <a:spAutoFit/>
            </a:bodyPr>
            <a:lstStyle/>
            <a:p>
              <a:endParaRPr lang="en-US" b="1">
                <a:latin typeface="Comic Sans MS" pitchFamily="66" charset="0"/>
              </a:endParaRPr>
            </a:p>
          </p:txBody>
        </p:sp>
      </p:grpSp>
      <p:sp>
        <p:nvSpPr>
          <p:cNvPr id="17416" name="Text Box 20"/>
          <p:cNvSpPr txBox="1">
            <a:spLocks noChangeArrowheads="1"/>
          </p:cNvSpPr>
          <p:nvPr/>
        </p:nvSpPr>
        <p:spPr bwMode="auto">
          <a:xfrm>
            <a:off x="3048000" y="5378450"/>
            <a:ext cx="3553217" cy="923330"/>
          </a:xfrm>
          <a:prstGeom prst="rect">
            <a:avLst/>
          </a:prstGeom>
          <a:noFill/>
          <a:ln w="9525">
            <a:noFill/>
            <a:miter lim="800000"/>
            <a:headEnd/>
            <a:tailEnd/>
          </a:ln>
        </p:spPr>
        <p:txBody>
          <a:bodyPr wrap="none">
            <a:spAutoFit/>
          </a:bodyPr>
          <a:lstStyle/>
          <a:p>
            <a:r>
              <a:rPr lang="en-US" sz="1800" dirty="0">
                <a:solidFill>
                  <a:srgbClr val="FF0000"/>
                </a:solidFill>
                <a:latin typeface="Arial" pitchFamily="34" charset="0"/>
                <a:cs typeface="Arial" pitchFamily="34" charset="0"/>
              </a:rPr>
              <a:t>Correlated </a:t>
            </a:r>
            <a:r>
              <a:rPr lang="en-US" sz="1800" dirty="0">
                <a:latin typeface="Arial" pitchFamily="34" charset="0"/>
                <a:cs typeface="Arial" pitchFamily="34" charset="0"/>
              </a:rPr>
              <a:t>quark momentum </a:t>
            </a:r>
          </a:p>
          <a:p>
            <a:r>
              <a:rPr lang="en-US" sz="1800" dirty="0">
                <a:latin typeface="Arial" pitchFamily="34" charset="0"/>
                <a:cs typeface="Arial" pitchFamily="34" charset="0"/>
              </a:rPr>
              <a:t>and </a:t>
            </a:r>
            <a:r>
              <a:rPr lang="en-US" sz="1800" dirty="0" err="1">
                <a:latin typeface="Arial" pitchFamily="34" charset="0"/>
                <a:cs typeface="Arial" pitchFamily="34" charset="0"/>
              </a:rPr>
              <a:t>helicity</a:t>
            </a:r>
            <a:r>
              <a:rPr lang="en-US" sz="1800" dirty="0">
                <a:latin typeface="Arial" pitchFamily="34" charset="0"/>
                <a:cs typeface="Arial" pitchFamily="34" charset="0"/>
              </a:rPr>
              <a:t> distributions in </a:t>
            </a:r>
          </a:p>
          <a:p>
            <a:r>
              <a:rPr lang="en-US" sz="1800" dirty="0">
                <a:solidFill>
                  <a:srgbClr val="CC0099"/>
                </a:solidFill>
                <a:latin typeface="Arial" pitchFamily="34" charset="0"/>
                <a:cs typeface="Arial" pitchFamily="34" charset="0"/>
              </a:rPr>
              <a:t>transverse space</a:t>
            </a:r>
            <a:r>
              <a:rPr lang="en-US" sz="1800" dirty="0">
                <a:latin typeface="Arial" pitchFamily="34" charset="0"/>
                <a:cs typeface="Arial" pitchFamily="34" charset="0"/>
              </a:rPr>
              <a:t> </a:t>
            </a:r>
            <a:r>
              <a:rPr lang="en-US" sz="1800" dirty="0" smtClean="0">
                <a:latin typeface="Arial" pitchFamily="34" charset="0"/>
                <a:cs typeface="Arial" pitchFamily="34" charset="0"/>
              </a:rPr>
              <a:t>– </a:t>
            </a:r>
            <a:r>
              <a:rPr lang="en-US" sz="1800" dirty="0" smtClean="0">
                <a:solidFill>
                  <a:srgbClr val="FF0000"/>
                </a:solidFill>
                <a:latin typeface="Arial" pitchFamily="34" charset="0"/>
                <a:cs typeface="Arial" pitchFamily="34" charset="0"/>
              </a:rPr>
              <a:t>GPDs, TMDs</a:t>
            </a:r>
            <a:endParaRPr lang="en-US" sz="1800" dirty="0">
              <a:solidFill>
                <a:srgbClr val="FF0000"/>
              </a:solidFill>
              <a:latin typeface="Arial" pitchFamily="34" charset="0"/>
              <a:cs typeface="Arial" pitchFamily="34" charset="0"/>
            </a:endParaRPr>
          </a:p>
        </p:txBody>
      </p:sp>
    </p:spTree>
    <p:custDataLst>
      <p:tags r:id="rId1"/>
    </p:custDataLst>
  </p:cSld>
  <p:clrMapOvr>
    <a:masterClrMapping/>
  </p:clrMapOvr>
  <p:transition advTm="110896"/>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a:xfrm>
            <a:off x="152400" y="0"/>
            <a:ext cx="8686800" cy="914400"/>
          </a:xfrm>
        </p:spPr>
        <p:txBody>
          <a:bodyPr/>
          <a:lstStyle/>
          <a:p>
            <a:r>
              <a:rPr lang="en-US" dirty="0" smtClean="0"/>
              <a:t>The Nucleus : </a:t>
            </a:r>
            <a:r>
              <a:rPr lang="en-US" dirty="0"/>
              <a:t>The EMC Effect</a:t>
            </a:r>
          </a:p>
        </p:txBody>
      </p:sp>
      <p:sp>
        <p:nvSpPr>
          <p:cNvPr id="9" name="Content Placeholder 8"/>
          <p:cNvSpPr>
            <a:spLocks noGrp="1"/>
          </p:cNvSpPr>
          <p:nvPr>
            <p:ph idx="1"/>
          </p:nvPr>
        </p:nvSpPr>
        <p:spPr/>
        <p:txBody>
          <a:bodyPr/>
          <a:lstStyle/>
          <a:p>
            <a:pPr>
              <a:buNone/>
            </a:pPr>
            <a:r>
              <a:rPr lang="en-US" dirty="0" smtClean="0"/>
              <a:t>		1982				2009</a:t>
            </a:r>
          </a:p>
          <a:p>
            <a:pPr>
              <a:buNone/>
            </a:pPr>
            <a:r>
              <a:rPr lang="en-US" dirty="0" smtClean="0"/>
              <a:t>EMC Effect Observed	Origins Still Obscure</a:t>
            </a:r>
          </a:p>
          <a:p>
            <a:pPr>
              <a:buNone/>
            </a:pPr>
            <a:r>
              <a:rPr lang="en-US" dirty="0" smtClean="0"/>
              <a:t>					Local Density Effect?</a:t>
            </a:r>
            <a:endParaRPr lang="en-US" dirty="0"/>
          </a:p>
        </p:txBody>
      </p:sp>
      <p:sp>
        <p:nvSpPr>
          <p:cNvPr id="6" name="Slide Number Placeholder 3"/>
          <p:cNvSpPr>
            <a:spLocks noGrp="1"/>
          </p:cNvSpPr>
          <p:nvPr>
            <p:ph type="sldNum" sz="quarter" idx="4294967295"/>
          </p:nvPr>
        </p:nvSpPr>
        <p:spPr>
          <a:xfrm>
            <a:off x="8001000" y="6400800"/>
            <a:ext cx="1143000" cy="304800"/>
          </a:xfrm>
          <a:prstGeom prst="rect">
            <a:avLst/>
          </a:prstGeom>
        </p:spPr>
        <p:txBody>
          <a:bodyPr/>
          <a:lstStyle/>
          <a:p>
            <a:fld id="{25DA7EB6-DD92-4134-81BB-3C450A5B0C7A}" type="slidenum">
              <a:rPr lang="en-US"/>
              <a:pPr/>
              <a:t>21</a:t>
            </a:fld>
            <a:endParaRPr lang="en-US"/>
          </a:p>
        </p:txBody>
      </p:sp>
      <p:pic>
        <p:nvPicPr>
          <p:cNvPr id="658436" name="Picture 4"/>
          <p:cNvPicPr>
            <a:picLocks noChangeAspect="1" noChangeArrowheads="1"/>
          </p:cNvPicPr>
          <p:nvPr/>
        </p:nvPicPr>
        <p:blipFill>
          <a:blip r:embed="rId3" cstate="print"/>
          <a:srcRect/>
          <a:stretch>
            <a:fillRect/>
          </a:stretch>
        </p:blipFill>
        <p:spPr bwMode="auto">
          <a:xfrm>
            <a:off x="152400" y="1828800"/>
            <a:ext cx="3558442" cy="3581400"/>
          </a:xfrm>
          <a:prstGeom prst="rect">
            <a:avLst/>
          </a:prstGeom>
          <a:noFill/>
          <a:ln w="9525">
            <a:noFill/>
            <a:miter lim="800000"/>
            <a:headEnd/>
            <a:tailEnd/>
          </a:ln>
          <a:effectLst/>
        </p:spPr>
      </p:pic>
      <p:pic>
        <p:nvPicPr>
          <p:cNvPr id="544770" name="Picture 2" descr="\\Jlabhome\mont\montdocs\jlab\science\Colloquia\lbnl colloquium\EMCeffect.jpg"/>
          <p:cNvPicPr>
            <a:picLocks noChangeAspect="1" noChangeArrowheads="1"/>
          </p:cNvPicPr>
          <p:nvPr/>
        </p:nvPicPr>
        <p:blipFill>
          <a:blip r:embed="rId4" cstate="print"/>
          <a:srcRect/>
          <a:stretch>
            <a:fillRect/>
          </a:stretch>
        </p:blipFill>
        <p:spPr bwMode="auto">
          <a:xfrm>
            <a:off x="3810000" y="2362200"/>
            <a:ext cx="3810000" cy="2419350"/>
          </a:xfrm>
          <a:prstGeom prst="rect">
            <a:avLst/>
          </a:prstGeom>
          <a:noFill/>
        </p:spPr>
      </p:pic>
      <p:pic>
        <p:nvPicPr>
          <p:cNvPr id="544772" name="Picture 4" descr="\\Jlabhome\mont\montdocs\jlab\science\Colloquia\lbnl colloquium\HeBeNuclei.jpg"/>
          <p:cNvPicPr>
            <a:picLocks noChangeAspect="1" noChangeArrowheads="1"/>
          </p:cNvPicPr>
          <p:nvPr/>
        </p:nvPicPr>
        <p:blipFill>
          <a:blip r:embed="rId5" cstate="print"/>
          <a:srcRect/>
          <a:stretch>
            <a:fillRect/>
          </a:stretch>
        </p:blipFill>
        <p:spPr bwMode="auto">
          <a:xfrm>
            <a:off x="7696200" y="2209800"/>
            <a:ext cx="1300642" cy="267176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Nucleon-Nucleon Short Range Correlations</a:t>
            </a:r>
            <a:endParaRPr lang="en-US" dirty="0"/>
          </a:p>
        </p:txBody>
      </p:sp>
      <p:sp>
        <p:nvSpPr>
          <p:cNvPr id="7" name="Content Placeholder 6"/>
          <p:cNvSpPr>
            <a:spLocks noGrp="1"/>
          </p:cNvSpPr>
          <p:nvPr>
            <p:ph idx="1"/>
          </p:nvPr>
        </p:nvSpPr>
        <p:spPr>
          <a:xfrm>
            <a:off x="304800" y="4267200"/>
            <a:ext cx="3810000" cy="2209800"/>
          </a:xfrm>
        </p:spPr>
        <p:txBody>
          <a:bodyPr/>
          <a:lstStyle/>
          <a:p>
            <a:r>
              <a:rPr lang="en-US" sz="2000" dirty="0" smtClean="0"/>
              <a:t>Strong multi-nucleon component indicating short range correlations</a:t>
            </a:r>
          </a:p>
          <a:p>
            <a:r>
              <a:rPr lang="en-US" sz="2000" dirty="0" smtClean="0"/>
              <a:t>p-n dominates</a:t>
            </a:r>
          </a:p>
          <a:p>
            <a:r>
              <a:rPr lang="en-US" sz="2000" dirty="0" err="1" smtClean="0"/>
              <a:t>Plateaux</a:t>
            </a:r>
            <a:r>
              <a:rPr lang="en-US" sz="2000" dirty="0" smtClean="0"/>
              <a:t> x&gt;1 scale with EMC slope 0.35&lt;</a:t>
            </a:r>
            <a:r>
              <a:rPr lang="en-US" sz="2000" dirty="0" err="1" smtClean="0"/>
              <a:t>x</a:t>
            </a:r>
            <a:r>
              <a:rPr lang="en-US" sz="2000" baseline="-25000" dirty="0" err="1" smtClean="0"/>
              <a:t>Bj</a:t>
            </a:r>
            <a:r>
              <a:rPr lang="en-US" sz="2000" dirty="0" smtClean="0"/>
              <a:t>&lt;0.7 ??</a:t>
            </a:r>
            <a:endParaRPr lang="en-US" sz="2000" dirty="0"/>
          </a:p>
        </p:txBody>
      </p:sp>
      <p:pic>
        <p:nvPicPr>
          <p:cNvPr id="910338" name="Picture 2"/>
          <p:cNvPicPr>
            <a:picLocks noChangeAspect="1" noChangeArrowheads="1"/>
          </p:cNvPicPr>
          <p:nvPr/>
        </p:nvPicPr>
        <p:blipFill>
          <a:blip r:embed="rId3" cstate="print"/>
          <a:srcRect/>
          <a:stretch>
            <a:fillRect/>
          </a:stretch>
        </p:blipFill>
        <p:spPr bwMode="auto">
          <a:xfrm>
            <a:off x="228600" y="914400"/>
            <a:ext cx="3581400" cy="1590675"/>
          </a:xfrm>
          <a:prstGeom prst="rect">
            <a:avLst/>
          </a:prstGeom>
          <a:noFill/>
          <a:ln w="9525">
            <a:noFill/>
            <a:miter lim="800000"/>
            <a:headEnd/>
            <a:tailEnd/>
          </a:ln>
        </p:spPr>
      </p:pic>
      <p:pic>
        <p:nvPicPr>
          <p:cNvPr id="910339" name="Picture 3"/>
          <p:cNvPicPr>
            <a:picLocks noChangeAspect="1" noChangeArrowheads="1"/>
          </p:cNvPicPr>
          <p:nvPr/>
        </p:nvPicPr>
        <p:blipFill>
          <a:blip r:embed="rId4" cstate="print"/>
          <a:srcRect/>
          <a:stretch>
            <a:fillRect/>
          </a:stretch>
        </p:blipFill>
        <p:spPr bwMode="auto">
          <a:xfrm>
            <a:off x="228600" y="2590800"/>
            <a:ext cx="3571875" cy="1647825"/>
          </a:xfrm>
          <a:prstGeom prst="rect">
            <a:avLst/>
          </a:prstGeom>
          <a:noFill/>
          <a:ln w="9525">
            <a:noFill/>
            <a:miter lim="800000"/>
            <a:headEnd/>
            <a:tailEnd/>
          </a:ln>
        </p:spPr>
      </p:pic>
      <p:pic>
        <p:nvPicPr>
          <p:cNvPr id="910340" name="Picture 4"/>
          <p:cNvPicPr>
            <a:picLocks noChangeAspect="1" noChangeArrowheads="1"/>
          </p:cNvPicPr>
          <p:nvPr/>
        </p:nvPicPr>
        <p:blipFill>
          <a:blip r:embed="rId5" cstate="print"/>
          <a:srcRect/>
          <a:stretch>
            <a:fillRect/>
          </a:stretch>
        </p:blipFill>
        <p:spPr bwMode="auto">
          <a:xfrm>
            <a:off x="4191000" y="914400"/>
            <a:ext cx="4494649" cy="3700015"/>
          </a:xfrm>
          <a:prstGeom prst="rect">
            <a:avLst/>
          </a:prstGeom>
          <a:noFill/>
          <a:ln w="9525">
            <a:noFill/>
            <a:miter lim="800000"/>
            <a:headEnd/>
            <a:tailEnd/>
          </a:ln>
        </p:spPr>
      </p:pic>
      <p:sp>
        <p:nvSpPr>
          <p:cNvPr id="6" name="TextBox 5"/>
          <p:cNvSpPr txBox="1"/>
          <p:nvPr/>
        </p:nvSpPr>
        <p:spPr>
          <a:xfrm>
            <a:off x="4572000" y="4724400"/>
            <a:ext cx="3681008" cy="707886"/>
          </a:xfrm>
          <a:prstGeom prst="rect">
            <a:avLst/>
          </a:prstGeom>
          <a:noFill/>
        </p:spPr>
        <p:txBody>
          <a:bodyPr wrap="none" rtlCol="0">
            <a:spAutoFit/>
          </a:bodyPr>
          <a:lstStyle/>
          <a:p>
            <a:r>
              <a:rPr lang="en-US" sz="2000" dirty="0" smtClean="0"/>
              <a:t>Experiment from Jefferson Lab</a:t>
            </a:r>
          </a:p>
          <a:p>
            <a:r>
              <a:rPr lang="en-US" sz="2000" dirty="0" smtClean="0"/>
              <a:t>Graphics from CERN Courier</a:t>
            </a:r>
            <a:endParaRPr lang="en-US" sz="2000" dirty="0"/>
          </a:p>
        </p:txBody>
      </p:sp>
      <p:sp>
        <p:nvSpPr>
          <p:cNvPr id="8" name="Content Placeholder 6"/>
          <p:cNvSpPr txBox="1">
            <a:spLocks/>
          </p:cNvSpPr>
          <p:nvPr/>
        </p:nvSpPr>
        <p:spPr bwMode="auto">
          <a:xfrm>
            <a:off x="4724400" y="5410200"/>
            <a:ext cx="38100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marR="0" lvl="0" indent="-457200" algn="ctr" defTabSz="914400" rtl="0" eaLnBrk="1" fontAlgn="base" latinLnBrk="0" hangingPunct="1">
              <a:lnSpc>
                <a:spcPct val="100000"/>
              </a:lnSpc>
              <a:spcBef>
                <a:spcPct val="20000"/>
              </a:spcBef>
              <a:spcAft>
                <a:spcPct val="0"/>
              </a:spcAft>
              <a:buClrTx/>
              <a:buSzTx/>
              <a:tabLst/>
              <a:defRPr/>
            </a:pPr>
            <a:r>
              <a:rPr kumimoji="0" lang="en-US" sz="2000" b="1" i="0" u="none" strike="noStrike" kern="0" cap="none" spc="0" normalizeH="0" baseline="0" noProof="0" dirty="0" smtClean="0">
                <a:ln>
                  <a:noFill/>
                </a:ln>
                <a:solidFill>
                  <a:schemeClr val="accent6">
                    <a:lumMod val="60000"/>
                    <a:lumOff val="40000"/>
                  </a:schemeClr>
                </a:solidFill>
                <a:effectLst/>
                <a:uLnTx/>
                <a:uFillTx/>
                <a:latin typeface="Arial" pitchFamily="34" charset="0"/>
                <a:ea typeface="+mn-ea"/>
                <a:cs typeface="Arial" pitchFamily="34" charset="0"/>
              </a:rPr>
              <a:t>Short Range Correlations and</a:t>
            </a:r>
            <a:r>
              <a:rPr kumimoji="0" lang="en-US" sz="2000" b="1" i="0" u="none" strike="noStrike" kern="0" cap="none" spc="0" normalizeH="0" noProof="0" dirty="0" smtClean="0">
                <a:ln>
                  <a:noFill/>
                </a:ln>
                <a:solidFill>
                  <a:schemeClr val="accent6">
                    <a:lumMod val="60000"/>
                    <a:lumOff val="40000"/>
                  </a:schemeClr>
                </a:solidFill>
                <a:effectLst/>
                <a:uLnTx/>
                <a:uFillTx/>
                <a:latin typeface="Arial" pitchFamily="34" charset="0"/>
                <a:ea typeface="+mn-ea"/>
                <a:cs typeface="Arial" pitchFamily="34" charset="0"/>
              </a:rPr>
              <a:t> </a:t>
            </a:r>
            <a:r>
              <a:rPr kumimoji="0" lang="en-US" sz="2000" b="1" i="0" u="none" strike="noStrike" kern="0" cap="none" spc="0" normalizeH="0" baseline="0" noProof="0" dirty="0" smtClean="0">
                <a:ln>
                  <a:noFill/>
                </a:ln>
                <a:solidFill>
                  <a:schemeClr val="accent6">
                    <a:lumMod val="60000"/>
                    <a:lumOff val="40000"/>
                  </a:schemeClr>
                </a:solidFill>
                <a:effectLst/>
                <a:uLnTx/>
                <a:uFillTx/>
                <a:latin typeface="Arial" pitchFamily="34" charset="0"/>
                <a:ea typeface="+mn-ea"/>
                <a:cs typeface="Arial" pitchFamily="34" charset="0"/>
              </a:rPr>
              <a:t>EMC Effect have common origin???</a:t>
            </a:r>
            <a:endParaRPr kumimoji="0" lang="en-US" sz="2000" b="1" i="0" u="none" strike="noStrike" kern="0" cap="none" spc="0" normalizeH="0" baseline="0" noProof="0" dirty="0">
              <a:ln>
                <a:noFill/>
              </a:ln>
              <a:solidFill>
                <a:schemeClr val="accent6">
                  <a:lumMod val="60000"/>
                  <a:lumOff val="40000"/>
                </a:schemeClr>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1qNEW3"/>
          <p:cNvPicPr>
            <a:picLocks noChangeAspect="1" noChangeArrowheads="1"/>
          </p:cNvPicPr>
          <p:nvPr/>
        </p:nvPicPr>
        <p:blipFill>
          <a:blip r:embed="rId3" cstate="print"/>
          <a:srcRect/>
          <a:stretch>
            <a:fillRect/>
          </a:stretch>
        </p:blipFill>
        <p:spPr bwMode="auto">
          <a:xfrm>
            <a:off x="1905000" y="1066800"/>
            <a:ext cx="4876800" cy="4876800"/>
          </a:xfrm>
          <a:prstGeom prst="rect">
            <a:avLst/>
          </a:prstGeom>
          <a:noFill/>
          <a:ln w="9525">
            <a:noFill/>
            <a:miter lim="800000"/>
            <a:headEnd/>
            <a:tailEnd/>
          </a:ln>
        </p:spPr>
      </p:pic>
      <p:sp>
        <p:nvSpPr>
          <p:cNvPr id="29699" name="Text Box 3"/>
          <p:cNvSpPr txBox="1">
            <a:spLocks noChangeArrowheads="1"/>
          </p:cNvSpPr>
          <p:nvPr/>
        </p:nvSpPr>
        <p:spPr bwMode="auto">
          <a:xfrm>
            <a:off x="7239000" y="1295400"/>
            <a:ext cx="1880643" cy="707886"/>
          </a:xfrm>
          <a:prstGeom prst="rect">
            <a:avLst/>
          </a:prstGeom>
          <a:noFill/>
          <a:ln w="9525">
            <a:noFill/>
            <a:miter lim="800000"/>
            <a:headEnd/>
            <a:tailEnd/>
          </a:ln>
        </p:spPr>
        <p:txBody>
          <a:bodyPr wrap="none">
            <a:prstTxWarp prst="textNoShape">
              <a:avLst/>
            </a:prstTxWarp>
            <a:spAutoFit/>
          </a:bodyPr>
          <a:lstStyle/>
          <a:p>
            <a:r>
              <a:rPr lang="en-US" sz="2000" dirty="0" smtClean="0"/>
              <a:t>All </a:t>
            </a:r>
            <a:r>
              <a:rPr lang="en-US" sz="2000" dirty="0"/>
              <a:t>Data &amp; Fits </a:t>
            </a:r>
          </a:p>
          <a:p>
            <a:r>
              <a:rPr lang="en-US" sz="2000" dirty="0"/>
              <a:t> Plotted at 1</a:t>
            </a:r>
            <a:r>
              <a:rPr lang="en-US" sz="2000" dirty="0" smtClean="0"/>
              <a:t> </a:t>
            </a:r>
            <a:r>
              <a:rPr lang="el-GR" sz="2000" dirty="0" smtClean="0"/>
              <a:t>σ</a:t>
            </a:r>
            <a:endParaRPr lang="en-US" sz="2000" dirty="0"/>
          </a:p>
        </p:txBody>
      </p:sp>
      <p:sp>
        <p:nvSpPr>
          <p:cNvPr id="29700" name="Text Box 4"/>
          <p:cNvSpPr txBox="1">
            <a:spLocks noChangeArrowheads="1"/>
          </p:cNvSpPr>
          <p:nvPr/>
        </p:nvSpPr>
        <p:spPr bwMode="auto">
          <a:xfrm>
            <a:off x="7239000" y="4114800"/>
            <a:ext cx="1981633" cy="1323439"/>
          </a:xfrm>
          <a:prstGeom prst="rect">
            <a:avLst/>
          </a:prstGeom>
          <a:noFill/>
          <a:ln w="9525">
            <a:noFill/>
            <a:miter lim="800000"/>
            <a:headEnd/>
            <a:tailEnd/>
          </a:ln>
        </p:spPr>
        <p:txBody>
          <a:bodyPr wrap="none">
            <a:prstTxWarp prst="textNoShape">
              <a:avLst/>
            </a:prstTxWarp>
            <a:spAutoFit/>
          </a:bodyPr>
          <a:lstStyle/>
          <a:p>
            <a:r>
              <a:rPr lang="en-US" sz="2000" dirty="0" err="1">
                <a:solidFill>
                  <a:srgbClr val="00FF00"/>
                </a:solidFill>
              </a:rPr>
              <a:t>HAPPEx</a:t>
            </a:r>
            <a:r>
              <a:rPr lang="en-US" sz="2000" dirty="0">
                <a:solidFill>
                  <a:srgbClr val="00FF00"/>
                </a:solidFill>
              </a:rPr>
              <a:t>: H, He</a:t>
            </a:r>
          </a:p>
          <a:p>
            <a:r>
              <a:rPr lang="en-US" sz="2000" dirty="0">
                <a:solidFill>
                  <a:srgbClr val="00FF00"/>
                </a:solidFill>
              </a:rPr>
              <a:t>G</a:t>
            </a:r>
            <a:r>
              <a:rPr lang="en-US" sz="2000" baseline="30000" dirty="0">
                <a:solidFill>
                  <a:srgbClr val="00FF00"/>
                </a:solidFill>
              </a:rPr>
              <a:t>0</a:t>
            </a:r>
            <a:r>
              <a:rPr lang="en-US" sz="2000" dirty="0">
                <a:solidFill>
                  <a:srgbClr val="00FF00"/>
                </a:solidFill>
              </a:rPr>
              <a:t>: H, </a:t>
            </a:r>
          </a:p>
          <a:p>
            <a:r>
              <a:rPr lang="en-US" sz="2000" dirty="0">
                <a:solidFill>
                  <a:srgbClr val="00FF00"/>
                </a:solidFill>
              </a:rPr>
              <a:t>PVA4: H</a:t>
            </a:r>
          </a:p>
          <a:p>
            <a:r>
              <a:rPr lang="en-US" sz="2000" dirty="0">
                <a:solidFill>
                  <a:srgbClr val="00FF00"/>
                </a:solidFill>
              </a:rPr>
              <a:t>SAMPLE: H, D</a:t>
            </a:r>
          </a:p>
        </p:txBody>
      </p:sp>
      <p:pic>
        <p:nvPicPr>
          <p:cNvPr id="29701" name="Picture 6"/>
          <p:cNvPicPr>
            <a:picLocks noChangeAspect="1" noChangeArrowheads="1"/>
          </p:cNvPicPr>
          <p:nvPr/>
        </p:nvPicPr>
        <p:blipFill>
          <a:blip r:embed="rId4" cstate="print"/>
          <a:srcRect/>
          <a:stretch>
            <a:fillRect/>
          </a:stretch>
        </p:blipFill>
        <p:spPr bwMode="auto">
          <a:xfrm>
            <a:off x="2971800" y="1524000"/>
            <a:ext cx="2133600" cy="260350"/>
          </a:xfrm>
          <a:prstGeom prst="rect">
            <a:avLst/>
          </a:prstGeom>
          <a:noFill/>
          <a:ln w="9525">
            <a:noFill/>
            <a:miter lim="800000"/>
            <a:headEnd/>
            <a:tailEnd/>
          </a:ln>
        </p:spPr>
      </p:pic>
      <p:sp>
        <p:nvSpPr>
          <p:cNvPr id="29702" name="Rectangle 10"/>
          <p:cNvSpPr>
            <a:spLocks noChangeArrowheads="1"/>
          </p:cNvSpPr>
          <p:nvPr/>
        </p:nvSpPr>
        <p:spPr bwMode="auto">
          <a:xfrm>
            <a:off x="2743200" y="5943600"/>
            <a:ext cx="3962400" cy="461665"/>
          </a:xfrm>
          <a:prstGeom prst="rect">
            <a:avLst/>
          </a:prstGeom>
          <a:noFill/>
          <a:ln w="9525">
            <a:noFill/>
            <a:miter lim="800000"/>
            <a:headEnd/>
            <a:tailEnd/>
          </a:ln>
        </p:spPr>
        <p:txBody>
          <a:bodyPr wrap="square">
            <a:prstTxWarp prst="textNoShape">
              <a:avLst/>
            </a:prstTxWarp>
            <a:spAutoFit/>
          </a:bodyPr>
          <a:lstStyle/>
          <a:p>
            <a:r>
              <a:rPr lang="en-US" b="1" dirty="0" err="1">
                <a:solidFill>
                  <a:srgbClr val="FF0000"/>
                </a:solidFill>
              </a:rPr>
              <a:t>Isovector</a:t>
            </a:r>
            <a:r>
              <a:rPr lang="en-US" b="1" dirty="0">
                <a:solidFill>
                  <a:srgbClr val="FF0000"/>
                </a:solidFill>
              </a:rPr>
              <a:t> weak charge</a:t>
            </a:r>
            <a:endParaRPr lang="en-US" b="1" dirty="0">
              <a:solidFill>
                <a:srgbClr val="FF0000"/>
              </a:solidFill>
              <a:latin typeface="Comic Sans MS" pitchFamily="41" charset="0"/>
            </a:endParaRPr>
          </a:p>
        </p:txBody>
      </p:sp>
      <p:sp>
        <p:nvSpPr>
          <p:cNvPr id="29703" name="Rectangle 11"/>
          <p:cNvSpPr>
            <a:spLocks noChangeArrowheads="1"/>
          </p:cNvSpPr>
          <p:nvPr/>
        </p:nvSpPr>
        <p:spPr bwMode="auto">
          <a:xfrm rot="-5400000">
            <a:off x="-502442" y="2969566"/>
            <a:ext cx="3962400" cy="461665"/>
          </a:xfrm>
          <a:prstGeom prst="rect">
            <a:avLst/>
          </a:prstGeom>
          <a:noFill/>
          <a:ln w="9525">
            <a:noFill/>
            <a:miter lim="800000"/>
            <a:headEnd/>
            <a:tailEnd/>
          </a:ln>
        </p:spPr>
        <p:txBody>
          <a:bodyPr wrap="square">
            <a:prstTxWarp prst="textNoShape">
              <a:avLst/>
            </a:prstTxWarp>
            <a:spAutoFit/>
          </a:bodyPr>
          <a:lstStyle/>
          <a:p>
            <a:r>
              <a:rPr lang="en-US" b="1" dirty="0">
                <a:solidFill>
                  <a:srgbClr val="FF0000"/>
                </a:solidFill>
              </a:rPr>
              <a:t> </a:t>
            </a:r>
            <a:r>
              <a:rPr lang="en-US" b="1" dirty="0" err="1">
                <a:solidFill>
                  <a:srgbClr val="FF0000"/>
                </a:solidFill>
              </a:rPr>
              <a:t>Isoscalar</a:t>
            </a:r>
            <a:r>
              <a:rPr lang="en-US" b="1" dirty="0">
                <a:solidFill>
                  <a:srgbClr val="FF0000"/>
                </a:solidFill>
              </a:rPr>
              <a:t> weak charge</a:t>
            </a:r>
            <a:endParaRPr lang="en-US" b="1" dirty="0">
              <a:solidFill>
                <a:srgbClr val="FF0000"/>
              </a:solidFill>
              <a:latin typeface="Comic Sans MS" pitchFamily="41" charset="0"/>
            </a:endParaRPr>
          </a:p>
        </p:txBody>
      </p:sp>
      <p:sp>
        <p:nvSpPr>
          <p:cNvPr id="29704" name="Text Box 12"/>
          <p:cNvSpPr txBox="1">
            <a:spLocks noChangeArrowheads="1"/>
          </p:cNvSpPr>
          <p:nvPr/>
        </p:nvSpPr>
        <p:spPr bwMode="auto">
          <a:xfrm>
            <a:off x="3200400" y="3810000"/>
            <a:ext cx="1798638" cy="641350"/>
          </a:xfrm>
          <a:prstGeom prst="rect">
            <a:avLst/>
          </a:prstGeom>
          <a:noFill/>
          <a:ln w="9525">
            <a:noFill/>
            <a:miter lim="800000"/>
            <a:headEnd/>
            <a:tailEnd/>
          </a:ln>
        </p:spPr>
        <p:txBody>
          <a:bodyPr wrap="none">
            <a:prstTxWarp prst="textNoShape">
              <a:avLst/>
            </a:prstTxWarp>
            <a:spAutoFit/>
          </a:bodyPr>
          <a:lstStyle/>
          <a:p>
            <a:r>
              <a:rPr lang="en-US" dirty="0"/>
              <a:t>Standard Model</a:t>
            </a:r>
          </a:p>
          <a:p>
            <a:r>
              <a:rPr lang="en-US" dirty="0"/>
              <a:t>   Prediction</a:t>
            </a:r>
          </a:p>
        </p:txBody>
      </p:sp>
      <p:sp>
        <p:nvSpPr>
          <p:cNvPr id="29705" name="Line 13"/>
          <p:cNvSpPr>
            <a:spLocks noChangeShapeType="1"/>
          </p:cNvSpPr>
          <p:nvPr/>
        </p:nvSpPr>
        <p:spPr bwMode="auto">
          <a:xfrm flipH="1">
            <a:off x="4114800" y="2590800"/>
            <a:ext cx="1066800" cy="13716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0" name="Rectangle 2"/>
          <p:cNvSpPr txBox="1">
            <a:spLocks noChangeArrowheads="1"/>
          </p:cNvSpPr>
          <p:nvPr/>
        </p:nvSpPr>
        <p:spPr>
          <a:xfrm>
            <a:off x="1447800" y="0"/>
            <a:ext cx="6096000" cy="7921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Weak Couplings</a:t>
            </a:r>
            <a:endParaRPr kumimoji="0" lang="en-US" sz="3200" b="1" i="0" u="none" strike="noStrike" kern="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1" name="Line 13"/>
          <p:cNvSpPr>
            <a:spLocks noChangeShapeType="1"/>
          </p:cNvSpPr>
          <p:nvPr/>
        </p:nvSpPr>
        <p:spPr bwMode="auto">
          <a:xfrm flipH="1">
            <a:off x="5486400" y="3886200"/>
            <a:ext cx="457200" cy="6858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2" name="TextBox 11"/>
          <p:cNvSpPr txBox="1"/>
          <p:nvPr/>
        </p:nvSpPr>
        <p:spPr>
          <a:xfrm>
            <a:off x="6705600" y="5562600"/>
            <a:ext cx="2438401" cy="707886"/>
          </a:xfrm>
          <a:prstGeom prst="rect">
            <a:avLst/>
          </a:prstGeom>
          <a:noFill/>
        </p:spPr>
        <p:txBody>
          <a:bodyPr wrap="square" rtlCol="0">
            <a:spAutoFit/>
          </a:bodyPr>
          <a:lstStyle/>
          <a:p>
            <a:r>
              <a:rPr lang="en-US" sz="2000" b="1" dirty="0" smtClean="0">
                <a:solidFill>
                  <a:srgbClr val="0070C0"/>
                </a:solidFill>
              </a:rPr>
              <a:t>Q-weak expected</a:t>
            </a:r>
          </a:p>
          <a:p>
            <a:r>
              <a:rPr lang="en-US" sz="2000" b="1" dirty="0" smtClean="0">
                <a:solidFill>
                  <a:srgbClr val="0070C0"/>
                </a:solidFill>
              </a:rPr>
              <a:t> precision</a:t>
            </a:r>
            <a:endParaRPr lang="en-US" sz="2000" b="1" dirty="0">
              <a:solidFill>
                <a:srgbClr val="0070C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err="1" smtClean="0"/>
              <a:t>Møller</a:t>
            </a:r>
            <a:r>
              <a:rPr lang="en-US" sz="2800" dirty="0" smtClean="0"/>
              <a:t> &amp; Deep Inelastic Scattering Parity Violation   </a:t>
            </a:r>
            <a:endParaRPr lang="en-US" sz="2800" dirty="0"/>
          </a:p>
        </p:txBody>
      </p:sp>
      <p:sp>
        <p:nvSpPr>
          <p:cNvPr id="5" name="Content Placeholder 2"/>
          <p:cNvSpPr>
            <a:spLocks noGrp="1"/>
          </p:cNvSpPr>
          <p:nvPr>
            <p:ph idx="1"/>
          </p:nvPr>
        </p:nvSpPr>
        <p:spPr>
          <a:xfrm>
            <a:off x="304800" y="3581400"/>
            <a:ext cx="4419600" cy="2514600"/>
          </a:xfrm>
        </p:spPr>
        <p:txBody>
          <a:bodyPr/>
          <a:lstStyle/>
          <a:p>
            <a:endParaRPr lang="en-US" sz="2000" dirty="0" smtClean="0"/>
          </a:p>
          <a:p>
            <a:r>
              <a:rPr lang="en-US" sz="2000" dirty="0" err="1" smtClean="0"/>
              <a:t>SoLID</a:t>
            </a:r>
            <a:r>
              <a:rPr lang="en-US" sz="2000" dirty="0" smtClean="0"/>
              <a:t>:  general purpose deep inelastic parity violating experiment with solenoid</a:t>
            </a:r>
          </a:p>
          <a:p>
            <a:r>
              <a:rPr lang="en-US" sz="2000" dirty="0" smtClean="0"/>
              <a:t>Broad scope semi-inclusive deep inelastic physics</a:t>
            </a:r>
          </a:p>
          <a:p>
            <a:r>
              <a:rPr lang="en-US" sz="2000" dirty="0" smtClean="0"/>
              <a:t>Chinese contribution</a:t>
            </a:r>
          </a:p>
          <a:p>
            <a:pPr>
              <a:spcBef>
                <a:spcPts val="200"/>
              </a:spcBef>
              <a:buNone/>
            </a:pPr>
            <a:endParaRPr lang="en-US" sz="2000" dirty="0" smtClean="0"/>
          </a:p>
          <a:p>
            <a:pPr marL="457200" indent="-457200">
              <a:spcBef>
                <a:spcPts val="200"/>
              </a:spcBef>
            </a:pPr>
            <a:endParaRPr lang="en-US" sz="1800" dirty="0" smtClean="0"/>
          </a:p>
        </p:txBody>
      </p:sp>
      <p:pic>
        <p:nvPicPr>
          <p:cNvPr id="90115" name="Picture 3"/>
          <p:cNvPicPr>
            <a:picLocks noChangeAspect="1" noChangeArrowheads="1"/>
          </p:cNvPicPr>
          <p:nvPr/>
        </p:nvPicPr>
        <p:blipFill>
          <a:blip r:embed="rId3" cstate="print"/>
          <a:srcRect/>
          <a:stretch>
            <a:fillRect/>
          </a:stretch>
        </p:blipFill>
        <p:spPr bwMode="auto">
          <a:xfrm>
            <a:off x="4627179" y="3200400"/>
            <a:ext cx="4516821" cy="3200400"/>
          </a:xfrm>
          <a:prstGeom prst="rect">
            <a:avLst/>
          </a:prstGeom>
          <a:noFill/>
          <a:ln w="9525">
            <a:noFill/>
            <a:miter lim="800000"/>
            <a:headEnd/>
            <a:tailEnd/>
          </a:ln>
        </p:spPr>
      </p:pic>
      <p:sp>
        <p:nvSpPr>
          <p:cNvPr id="8" name="TextBox 7"/>
          <p:cNvSpPr txBox="1"/>
          <p:nvPr/>
        </p:nvSpPr>
        <p:spPr>
          <a:xfrm>
            <a:off x="4648200" y="991850"/>
            <a:ext cx="4551246" cy="1446550"/>
          </a:xfrm>
          <a:prstGeom prst="rect">
            <a:avLst/>
          </a:prstGeom>
          <a:noFill/>
        </p:spPr>
        <p:txBody>
          <a:bodyPr wrap="none" rtlCol="0">
            <a:spAutoFit/>
          </a:bodyPr>
          <a:lstStyle/>
          <a:p>
            <a:pPr marL="457200" lvl="0" indent="-457200" fontAlgn="base">
              <a:spcBef>
                <a:spcPct val="20000"/>
              </a:spcBef>
              <a:spcAft>
                <a:spcPct val="0"/>
              </a:spcAft>
            </a:pPr>
            <a:r>
              <a:rPr lang="en-US" sz="2000" kern="0" dirty="0" smtClean="0">
                <a:solidFill>
                  <a:srgbClr val="000000"/>
                </a:solidFill>
                <a:latin typeface="Arial" pitchFamily="34" charset="0"/>
                <a:cs typeface="Arial" pitchFamily="34" charset="0"/>
              </a:rPr>
              <a:t>Dedicated </a:t>
            </a:r>
            <a:r>
              <a:rPr lang="en-US" sz="2000" kern="0" dirty="0" err="1" smtClean="0">
                <a:solidFill>
                  <a:srgbClr val="000000"/>
                </a:solidFill>
                <a:latin typeface="Arial" pitchFamily="34" charset="0"/>
                <a:cs typeface="Arial" pitchFamily="34" charset="0"/>
              </a:rPr>
              <a:t>Møller</a:t>
            </a:r>
            <a:r>
              <a:rPr lang="en-US" sz="2000" kern="0" dirty="0" smtClean="0">
                <a:solidFill>
                  <a:srgbClr val="000000"/>
                </a:solidFill>
                <a:latin typeface="Arial" pitchFamily="34" charset="0"/>
                <a:cs typeface="Arial" pitchFamily="34" charset="0"/>
              </a:rPr>
              <a:t> Experiment </a:t>
            </a:r>
          </a:p>
          <a:p>
            <a:pPr marL="457200" lvl="0" indent="-457200" fontAlgn="base">
              <a:spcBef>
                <a:spcPct val="20000"/>
              </a:spcBef>
              <a:spcAft>
                <a:spcPct val="0"/>
              </a:spcAft>
            </a:pPr>
            <a:r>
              <a:rPr lang="en-US" sz="2000" kern="0" dirty="0" smtClean="0">
                <a:solidFill>
                  <a:srgbClr val="000000"/>
                </a:solidFill>
                <a:latin typeface="Arial" pitchFamily="34" charset="0"/>
                <a:cs typeface="Arial" pitchFamily="34" charset="0"/>
              </a:rPr>
              <a:t>	(successor to SLAC E158)</a:t>
            </a:r>
          </a:p>
          <a:p>
            <a:pPr marL="457200" lvl="0" indent="-457200">
              <a:spcBef>
                <a:spcPct val="20000"/>
              </a:spcBef>
            </a:pPr>
            <a:r>
              <a:rPr lang="en-US" sz="2000" kern="0" dirty="0" smtClean="0">
                <a:solidFill>
                  <a:srgbClr val="000000"/>
                </a:solidFill>
                <a:latin typeface="Arial" pitchFamily="34" charset="0"/>
                <a:cs typeface="Arial" pitchFamily="34" charset="0"/>
              </a:rPr>
              <a:t> DOE MIE proposal </a:t>
            </a:r>
            <a:r>
              <a:rPr lang="en-US" sz="2000" kern="0" dirty="0" smtClean="0">
                <a:solidFill>
                  <a:srgbClr val="000000"/>
                </a:solidFill>
                <a:latin typeface="Calibri"/>
                <a:cs typeface="Calibri"/>
              </a:rPr>
              <a:t>→ </a:t>
            </a:r>
            <a:r>
              <a:rPr lang="en-US" sz="2000" kern="0" dirty="0" smtClean="0">
                <a:solidFill>
                  <a:srgbClr val="000000"/>
                </a:solidFill>
                <a:latin typeface="Arial" pitchFamily="34" charset="0"/>
                <a:cs typeface="Arial" pitchFamily="34" charset="0"/>
              </a:rPr>
              <a:t>Physics Review</a:t>
            </a:r>
          </a:p>
          <a:p>
            <a:endParaRPr lang="en-US" sz="2000" b="1" dirty="0" smtClean="0">
              <a:solidFill>
                <a:srgbClr val="002060"/>
              </a:solidFill>
              <a:latin typeface="Arial" pitchFamily="34" charset="0"/>
              <a:cs typeface="Arial"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0" y="914400"/>
            <a:ext cx="4572000" cy="2478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228600" y="0"/>
            <a:ext cx="86868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sin</a:t>
            </a:r>
            <a:r>
              <a:rPr kumimoji="0" lang="en-US" sz="3600" b="1" i="0" u="none" strike="noStrike" kern="0" cap="none" spc="0" normalizeH="0" baseline="30000" noProof="0" dirty="0" smtClean="0">
                <a:ln>
                  <a:noFill/>
                </a:ln>
                <a:solidFill>
                  <a:schemeClr val="tx1"/>
                </a:solidFill>
                <a:effectLst/>
                <a:uLnTx/>
                <a:uFillTx/>
                <a:latin typeface="Arial" pitchFamily="34" charset="0"/>
                <a:ea typeface="+mj-ea"/>
                <a:cs typeface="Arial" pitchFamily="34" charset="0"/>
              </a:rPr>
              <a:t>2</a:t>
            </a:r>
            <a:r>
              <a:rPr kumimoji="0" lang="en-US" sz="3600" b="1" i="0" u="none" strike="noStrike" kern="0" cap="none" spc="0" normalizeH="0" noProof="0" dirty="0" smtClean="0">
                <a:ln>
                  <a:noFill/>
                </a:ln>
                <a:solidFill>
                  <a:schemeClr val="tx1"/>
                </a:solidFill>
                <a:effectLst/>
                <a:uLnTx/>
                <a:uFillTx/>
                <a:latin typeface="Symbol" pitchFamily="18" charset="2"/>
                <a:ea typeface="+mj-ea"/>
                <a:cs typeface="Arial" pitchFamily="34" charset="0"/>
              </a:rPr>
              <a:t>q</a:t>
            </a:r>
            <a:r>
              <a:rPr kumimoji="0" lang="en-US" sz="3600" b="1" i="0" u="none" strike="noStrike" kern="0" cap="none" spc="0" normalizeH="0" baseline="-25000" noProof="0" dirty="0" smtClean="0">
                <a:ln>
                  <a:noFill/>
                </a:ln>
                <a:solidFill>
                  <a:schemeClr val="tx1"/>
                </a:solidFill>
                <a:effectLst/>
                <a:uLnTx/>
                <a:uFillTx/>
                <a:latin typeface="Arial" pitchFamily="34" charset="0"/>
                <a:ea typeface="+mj-ea"/>
                <a:cs typeface="Arial" pitchFamily="34" charset="0"/>
              </a:rPr>
              <a:t>W</a:t>
            </a:r>
          </a:p>
        </p:txBody>
      </p:sp>
      <p:pic>
        <p:nvPicPr>
          <p:cNvPr id="364547" name="Picture 3"/>
          <p:cNvPicPr>
            <a:picLocks noChangeAspect="1" noChangeArrowheads="1"/>
          </p:cNvPicPr>
          <p:nvPr/>
        </p:nvPicPr>
        <p:blipFill>
          <a:blip r:embed="rId3" cstate="print"/>
          <a:srcRect/>
          <a:stretch>
            <a:fillRect/>
          </a:stretch>
        </p:blipFill>
        <p:spPr bwMode="auto">
          <a:xfrm>
            <a:off x="421246" y="838200"/>
            <a:ext cx="8265554"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ChangeAspect="1" noChangeArrowheads="1"/>
          </p:cNvPicPr>
          <p:nvPr/>
        </p:nvPicPr>
        <p:blipFill>
          <a:blip r:embed="rId3" cstate="print"/>
          <a:srcRect/>
          <a:stretch>
            <a:fillRect/>
          </a:stretch>
        </p:blipFill>
        <p:spPr bwMode="auto">
          <a:xfrm>
            <a:off x="5572125" y="2286000"/>
            <a:ext cx="3571875" cy="3049526"/>
          </a:xfrm>
          <a:prstGeom prst="rect">
            <a:avLst/>
          </a:prstGeom>
          <a:noFill/>
          <a:ln w="9525">
            <a:noFill/>
            <a:miter lim="800000"/>
            <a:headEnd/>
            <a:tailEnd/>
          </a:ln>
        </p:spPr>
      </p:pic>
      <p:pic>
        <p:nvPicPr>
          <p:cNvPr id="25602" name="Picture 9"/>
          <p:cNvPicPr>
            <a:picLocks noChangeAspect="1" noChangeArrowheads="1"/>
          </p:cNvPicPr>
          <p:nvPr/>
        </p:nvPicPr>
        <p:blipFill>
          <a:blip r:embed="rId4" cstate="print"/>
          <a:srcRect/>
          <a:stretch>
            <a:fillRect/>
          </a:stretch>
        </p:blipFill>
        <p:spPr bwMode="auto">
          <a:xfrm>
            <a:off x="3598863" y="4073525"/>
            <a:ext cx="1722437" cy="1014413"/>
          </a:xfrm>
          <a:prstGeom prst="rect">
            <a:avLst/>
          </a:prstGeom>
          <a:noFill/>
          <a:ln w="12700">
            <a:noFill/>
            <a:miter lim="800000"/>
            <a:headEnd/>
            <a:tailEnd/>
          </a:ln>
        </p:spPr>
      </p:pic>
      <p:sp>
        <p:nvSpPr>
          <p:cNvPr id="2" name="Rectangle 2"/>
          <p:cNvSpPr txBox="1">
            <a:spLocks noChangeArrowheads="1"/>
          </p:cNvSpPr>
          <p:nvPr/>
        </p:nvSpPr>
        <p:spPr>
          <a:xfrm>
            <a:off x="0" y="0"/>
            <a:ext cx="9144000" cy="746125"/>
          </a:xfrm>
          <a:prstGeom prst="rect">
            <a:avLst/>
          </a:prstGeom>
        </p:spPr>
        <p:txBody>
          <a:bodyPr/>
          <a:lstStyle/>
          <a:p>
            <a:pPr algn="ctr">
              <a:defRPr/>
            </a:pPr>
            <a:r>
              <a:rPr lang="en-US" sz="3600" b="1" kern="0" smtClean="0">
                <a:latin typeface="Arial" pitchFamily="34" charset="0"/>
                <a:ea typeface="ＭＳ Ｐゴシック" pitchFamily="34" charset="-128"/>
                <a:cs typeface="Arial" pitchFamily="34" charset="0"/>
              </a:rPr>
              <a:t>New: </a:t>
            </a:r>
            <a:r>
              <a:rPr lang="en-US" sz="3600" b="1" kern="0" dirty="0">
                <a:latin typeface="Arial" pitchFamily="34" charset="0"/>
                <a:ea typeface="ＭＳ Ｐゴシック" pitchFamily="34" charset="-128"/>
                <a:cs typeface="Arial" pitchFamily="34" charset="0"/>
              </a:rPr>
              <a:t>Search for </a:t>
            </a:r>
            <a:r>
              <a:rPr lang="en-US" sz="3600" b="1" kern="0" dirty="0" smtClean="0">
                <a:latin typeface="Arial" pitchFamily="34" charset="0"/>
                <a:ea typeface="ＭＳ Ｐゴシック" pitchFamily="34" charset="-128"/>
                <a:cs typeface="Arial" pitchFamily="34" charset="0"/>
              </a:rPr>
              <a:t>a </a:t>
            </a:r>
            <a:r>
              <a:rPr lang="en-US" sz="3600" b="1" kern="0" smtClean="0">
                <a:latin typeface="Arial" pitchFamily="34" charset="0"/>
                <a:ea typeface="ＭＳ Ｐゴシック" pitchFamily="34" charset="-128"/>
                <a:cs typeface="Arial" pitchFamily="34" charset="0"/>
              </a:rPr>
              <a:t>Heavy Photon</a:t>
            </a:r>
            <a:endParaRPr lang="en-US" sz="3600" b="1" kern="0" dirty="0">
              <a:latin typeface="Arial" pitchFamily="34" charset="0"/>
              <a:ea typeface="ＭＳ Ｐゴシック" pitchFamily="34" charset="-128"/>
              <a:cs typeface="Arial" pitchFamily="34" charset="0"/>
            </a:endParaRPr>
          </a:p>
        </p:txBody>
      </p:sp>
      <p:sp>
        <p:nvSpPr>
          <p:cNvPr id="4" name="Rectangle 4"/>
          <p:cNvSpPr>
            <a:spLocks/>
          </p:cNvSpPr>
          <p:nvPr/>
        </p:nvSpPr>
        <p:spPr bwMode="auto">
          <a:xfrm>
            <a:off x="385763" y="809625"/>
            <a:ext cx="3716337" cy="1282700"/>
          </a:xfrm>
          <a:prstGeom prst="rect">
            <a:avLst/>
          </a:prstGeom>
          <a:noFill/>
          <a:ln w="12700" cap="flat">
            <a:noFill/>
            <a:miter lim="800000"/>
            <a:headEnd type="none" w="med" len="med"/>
            <a:tailEnd type="none" w="med" len="med"/>
          </a:ln>
        </p:spPr>
        <p:txBody>
          <a:bodyPr lIns="0" tIns="0" rIns="0" bIns="0" anchor="ctr"/>
          <a:lstStyle/>
          <a:p>
            <a:pPr algn="ctr">
              <a:lnSpc>
                <a:spcPct val="90000"/>
              </a:lnSpc>
              <a:defRPr/>
            </a:pPr>
            <a:r>
              <a:rPr lang="en-US" sz="2000" i="1" dirty="0">
                <a:solidFill>
                  <a:srgbClr val="FF0000"/>
                </a:solidFill>
                <a:latin typeface="Arial" pitchFamily="34" charset="0"/>
                <a:ea typeface="Symbol" charset="2"/>
                <a:cs typeface="Arial" pitchFamily="34" charset="0"/>
                <a:sym typeface="Times New Roman" charset="0"/>
              </a:rPr>
              <a:t>Search for new forces mediated by ~100 </a:t>
            </a:r>
            <a:r>
              <a:rPr lang="en-US" sz="2000" i="1" dirty="0" err="1">
                <a:solidFill>
                  <a:srgbClr val="FF0000"/>
                </a:solidFill>
                <a:latin typeface="Arial" pitchFamily="34" charset="0"/>
                <a:ea typeface="Symbol" charset="2"/>
                <a:cs typeface="Arial" pitchFamily="34" charset="0"/>
                <a:sym typeface="Times New Roman" charset="0"/>
              </a:rPr>
              <a:t>MeV</a:t>
            </a:r>
            <a:r>
              <a:rPr lang="en-US" sz="2000" i="1" dirty="0">
                <a:solidFill>
                  <a:srgbClr val="FF0000"/>
                </a:solidFill>
                <a:latin typeface="Arial" pitchFamily="34" charset="0"/>
                <a:ea typeface="Symbol" charset="2"/>
                <a:cs typeface="Arial" pitchFamily="34" charset="0"/>
                <a:sym typeface="Times New Roman" charset="0"/>
              </a:rPr>
              <a:t> vector boson A’ with weak coupling to electrons</a:t>
            </a:r>
          </a:p>
        </p:txBody>
      </p:sp>
      <p:grpSp>
        <p:nvGrpSpPr>
          <p:cNvPr id="3" name="Group 18"/>
          <p:cNvGrpSpPr>
            <a:grpSpLocks/>
          </p:cNvGrpSpPr>
          <p:nvPr/>
        </p:nvGrpSpPr>
        <p:grpSpPr bwMode="auto">
          <a:xfrm>
            <a:off x="4568825" y="774700"/>
            <a:ext cx="4243388" cy="1397000"/>
            <a:chOff x="4319447" y="753927"/>
            <a:chExt cx="4647070" cy="1603304"/>
          </a:xfrm>
        </p:grpSpPr>
        <p:sp>
          <p:nvSpPr>
            <p:cNvPr id="15" name="TextBox 14"/>
            <p:cNvSpPr txBox="1"/>
            <p:nvPr/>
          </p:nvSpPr>
          <p:spPr>
            <a:xfrm>
              <a:off x="4340309" y="753927"/>
              <a:ext cx="425938" cy="400826"/>
            </a:xfrm>
            <a:prstGeom prst="rect">
              <a:avLst/>
            </a:prstGeom>
            <a:noFill/>
          </p:spPr>
          <p:txBody>
            <a:bodyPr wrap="none">
              <a:spAutoFit/>
            </a:bodyPr>
            <a:lstStyle/>
            <a:p>
              <a:pPr>
                <a:defRPr/>
              </a:pPr>
              <a:r>
                <a:rPr lang="en-US" sz="2000" dirty="0">
                  <a:latin typeface="+mn-lt"/>
                </a:rPr>
                <a:t>e</a:t>
              </a:r>
              <a:r>
                <a:rPr lang="en-US" sz="2000" baseline="30000" dirty="0">
                  <a:latin typeface="+mn-lt"/>
                </a:rPr>
                <a:t>+</a:t>
              </a:r>
              <a:endParaRPr lang="en-US" sz="2000" baseline="30000" dirty="0">
                <a:latin typeface="Times" charset="0"/>
              </a:endParaRPr>
            </a:p>
          </p:txBody>
        </p:sp>
        <p:grpSp>
          <p:nvGrpSpPr>
            <p:cNvPr id="5" name="Group 17"/>
            <p:cNvGrpSpPr>
              <a:grpSpLocks/>
            </p:cNvGrpSpPr>
            <p:nvPr/>
          </p:nvGrpSpPr>
          <p:grpSpPr bwMode="auto">
            <a:xfrm>
              <a:off x="4319447" y="951827"/>
              <a:ext cx="4647070" cy="1405404"/>
              <a:chOff x="300759" y="1818131"/>
              <a:chExt cx="4647070" cy="1405404"/>
            </a:xfrm>
          </p:grpSpPr>
          <p:pic>
            <p:nvPicPr>
              <p:cNvPr id="25615" name="Picture 5"/>
              <p:cNvPicPr>
                <a:picLocks noChangeAspect="1" noChangeArrowheads="1"/>
              </p:cNvPicPr>
              <p:nvPr/>
            </p:nvPicPr>
            <p:blipFill>
              <a:blip r:embed="rId5" cstate="print"/>
              <a:srcRect/>
              <a:stretch>
                <a:fillRect/>
              </a:stretch>
            </p:blipFill>
            <p:spPr bwMode="auto">
              <a:xfrm>
                <a:off x="660287" y="1818131"/>
                <a:ext cx="1821180" cy="1074420"/>
              </a:xfrm>
              <a:prstGeom prst="rect">
                <a:avLst/>
              </a:prstGeom>
              <a:noFill/>
              <a:ln w="12700">
                <a:noFill/>
                <a:miter lim="800000"/>
                <a:headEnd/>
                <a:tailEnd/>
              </a:ln>
            </p:spPr>
          </p:pic>
          <p:sp>
            <p:nvSpPr>
              <p:cNvPr id="9" name="Rectangle 9"/>
              <p:cNvSpPr>
                <a:spLocks/>
              </p:cNvSpPr>
              <p:nvPr/>
            </p:nvSpPr>
            <p:spPr bwMode="auto">
              <a:xfrm>
                <a:off x="2812924" y="2170013"/>
                <a:ext cx="1727412" cy="317905"/>
              </a:xfrm>
              <a:prstGeom prst="rect">
                <a:avLst/>
              </a:prstGeom>
              <a:noFill/>
              <a:ln w="12700" cap="flat">
                <a:noFill/>
                <a:miter lim="800000"/>
                <a:headEnd type="none" w="med" len="med"/>
                <a:tailEnd type="none" w="med" len="med"/>
              </a:ln>
            </p:spPr>
            <p:txBody>
              <a:bodyPr wrap="none" lIns="0" tIns="0" rIns="0" bIns="0" anchor="ctr">
                <a:spAutoFit/>
              </a:bodyPr>
              <a:lstStyle/>
              <a:p>
                <a:pPr>
                  <a:defRPr/>
                </a:pPr>
                <a:r>
                  <a:rPr lang="en-US" sz="1800" dirty="0">
                    <a:latin typeface="+mn-lt"/>
                    <a:ea typeface="Gill Sans" charset="0"/>
                    <a:cs typeface="Gill Sans" charset="0"/>
                    <a:sym typeface="Gill Sans" charset="0"/>
                  </a:rPr>
                  <a:t>(“</a:t>
                </a:r>
                <a:r>
                  <a:rPr lang="en-US" sz="1800" dirty="0">
                    <a:solidFill>
                      <a:srgbClr val="FF0000"/>
                    </a:solidFill>
                    <a:latin typeface="Arial" pitchFamily="34" charset="0"/>
                    <a:ea typeface="Gill Sans" charset="0"/>
                    <a:cs typeface="Arial" pitchFamily="34" charset="0"/>
                    <a:sym typeface="Gill Sans" charset="0"/>
                  </a:rPr>
                  <a:t>dark photon</a:t>
                </a:r>
                <a:r>
                  <a:rPr lang="en-US" sz="1800" dirty="0">
                    <a:latin typeface="+mn-lt"/>
                    <a:ea typeface="Gill Sans" charset="0"/>
                    <a:cs typeface="Gill Sans" charset="0"/>
                    <a:sym typeface="Gill Sans" charset="0"/>
                  </a:rPr>
                  <a:t>”)</a:t>
                </a:r>
              </a:p>
            </p:txBody>
          </p:sp>
          <p:sp>
            <p:nvSpPr>
              <p:cNvPr id="10" name="Rectangle 10"/>
              <p:cNvSpPr>
                <a:spLocks/>
              </p:cNvSpPr>
              <p:nvPr/>
            </p:nvSpPr>
            <p:spPr bwMode="auto">
              <a:xfrm>
                <a:off x="2230518" y="2709749"/>
                <a:ext cx="2223570" cy="495567"/>
              </a:xfrm>
              <a:prstGeom prst="rect">
                <a:avLst/>
              </a:prstGeom>
              <a:noFill/>
              <a:ln w="12700" cap="flat">
                <a:noFill/>
                <a:miter lim="800000"/>
                <a:headEnd type="none" w="med" len="med"/>
                <a:tailEnd type="none" w="med" len="med"/>
              </a:ln>
            </p:spPr>
            <p:txBody>
              <a:bodyPr lIns="0" tIns="0" rIns="0" bIns="0" anchor="ctr"/>
              <a:lstStyle/>
              <a:p>
                <a:pPr>
                  <a:defRPr/>
                </a:pPr>
                <a:r>
                  <a:rPr lang="en-US" sz="1800" dirty="0">
                    <a:latin typeface="+mn-lt"/>
                    <a:ea typeface="Gill Sans" charset="0"/>
                    <a:cs typeface="Gill Sans" charset="0"/>
                    <a:sym typeface="Gill Sans" charset="0"/>
                  </a:rPr>
                  <a:t>small coupling</a:t>
                </a:r>
              </a:p>
            </p:txBody>
          </p:sp>
          <p:sp>
            <p:nvSpPr>
              <p:cNvPr id="25618" name="Line 11"/>
              <p:cNvSpPr>
                <a:spLocks noChangeShapeType="1"/>
              </p:cNvSpPr>
              <p:nvPr/>
            </p:nvSpPr>
            <p:spPr bwMode="auto">
              <a:xfrm>
                <a:off x="1491618" y="2509346"/>
                <a:ext cx="554038" cy="476250"/>
              </a:xfrm>
              <a:prstGeom prst="line">
                <a:avLst/>
              </a:prstGeom>
              <a:noFill/>
              <a:ln w="38100">
                <a:solidFill>
                  <a:schemeClr val="tx1"/>
                </a:solidFill>
                <a:miter lim="800000"/>
                <a:headEnd type="stealth" w="med" len="med"/>
                <a:tailEnd/>
              </a:ln>
            </p:spPr>
            <p:txBody>
              <a:bodyPr lIns="0" tIns="0" rIns="0" bIns="0"/>
              <a:lstStyle/>
              <a:p>
                <a:endParaRPr lang="en-US"/>
              </a:p>
            </p:txBody>
          </p:sp>
          <p:pic>
            <p:nvPicPr>
              <p:cNvPr id="25619" name="Picture 13"/>
              <p:cNvPicPr>
                <a:picLocks noChangeAspect="1" noChangeArrowheads="1"/>
              </p:cNvPicPr>
              <p:nvPr/>
            </p:nvPicPr>
            <p:blipFill>
              <a:blip r:embed="rId6" cstate="print"/>
              <a:srcRect/>
              <a:stretch>
                <a:fillRect/>
              </a:stretch>
            </p:blipFill>
            <p:spPr bwMode="auto">
              <a:xfrm>
                <a:off x="4002949" y="2621555"/>
                <a:ext cx="944880" cy="601980"/>
              </a:xfrm>
              <a:prstGeom prst="rect">
                <a:avLst/>
              </a:prstGeom>
              <a:noFill/>
              <a:ln w="12700">
                <a:noFill/>
                <a:miter lim="800000"/>
                <a:headEnd/>
                <a:tailEnd/>
              </a:ln>
            </p:spPr>
          </p:pic>
          <p:sp>
            <p:nvSpPr>
              <p:cNvPr id="14" name="TextBox 13"/>
              <p:cNvSpPr txBox="1"/>
              <p:nvPr/>
            </p:nvSpPr>
            <p:spPr>
              <a:xfrm>
                <a:off x="300759" y="2587680"/>
                <a:ext cx="385952" cy="399003"/>
              </a:xfrm>
              <a:prstGeom prst="rect">
                <a:avLst/>
              </a:prstGeom>
              <a:noFill/>
            </p:spPr>
            <p:txBody>
              <a:bodyPr wrap="none">
                <a:spAutoFit/>
              </a:bodyPr>
              <a:lstStyle/>
              <a:p>
                <a:pPr>
                  <a:defRPr/>
                </a:pPr>
                <a:r>
                  <a:rPr lang="en-US" sz="2000" dirty="0">
                    <a:latin typeface="+mn-lt"/>
                  </a:rPr>
                  <a:t>e</a:t>
                </a:r>
                <a:r>
                  <a:rPr lang="en-US" sz="2000" baseline="30000" dirty="0">
                    <a:latin typeface="+mn-lt"/>
                  </a:rPr>
                  <a:t>-</a:t>
                </a:r>
                <a:endParaRPr lang="en-US" sz="2000" baseline="30000" dirty="0">
                  <a:latin typeface="Times" charset="0"/>
                </a:endParaRPr>
              </a:p>
            </p:txBody>
          </p:sp>
          <p:sp>
            <p:nvSpPr>
              <p:cNvPr id="16" name="TextBox 15"/>
              <p:cNvSpPr txBox="1"/>
              <p:nvPr/>
            </p:nvSpPr>
            <p:spPr>
              <a:xfrm>
                <a:off x="1316056" y="1833399"/>
                <a:ext cx="384214" cy="400826"/>
              </a:xfrm>
              <a:prstGeom prst="rect">
                <a:avLst/>
              </a:prstGeom>
              <a:noFill/>
            </p:spPr>
            <p:txBody>
              <a:bodyPr wrap="none">
                <a:spAutoFit/>
              </a:bodyPr>
              <a:lstStyle/>
              <a:p>
                <a:pPr>
                  <a:defRPr/>
                </a:pPr>
                <a:r>
                  <a:rPr lang="en-US" sz="2000" i="1" dirty="0">
                    <a:latin typeface="+mn-lt"/>
                  </a:rPr>
                  <a:t>g’</a:t>
                </a:r>
                <a:endParaRPr lang="en-US" sz="2000" i="1" baseline="30000" dirty="0">
                  <a:latin typeface="Times" charset="0"/>
                </a:endParaRPr>
              </a:p>
            </p:txBody>
          </p:sp>
          <p:sp>
            <p:nvSpPr>
              <p:cNvPr id="17" name="TextBox 16"/>
              <p:cNvSpPr txBox="1"/>
              <p:nvPr/>
            </p:nvSpPr>
            <p:spPr>
              <a:xfrm>
                <a:off x="2454788" y="2130374"/>
                <a:ext cx="403337" cy="399005"/>
              </a:xfrm>
              <a:prstGeom prst="rect">
                <a:avLst/>
              </a:prstGeom>
              <a:noFill/>
            </p:spPr>
            <p:txBody>
              <a:bodyPr wrap="none">
                <a:spAutoFit/>
              </a:bodyPr>
              <a:lstStyle/>
              <a:p>
                <a:pPr>
                  <a:defRPr/>
                </a:pPr>
                <a:r>
                  <a:rPr lang="en-US" sz="2000" i="1" dirty="0">
                    <a:latin typeface="+mn-lt"/>
                  </a:rPr>
                  <a:t>A’</a:t>
                </a:r>
                <a:endParaRPr lang="en-US" sz="2000" i="1" baseline="30000" dirty="0">
                  <a:latin typeface="Times" charset="0"/>
                </a:endParaRPr>
              </a:p>
            </p:txBody>
          </p:sp>
        </p:grpSp>
      </p:grpSp>
      <p:sp>
        <p:nvSpPr>
          <p:cNvPr id="20" name="TextBox 19"/>
          <p:cNvSpPr txBox="1"/>
          <p:nvPr/>
        </p:nvSpPr>
        <p:spPr>
          <a:xfrm>
            <a:off x="312738" y="1971675"/>
            <a:ext cx="5454650" cy="2862263"/>
          </a:xfrm>
          <a:prstGeom prst="rect">
            <a:avLst/>
          </a:prstGeom>
          <a:noFill/>
        </p:spPr>
        <p:txBody>
          <a:bodyPr>
            <a:spAutoFit/>
          </a:bodyPr>
          <a:lstStyle/>
          <a:p>
            <a:pPr>
              <a:defRPr/>
            </a:pPr>
            <a:r>
              <a:rPr lang="en-US" sz="1800" dirty="0">
                <a:latin typeface="Arial" pitchFamily="34" charset="0"/>
                <a:cs typeface="Arial" pitchFamily="34" charset="0"/>
              </a:rPr>
              <a:t>Motivated by </a:t>
            </a:r>
            <a:r>
              <a:rPr lang="en-US" sz="1800" b="1" dirty="0">
                <a:solidFill>
                  <a:srgbClr val="FF0000"/>
                </a:solidFill>
                <a:latin typeface="Arial" pitchFamily="34" charset="0"/>
                <a:cs typeface="Arial" pitchFamily="34" charset="0"/>
              </a:rPr>
              <a:t>dark matter anomalies</a:t>
            </a:r>
            <a:r>
              <a:rPr lang="en-US" sz="1800" dirty="0">
                <a:latin typeface="Arial" pitchFamily="34" charset="0"/>
                <a:cs typeface="Arial" pitchFamily="34" charset="0"/>
              </a:rPr>
              <a:t>:</a:t>
            </a:r>
          </a:p>
          <a:p>
            <a:pPr>
              <a:buFont typeface="Arial" pitchFamily="34" charset="0"/>
              <a:buChar char="•"/>
              <a:defRPr/>
            </a:pPr>
            <a:r>
              <a:rPr lang="en-US" sz="1800" dirty="0">
                <a:latin typeface="Arial" pitchFamily="34" charset="0"/>
                <a:cs typeface="Arial" pitchFamily="34" charset="0"/>
              </a:rPr>
              <a:t> excess of 10-100 GeV e</a:t>
            </a:r>
            <a:r>
              <a:rPr lang="en-US" sz="1800" baseline="30000" dirty="0">
                <a:latin typeface="Arial" pitchFamily="34" charset="0"/>
                <a:cs typeface="Arial" pitchFamily="34" charset="0"/>
              </a:rPr>
              <a:t>+</a:t>
            </a:r>
            <a:r>
              <a:rPr lang="en-US" sz="1800" dirty="0">
                <a:latin typeface="Arial" pitchFamily="34" charset="0"/>
                <a:cs typeface="Arial" pitchFamily="34" charset="0"/>
              </a:rPr>
              <a:t> flux found by PAMELA 	satellite (Nature 2009, 1 citation/day)</a:t>
            </a:r>
          </a:p>
          <a:p>
            <a:pPr>
              <a:buFont typeface="Arial" pitchFamily="34" charset="0"/>
              <a:buChar char="•"/>
              <a:defRPr/>
            </a:pPr>
            <a:r>
              <a:rPr lang="en-US" sz="1800" dirty="0">
                <a:latin typeface="Arial" pitchFamily="34" charset="0"/>
                <a:cs typeface="Arial" pitchFamily="34" charset="0"/>
              </a:rPr>
              <a:t> excess of few-100 GeV e</a:t>
            </a:r>
            <a:r>
              <a:rPr lang="en-US" sz="1800" baseline="30000" dirty="0">
                <a:latin typeface="Arial" pitchFamily="34" charset="0"/>
                <a:cs typeface="Arial" pitchFamily="34" charset="0"/>
              </a:rPr>
              <a:t>+</a:t>
            </a:r>
            <a:r>
              <a:rPr lang="en-US" sz="1800" dirty="0">
                <a:latin typeface="Arial" pitchFamily="34" charset="0"/>
                <a:cs typeface="Arial" pitchFamily="34" charset="0"/>
              </a:rPr>
              <a:t> + e</a:t>
            </a:r>
            <a:r>
              <a:rPr lang="en-US" sz="1800" baseline="30000" dirty="0">
                <a:latin typeface="Arial" pitchFamily="34" charset="0"/>
                <a:cs typeface="Arial" pitchFamily="34" charset="0"/>
              </a:rPr>
              <a:t>-</a:t>
            </a:r>
            <a:r>
              <a:rPr lang="en-US" sz="1800" dirty="0">
                <a:latin typeface="Arial" pitchFamily="34" charset="0"/>
                <a:cs typeface="Arial" pitchFamily="34" charset="0"/>
              </a:rPr>
              <a:t> flux by Fermi 	satellite/HESS</a:t>
            </a:r>
          </a:p>
          <a:p>
            <a:pPr>
              <a:defRPr/>
            </a:pPr>
            <a:r>
              <a:rPr lang="en-US" sz="1800" b="1" dirty="0">
                <a:solidFill>
                  <a:srgbClr val="FF0000"/>
                </a:solidFill>
                <a:latin typeface="Arial" pitchFamily="34" charset="0"/>
                <a:cs typeface="Arial" pitchFamily="34" charset="0"/>
              </a:rPr>
              <a:t>But</a:t>
            </a:r>
            <a:r>
              <a:rPr lang="en-US" sz="1800" dirty="0">
                <a:latin typeface="Arial" pitchFamily="34" charset="0"/>
                <a:cs typeface="Arial" pitchFamily="34" charset="0"/>
              </a:rPr>
              <a:t>	- no excess of anti-protons observed!</a:t>
            </a:r>
          </a:p>
          <a:p>
            <a:pPr>
              <a:defRPr/>
            </a:pPr>
            <a:r>
              <a:rPr lang="en-US" sz="1800" dirty="0">
                <a:latin typeface="Arial" pitchFamily="34" charset="0"/>
                <a:cs typeface="Arial" pitchFamily="34" charset="0"/>
              </a:rPr>
              <a:t>	- observed annihilation rate is large!</a:t>
            </a:r>
          </a:p>
          <a:p>
            <a:pPr>
              <a:buFont typeface="Wingdings" pitchFamily="2" charset="2"/>
              <a:buChar char="à"/>
              <a:defRPr/>
            </a:pPr>
            <a:r>
              <a:rPr lang="en-US" sz="1800" dirty="0">
                <a:latin typeface="Arial" pitchFamily="34" charset="0"/>
                <a:cs typeface="Arial" pitchFamily="34" charset="0"/>
                <a:sym typeface="Wingdings" pitchFamily="2" charset="2"/>
              </a:rPr>
              <a:t> Suggests M</a:t>
            </a:r>
            <a:r>
              <a:rPr lang="en-US" sz="1800" baseline="-25000" dirty="0">
                <a:latin typeface="Arial" pitchFamily="34" charset="0"/>
                <a:cs typeface="Arial" pitchFamily="34" charset="0"/>
                <a:sym typeface="Wingdings" pitchFamily="2" charset="2"/>
              </a:rPr>
              <a:t>A’ </a:t>
            </a:r>
            <a:r>
              <a:rPr lang="en-US" sz="1800" dirty="0">
                <a:latin typeface="Arial" pitchFamily="34" charset="0"/>
                <a:cs typeface="Arial" pitchFamily="34" charset="0"/>
                <a:sym typeface="Wingdings" pitchFamily="2" charset="2"/>
              </a:rPr>
              <a:t>&lt; 1 </a:t>
            </a:r>
            <a:r>
              <a:rPr lang="en-US" sz="1800" dirty="0" err="1">
                <a:latin typeface="Arial" pitchFamily="34" charset="0"/>
                <a:cs typeface="Arial" pitchFamily="34" charset="0"/>
                <a:sym typeface="Wingdings" pitchFamily="2" charset="2"/>
              </a:rPr>
              <a:t>GeV</a:t>
            </a:r>
            <a:r>
              <a:rPr lang="en-US" sz="1800" dirty="0">
                <a:latin typeface="Arial" pitchFamily="34" charset="0"/>
                <a:cs typeface="Arial" pitchFamily="34" charset="0"/>
                <a:sym typeface="Wingdings" pitchFamily="2" charset="2"/>
              </a:rPr>
              <a:t> </a:t>
            </a:r>
          </a:p>
          <a:p>
            <a:pPr>
              <a:defRPr/>
            </a:pPr>
            <a:r>
              <a:rPr lang="en-US" sz="1800" dirty="0">
                <a:latin typeface="Arial" pitchFamily="34" charset="0"/>
                <a:cs typeface="Arial" pitchFamily="34" charset="0"/>
                <a:sym typeface="Wingdings" pitchFamily="2" charset="2"/>
              </a:rPr>
              <a:t> decay to protons 		               	</a:t>
            </a:r>
            <a:r>
              <a:rPr lang="en-US" sz="1800" dirty="0" err="1">
                <a:latin typeface="Arial" pitchFamily="34" charset="0"/>
                <a:cs typeface="Arial" pitchFamily="34" charset="0"/>
                <a:sym typeface="Wingdings" pitchFamily="2" charset="2"/>
              </a:rPr>
              <a:t>kinematically</a:t>
            </a:r>
            <a:r>
              <a:rPr lang="en-US" sz="1800" dirty="0">
                <a:latin typeface="Arial" pitchFamily="34" charset="0"/>
                <a:cs typeface="Arial" pitchFamily="34" charset="0"/>
                <a:sym typeface="Wingdings" pitchFamily="2" charset="2"/>
              </a:rPr>
              <a:t> forbidden</a:t>
            </a:r>
            <a:endParaRPr lang="en-US" sz="1800" dirty="0">
              <a:latin typeface="Arial" pitchFamily="34" charset="0"/>
              <a:cs typeface="Arial" pitchFamily="34" charset="0"/>
            </a:endParaRPr>
          </a:p>
        </p:txBody>
      </p:sp>
      <p:sp>
        <p:nvSpPr>
          <p:cNvPr id="22" name="Rectangle 21"/>
          <p:cNvSpPr/>
          <p:nvPr/>
        </p:nvSpPr>
        <p:spPr>
          <a:xfrm>
            <a:off x="276225" y="5357813"/>
            <a:ext cx="8639175" cy="973137"/>
          </a:xfrm>
          <a:prstGeom prst="rect">
            <a:avLst/>
          </a:prstGeom>
          <a:ln w="38100">
            <a:solidFill>
              <a:srgbClr val="FF0000"/>
            </a:solidFill>
          </a:ln>
        </p:spPr>
        <p:txBody>
          <a:bodyPr>
            <a:spAutoFit/>
          </a:bodyPr>
          <a:lstStyle/>
          <a:p>
            <a:pPr>
              <a:lnSpc>
                <a:spcPct val="80000"/>
              </a:lnSpc>
              <a:defRPr/>
            </a:pPr>
            <a:r>
              <a:rPr lang="en-US" b="1" dirty="0">
                <a:solidFill>
                  <a:srgbClr val="0000FF"/>
                </a:solidFill>
                <a:latin typeface="Arial" pitchFamily="34" charset="0"/>
                <a:cs typeface="Arial" pitchFamily="34" charset="0"/>
              </a:rPr>
              <a:t>Irrespective of anomalies:</a:t>
            </a:r>
            <a:r>
              <a:rPr lang="en-US" dirty="0">
                <a:solidFill>
                  <a:srgbClr val="0000FF"/>
                </a:solidFill>
                <a:latin typeface="Arial" pitchFamily="34" charset="0"/>
                <a:cs typeface="Arial" pitchFamily="34" charset="0"/>
              </a:rPr>
              <a:t> </a:t>
            </a:r>
          </a:p>
          <a:p>
            <a:pPr>
              <a:buFont typeface="Arial" pitchFamily="34" charset="0"/>
              <a:buChar char="•"/>
              <a:defRPr/>
            </a:pPr>
            <a:r>
              <a:rPr lang="en-US" sz="2000" dirty="0">
                <a:latin typeface="Arial" pitchFamily="34" charset="0"/>
                <a:cs typeface="Arial" pitchFamily="34" charset="0"/>
              </a:rPr>
              <a:t> </a:t>
            </a:r>
            <a:r>
              <a:rPr lang="en-US" sz="1800" dirty="0">
                <a:latin typeface="Arial" pitchFamily="34" charset="0"/>
                <a:cs typeface="Arial" pitchFamily="34" charset="0"/>
              </a:rPr>
              <a:t>New ~GeV–scale force carriers are important category of physics beyond the SM</a:t>
            </a:r>
            <a:endParaRPr lang="en-US" sz="1800" dirty="0">
              <a:solidFill>
                <a:srgbClr val="FF0000"/>
              </a:solidFill>
              <a:latin typeface="Arial" pitchFamily="34" charset="0"/>
              <a:cs typeface="Arial" pitchFamily="34" charset="0"/>
            </a:endParaRPr>
          </a:p>
          <a:p>
            <a:pPr>
              <a:buFont typeface="Arial" pitchFamily="34" charset="0"/>
              <a:buChar char="•"/>
              <a:defRPr/>
            </a:pPr>
            <a:r>
              <a:rPr lang="en-US" sz="1800" dirty="0">
                <a:latin typeface="Arial" pitchFamily="34" charset="0"/>
                <a:cs typeface="Arial" pitchFamily="34" charset="0"/>
              </a:rPr>
              <a:t> Fixed-target experiments @</a:t>
            </a:r>
            <a:r>
              <a:rPr lang="en-US" sz="1800" dirty="0" err="1">
                <a:latin typeface="Arial" pitchFamily="34" charset="0"/>
                <a:cs typeface="Arial" pitchFamily="34" charset="0"/>
              </a:rPr>
              <a:t>JLab</a:t>
            </a:r>
            <a:r>
              <a:rPr lang="en-US" sz="1800" dirty="0">
                <a:latin typeface="Arial" pitchFamily="34" charset="0"/>
                <a:cs typeface="Arial" pitchFamily="34" charset="0"/>
              </a:rPr>
              <a:t> </a:t>
            </a:r>
            <a:r>
              <a:rPr lang="en-US" sz="1200" dirty="0">
                <a:latin typeface="Arial" pitchFamily="34" charset="0"/>
                <a:cs typeface="Arial" pitchFamily="34" charset="0"/>
              </a:rPr>
              <a:t>(FEL + CEBAF) </a:t>
            </a:r>
            <a:r>
              <a:rPr lang="en-US" sz="1800" dirty="0">
                <a:latin typeface="Arial" pitchFamily="34" charset="0"/>
                <a:cs typeface="Arial" pitchFamily="34" charset="0"/>
              </a:rPr>
              <a:t>have unique capability to explore this!</a:t>
            </a:r>
          </a:p>
        </p:txBody>
      </p:sp>
      <p:grpSp>
        <p:nvGrpSpPr>
          <p:cNvPr id="6" name="Group 25"/>
          <p:cNvGrpSpPr>
            <a:grpSpLocks noChangeAspect="1"/>
          </p:cNvGrpSpPr>
          <p:nvPr/>
        </p:nvGrpSpPr>
        <p:grpSpPr bwMode="auto">
          <a:xfrm>
            <a:off x="7162800" y="2879426"/>
            <a:ext cx="1851413" cy="2244411"/>
            <a:chOff x="3873500" y="3008313"/>
            <a:chExt cx="2610679" cy="3167044"/>
          </a:xfrm>
        </p:grpSpPr>
        <p:cxnSp>
          <p:nvCxnSpPr>
            <p:cNvPr id="25610" name="Straight Connector 26"/>
            <p:cNvCxnSpPr>
              <a:cxnSpLocks noChangeShapeType="1"/>
            </p:cNvCxnSpPr>
            <p:nvPr/>
          </p:nvCxnSpPr>
          <p:spPr bwMode="auto">
            <a:xfrm flipV="1">
              <a:off x="3873500" y="3008313"/>
              <a:ext cx="914400" cy="228600"/>
            </a:xfrm>
            <a:prstGeom prst="line">
              <a:avLst/>
            </a:prstGeom>
            <a:noFill/>
            <a:ln w="57150" algn="ctr">
              <a:solidFill>
                <a:srgbClr val="B51BB9"/>
              </a:solidFill>
              <a:round/>
              <a:headEnd/>
              <a:tailEnd/>
            </a:ln>
          </p:spPr>
        </p:cxnSp>
        <p:sp>
          <p:nvSpPr>
            <p:cNvPr id="28" name="TextBox 27"/>
            <p:cNvSpPr txBox="1"/>
            <p:nvPr/>
          </p:nvSpPr>
          <p:spPr>
            <a:xfrm>
              <a:off x="4769995" y="5811806"/>
              <a:ext cx="1714184" cy="363551"/>
            </a:xfrm>
            <a:prstGeom prst="rect">
              <a:avLst/>
            </a:prstGeom>
            <a:noFill/>
            <a:ln>
              <a:solidFill>
                <a:srgbClr val="B51BB9"/>
              </a:solidFill>
            </a:ln>
          </p:spPr>
          <p:txBody>
            <a:bodyPr wrap="none">
              <a:spAutoFit/>
            </a:bodyPr>
            <a:lstStyle/>
            <a:p>
              <a:pPr>
                <a:defRPr/>
              </a:pPr>
              <a:r>
                <a:rPr lang="en-US" sz="1200" b="1" dirty="0">
                  <a:solidFill>
                    <a:srgbClr val="B51BB9"/>
                  </a:solidFill>
                  <a:latin typeface="+mn-lt"/>
                </a:rPr>
                <a:t>g – 2 preferred!</a:t>
              </a:r>
            </a:p>
          </p:txBody>
        </p:sp>
        <p:cxnSp>
          <p:nvCxnSpPr>
            <p:cNvPr id="25612" name="Straight Arrow Connector 28"/>
            <p:cNvCxnSpPr>
              <a:cxnSpLocks noChangeShapeType="1"/>
            </p:cNvCxnSpPr>
            <p:nvPr/>
          </p:nvCxnSpPr>
          <p:spPr bwMode="auto">
            <a:xfrm rot="16200000" flipV="1">
              <a:off x="3856038" y="3663950"/>
              <a:ext cx="2706687" cy="1731963"/>
            </a:xfrm>
            <a:prstGeom prst="straightConnector1">
              <a:avLst/>
            </a:prstGeom>
            <a:noFill/>
            <a:ln w="9525" algn="ctr">
              <a:solidFill>
                <a:srgbClr val="B51BB9"/>
              </a:solidFill>
              <a:round/>
              <a:headEnd/>
              <a:tailEnd type="arrow" w="med" len="med"/>
            </a:ln>
          </p:spPr>
        </p:cxn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Title 1"/>
          <p:cNvSpPr>
            <a:spLocks noGrp="1"/>
          </p:cNvSpPr>
          <p:nvPr>
            <p:ph type="title"/>
          </p:nvPr>
        </p:nvSpPr>
        <p:spPr>
          <a:xfrm>
            <a:off x="685800" y="76200"/>
            <a:ext cx="7772400" cy="762000"/>
          </a:xfrm>
        </p:spPr>
        <p:txBody>
          <a:bodyPr/>
          <a:lstStyle/>
          <a:p>
            <a:r>
              <a:rPr lang="en-US" smtClean="0"/>
              <a:t>12 GeV Upgrade Schedule</a:t>
            </a:r>
          </a:p>
        </p:txBody>
      </p:sp>
      <p:sp>
        <p:nvSpPr>
          <p:cNvPr id="1601539" name="TextBox 6"/>
          <p:cNvSpPr txBox="1">
            <a:spLocks noChangeArrowheads="1"/>
          </p:cNvSpPr>
          <p:nvPr/>
        </p:nvSpPr>
        <p:spPr bwMode="auto">
          <a:xfrm>
            <a:off x="6497637" y="1238250"/>
            <a:ext cx="2951163" cy="4400550"/>
          </a:xfrm>
          <a:prstGeom prst="rect">
            <a:avLst/>
          </a:prstGeom>
          <a:noFill/>
          <a:ln w="9525">
            <a:noFill/>
            <a:miter lim="800000"/>
            <a:headEnd/>
            <a:tailEnd/>
          </a:ln>
        </p:spPr>
        <p:txBody>
          <a:bodyPr wrap="none">
            <a:spAutoFit/>
          </a:bodyPr>
          <a:lstStyle/>
          <a:p>
            <a:r>
              <a:rPr lang="en-US" sz="1400" b="1" dirty="0">
                <a:solidFill>
                  <a:srgbClr val="008000"/>
                </a:solidFill>
              </a:rPr>
              <a:t>Two short parasitic installation </a:t>
            </a:r>
          </a:p>
          <a:p>
            <a:r>
              <a:rPr lang="en-US" sz="1400" b="1" dirty="0">
                <a:solidFill>
                  <a:srgbClr val="008000"/>
                </a:solidFill>
              </a:rPr>
              <a:t>     periods in FY10</a:t>
            </a:r>
          </a:p>
          <a:p>
            <a:endParaRPr lang="en-US" sz="1400" b="1" dirty="0">
              <a:solidFill>
                <a:srgbClr val="008000"/>
              </a:solidFill>
            </a:endParaRPr>
          </a:p>
          <a:p>
            <a:r>
              <a:rPr lang="en-US" sz="1400" b="1" dirty="0">
                <a:solidFill>
                  <a:srgbClr val="008000"/>
                </a:solidFill>
              </a:rPr>
              <a:t>6-month installation</a:t>
            </a:r>
          </a:p>
          <a:p>
            <a:r>
              <a:rPr lang="en-US" sz="1400" b="1" dirty="0">
                <a:solidFill>
                  <a:srgbClr val="008000"/>
                </a:solidFill>
              </a:rPr>
              <a:t>     May – Oct 2011</a:t>
            </a:r>
          </a:p>
          <a:p>
            <a:endParaRPr lang="en-US" sz="1400" b="1" dirty="0">
              <a:solidFill>
                <a:srgbClr val="008000"/>
              </a:solidFill>
            </a:endParaRPr>
          </a:p>
          <a:p>
            <a:r>
              <a:rPr lang="en-US" sz="1400" b="1" dirty="0">
                <a:solidFill>
                  <a:srgbClr val="008000"/>
                </a:solidFill>
              </a:rPr>
              <a:t>12-month installation</a:t>
            </a:r>
          </a:p>
          <a:p>
            <a:r>
              <a:rPr lang="en-US" sz="1400" b="1" dirty="0">
                <a:solidFill>
                  <a:srgbClr val="008000"/>
                </a:solidFill>
              </a:rPr>
              <a:t>     May 2012 – May 2013</a:t>
            </a:r>
          </a:p>
          <a:p>
            <a:endParaRPr lang="en-US" sz="1400" b="1" dirty="0">
              <a:solidFill>
                <a:srgbClr val="008000"/>
              </a:solidFill>
            </a:endParaRPr>
          </a:p>
          <a:p>
            <a:r>
              <a:rPr lang="en-US" sz="1400" b="1" dirty="0">
                <a:solidFill>
                  <a:srgbClr val="008000"/>
                </a:solidFill>
              </a:rPr>
              <a:t>Hall A commissioning start</a:t>
            </a:r>
          </a:p>
          <a:p>
            <a:r>
              <a:rPr lang="en-US" sz="1400" b="1" dirty="0">
                <a:solidFill>
                  <a:srgbClr val="008000"/>
                </a:solidFill>
              </a:rPr>
              <a:t>     </a:t>
            </a:r>
            <a:r>
              <a:rPr lang="en-US" sz="1400" b="1" dirty="0"/>
              <a:t>October 2013</a:t>
            </a:r>
          </a:p>
          <a:p>
            <a:endParaRPr lang="en-US" sz="1400" b="1" dirty="0">
              <a:solidFill>
                <a:srgbClr val="008000"/>
              </a:solidFill>
            </a:endParaRPr>
          </a:p>
          <a:p>
            <a:r>
              <a:rPr lang="en-US" sz="1400" b="1" dirty="0">
                <a:solidFill>
                  <a:srgbClr val="008000"/>
                </a:solidFill>
              </a:rPr>
              <a:t>Hall D commissioning start</a:t>
            </a:r>
          </a:p>
          <a:p>
            <a:r>
              <a:rPr lang="en-US" sz="1400" b="1" dirty="0"/>
              <a:t>     April 2014</a:t>
            </a:r>
          </a:p>
          <a:p>
            <a:endParaRPr lang="en-US" sz="1400" b="1" dirty="0">
              <a:solidFill>
                <a:srgbClr val="008000"/>
              </a:solidFill>
            </a:endParaRPr>
          </a:p>
          <a:p>
            <a:r>
              <a:rPr lang="en-US" sz="1400" b="1" dirty="0">
                <a:solidFill>
                  <a:srgbClr val="008000"/>
                </a:solidFill>
              </a:rPr>
              <a:t>Halls B/C commissioning start</a:t>
            </a:r>
          </a:p>
          <a:p>
            <a:r>
              <a:rPr lang="en-US" sz="1400" b="1" dirty="0">
                <a:solidFill>
                  <a:srgbClr val="008000"/>
                </a:solidFill>
              </a:rPr>
              <a:t>     </a:t>
            </a:r>
            <a:r>
              <a:rPr lang="en-US" sz="1400" b="1" dirty="0"/>
              <a:t>October 2014</a:t>
            </a:r>
          </a:p>
          <a:p>
            <a:endParaRPr lang="en-US" sz="1400" b="1" dirty="0">
              <a:solidFill>
                <a:srgbClr val="008000"/>
              </a:solidFill>
            </a:endParaRPr>
          </a:p>
          <a:p>
            <a:r>
              <a:rPr lang="en-US" sz="1400" b="1" dirty="0">
                <a:solidFill>
                  <a:srgbClr val="008000"/>
                </a:solidFill>
              </a:rPr>
              <a:t>Project Completion</a:t>
            </a:r>
          </a:p>
          <a:p>
            <a:r>
              <a:rPr lang="en-US" sz="1400" b="1" dirty="0">
                <a:solidFill>
                  <a:srgbClr val="008000"/>
                </a:solidFill>
              </a:rPr>
              <a:t>     </a:t>
            </a:r>
            <a:r>
              <a:rPr lang="en-US" sz="1400" b="1" dirty="0"/>
              <a:t>June 2015</a:t>
            </a:r>
          </a:p>
        </p:txBody>
      </p:sp>
      <p:pic>
        <p:nvPicPr>
          <p:cNvPr id="25602" name="Picture 2"/>
          <p:cNvPicPr>
            <a:picLocks noChangeAspect="1" noChangeArrowheads="1"/>
          </p:cNvPicPr>
          <p:nvPr/>
        </p:nvPicPr>
        <p:blipFill>
          <a:blip r:embed="rId2" cstate="print"/>
          <a:srcRect/>
          <a:stretch>
            <a:fillRect/>
          </a:stretch>
        </p:blipFill>
        <p:spPr bwMode="auto">
          <a:xfrm>
            <a:off x="168657" y="1049299"/>
            <a:ext cx="6308343" cy="5199101"/>
          </a:xfrm>
          <a:prstGeom prst="rect">
            <a:avLst/>
          </a:prstGeom>
          <a:noFill/>
          <a:ln w="9525">
            <a:noFill/>
            <a:miter lim="800000"/>
            <a:headEnd/>
            <a:tailEnd/>
          </a:ln>
        </p:spPr>
      </p:pic>
      <p:cxnSp>
        <p:nvCxnSpPr>
          <p:cNvPr id="10" name="Straight Connector 9"/>
          <p:cNvCxnSpPr/>
          <p:nvPr/>
        </p:nvCxnSpPr>
        <p:spPr>
          <a:xfrm rot="5400000">
            <a:off x="2948454" y="3240505"/>
            <a:ext cx="348113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Oval 7"/>
          <p:cNvSpPr>
            <a:spLocks noChangeArrowheads="1"/>
          </p:cNvSpPr>
          <p:nvPr/>
        </p:nvSpPr>
        <p:spPr bwMode="auto">
          <a:xfrm>
            <a:off x="6324600" y="1789113"/>
            <a:ext cx="2133600" cy="649287"/>
          </a:xfrm>
          <a:prstGeom prst="ellipse">
            <a:avLst/>
          </a:prstGeom>
          <a:noFill/>
          <a:ln w="28575" algn="ctr">
            <a:solidFill>
              <a:schemeClr val="tx2"/>
            </a:solidFill>
            <a:round/>
            <a:headEnd/>
            <a:tailEnd/>
          </a:ln>
        </p:spPr>
        <p:txBody>
          <a:bodyPr>
            <a:spAutoFit/>
          </a:bodyPr>
          <a:lstStyle/>
          <a:p>
            <a:pPr marL="455613" indent="-455613" eaLnBrk="0" hangingPunct="0">
              <a:tabLst>
                <a:tab pos="857250" algn="l"/>
              </a:tabLst>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142870" y="0"/>
            <a:ext cx="8858250" cy="639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333399"/>
                </a:solidFill>
                <a:effectLst/>
                <a:uLnTx/>
                <a:uFillTx/>
                <a:latin typeface="Arial" pitchFamily="34" charset="0"/>
                <a:ea typeface="+mj-ea"/>
                <a:cs typeface="Arial" pitchFamily="34" charset="0"/>
              </a:rPr>
              <a:t>CIVIL CONSTRUCTION – Central Helium Liquefier (CHL) #2</a:t>
            </a:r>
            <a:endParaRPr kumimoji="0" lang="en-US" sz="2400" b="1" i="0" u="none" strike="noStrike" kern="0" cap="none" spc="0" normalizeH="0" baseline="0" noProof="0" dirty="0">
              <a:ln>
                <a:noFill/>
              </a:ln>
              <a:solidFill>
                <a:srgbClr val="333399"/>
              </a:solidFill>
              <a:effectLst/>
              <a:uLnTx/>
              <a:uFillTx/>
              <a:latin typeface="Arial" pitchFamily="34" charset="0"/>
              <a:ea typeface="+mj-ea"/>
              <a:cs typeface="Arial" pitchFamily="34" charset="0"/>
            </a:endParaRPr>
          </a:p>
        </p:txBody>
      </p:sp>
      <p:pic>
        <p:nvPicPr>
          <p:cNvPr id="33795" name="Picture 3"/>
          <p:cNvPicPr>
            <a:picLocks noChangeAspect="1" noChangeArrowheads="1"/>
          </p:cNvPicPr>
          <p:nvPr/>
        </p:nvPicPr>
        <p:blipFill>
          <a:blip r:embed="rId3" cstate="print"/>
          <a:srcRect/>
          <a:stretch>
            <a:fillRect/>
          </a:stretch>
        </p:blipFill>
        <p:spPr bwMode="auto">
          <a:xfrm>
            <a:off x="381001" y="812106"/>
            <a:ext cx="8418462" cy="5650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M:\facilities\Projects\12_GeV\Construction\Hall_D\Photos\Dec_2010\Hall-D_12-09-10_012.JPG"/>
          <p:cNvPicPr>
            <a:picLocks noChangeAspect="1" noChangeArrowheads="1"/>
          </p:cNvPicPr>
          <p:nvPr/>
        </p:nvPicPr>
        <p:blipFill>
          <a:blip r:embed="rId3" cstate="print"/>
          <a:srcRect b="22222"/>
          <a:stretch>
            <a:fillRect/>
          </a:stretch>
        </p:blipFill>
        <p:spPr bwMode="auto">
          <a:xfrm>
            <a:off x="4572000" y="838200"/>
            <a:ext cx="4572000" cy="2667000"/>
          </a:xfrm>
          <a:prstGeom prst="rect">
            <a:avLst/>
          </a:prstGeom>
          <a:noFill/>
        </p:spPr>
      </p:pic>
      <p:sp>
        <p:nvSpPr>
          <p:cNvPr id="34818" name="Title 1"/>
          <p:cNvSpPr>
            <a:spLocks noGrp="1"/>
          </p:cNvSpPr>
          <p:nvPr>
            <p:ph type="title"/>
          </p:nvPr>
        </p:nvSpPr>
        <p:spPr/>
        <p:txBody>
          <a:bodyPr/>
          <a:lstStyle/>
          <a:p>
            <a:r>
              <a:rPr lang="en-US" dirty="0" smtClean="0"/>
              <a:t>Hall D Status – Dec. 2010</a:t>
            </a:r>
          </a:p>
        </p:txBody>
      </p:sp>
      <p:sp>
        <p:nvSpPr>
          <p:cNvPr id="5" name="Slide Number Placeholder 4"/>
          <p:cNvSpPr>
            <a:spLocks noGrp="1"/>
          </p:cNvSpPr>
          <p:nvPr>
            <p:ph type="sldNum" sz="quarter" idx="4294967295"/>
          </p:nvPr>
        </p:nvSpPr>
        <p:spPr>
          <a:xfrm>
            <a:off x="7467600" y="6356350"/>
            <a:ext cx="533400" cy="365125"/>
          </a:xfrm>
          <a:prstGeom prst="rect">
            <a:avLst/>
          </a:prstGeom>
        </p:spPr>
        <p:txBody>
          <a:bodyPr/>
          <a:lstStyle/>
          <a:p>
            <a:pPr>
              <a:defRPr/>
            </a:pPr>
            <a:fld id="{D19CA749-8B7D-4B15-9598-4E12FD7D3311}" type="slidenum">
              <a:rPr lang="en-US"/>
              <a:pPr>
                <a:defRPr/>
              </a:pPr>
              <a:t>29</a:t>
            </a:fld>
            <a:endParaRPr lang="en-US" dirty="0"/>
          </a:p>
        </p:txBody>
      </p:sp>
      <p:pic>
        <p:nvPicPr>
          <p:cNvPr id="2" name="Picture 2" descr="M:\facilities\Projects\12_GeV\Construction\Hall_D\Photos\Dec_2010\Hall-D_12-08-10_001_RFE-Inspection.jpg"/>
          <p:cNvPicPr>
            <a:picLocks noChangeAspect="1" noChangeArrowheads="1"/>
          </p:cNvPicPr>
          <p:nvPr/>
        </p:nvPicPr>
        <p:blipFill>
          <a:blip r:embed="rId4" cstate="print"/>
          <a:srcRect/>
          <a:stretch>
            <a:fillRect/>
          </a:stretch>
        </p:blipFill>
        <p:spPr bwMode="auto">
          <a:xfrm>
            <a:off x="0" y="838200"/>
            <a:ext cx="4572000" cy="3429000"/>
          </a:xfrm>
          <a:prstGeom prst="rect">
            <a:avLst/>
          </a:prstGeom>
          <a:noFill/>
        </p:spPr>
      </p:pic>
      <p:sp>
        <p:nvSpPr>
          <p:cNvPr id="8" name="TextBox 7"/>
          <p:cNvSpPr txBox="1"/>
          <p:nvPr/>
        </p:nvSpPr>
        <p:spPr>
          <a:xfrm>
            <a:off x="228600" y="4800600"/>
            <a:ext cx="3591048" cy="707886"/>
          </a:xfrm>
          <a:prstGeom prst="rect">
            <a:avLst/>
          </a:prstGeom>
          <a:noFill/>
        </p:spPr>
        <p:txBody>
          <a:bodyPr wrap="none" rtlCol="0">
            <a:spAutoFit/>
          </a:bodyPr>
          <a:lstStyle/>
          <a:p>
            <a:r>
              <a:rPr lang="en-US" sz="2000" b="1" dirty="0" smtClean="0">
                <a:solidFill>
                  <a:srgbClr val="C00000"/>
                </a:solidFill>
                <a:latin typeface="Arial" pitchFamily="34" charset="0"/>
                <a:cs typeface="Arial" pitchFamily="34" charset="0"/>
              </a:rPr>
              <a:t>Ready For Equipment (RFE)</a:t>
            </a:r>
          </a:p>
          <a:p>
            <a:r>
              <a:rPr lang="en-US" sz="2000" b="1" dirty="0" smtClean="0">
                <a:solidFill>
                  <a:srgbClr val="C00000"/>
                </a:solidFill>
                <a:latin typeface="Arial" pitchFamily="34" charset="0"/>
                <a:cs typeface="Arial" pitchFamily="34" charset="0"/>
              </a:rPr>
              <a:t>Dec. 28, 2010</a:t>
            </a:r>
          </a:p>
        </p:txBody>
      </p:sp>
      <p:pic>
        <p:nvPicPr>
          <p:cNvPr id="2052" name="Picture 4" descr="M:\facilities\Projects\12_GeV\Construction\Hall_D\Photos\Dec_2010\Hall-D_12-03-10_011_Inspection.JPG"/>
          <p:cNvPicPr>
            <a:picLocks noChangeAspect="1" noChangeArrowheads="1"/>
          </p:cNvPicPr>
          <p:nvPr/>
        </p:nvPicPr>
        <p:blipFill>
          <a:blip r:embed="rId5" cstate="print"/>
          <a:srcRect t="18079"/>
          <a:stretch>
            <a:fillRect/>
          </a:stretch>
        </p:blipFill>
        <p:spPr bwMode="auto">
          <a:xfrm>
            <a:off x="4572000" y="3581400"/>
            <a:ext cx="4495800" cy="27622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algn="ctr">
              <a:buNone/>
            </a:pPr>
            <a:r>
              <a:rPr lang="en-US" dirty="0" smtClean="0"/>
              <a:t>This talk is derived from a number of presentations prepared by my colleagues at Jefferson Lab over the past couple of years. </a:t>
            </a:r>
          </a:p>
          <a:p>
            <a:pPr algn="ctr">
              <a:buNone/>
            </a:pPr>
            <a:endParaRPr lang="en-US" dirty="0" smtClean="0"/>
          </a:p>
          <a:p>
            <a:pPr algn="ctr">
              <a:buNone/>
            </a:pPr>
            <a:r>
              <a:rPr lang="en-US" dirty="0" smtClean="0"/>
              <a:t>I am especially grateful for the input from Larry Cardman, Rolf Ent, Joe Grames, Doug Higinbotham, Andrew Hutton, Allison Lung, Bob McKeown, George Neil, and Gwyn Williams.</a:t>
            </a:r>
          </a:p>
          <a:p>
            <a:pPr algn="ctr">
              <a:buNone/>
            </a:pPr>
            <a:endParaRPr lang="en-US" dirty="0" smtClean="0"/>
          </a:p>
          <a:p>
            <a:pPr algn="ct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Accelerator Construction Highlights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325379" y="817855"/>
            <a:ext cx="8513821" cy="56333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smtClean="0"/>
              <a:t>12 </a:t>
            </a:r>
            <a:r>
              <a:rPr lang="en-US" sz="2400" dirty="0" err="1" smtClean="0"/>
              <a:t>GeV</a:t>
            </a:r>
            <a:r>
              <a:rPr lang="en-US" sz="2400" dirty="0" smtClean="0"/>
              <a:t> Upgrade – </a:t>
            </a:r>
            <a:r>
              <a:rPr lang="en-US" sz="2400" dirty="0" err="1" smtClean="0"/>
              <a:t>Cryomodule</a:t>
            </a:r>
            <a:r>
              <a:rPr lang="en-US" sz="2400" dirty="0" smtClean="0"/>
              <a:t> Cavity String</a:t>
            </a:r>
            <a:endParaRPr lang="en-US" sz="2400" dirty="0"/>
          </a:p>
        </p:txBody>
      </p:sp>
      <p:pic>
        <p:nvPicPr>
          <p:cNvPr id="6148" name="Picture 4" descr="http://www.jlab.org/~kcarter/C100%20Move/DSC_0220.JPG"/>
          <p:cNvPicPr>
            <a:picLocks noChangeAspect="1" noChangeArrowheads="1"/>
          </p:cNvPicPr>
          <p:nvPr/>
        </p:nvPicPr>
        <p:blipFill>
          <a:blip r:embed="rId2" cstate="print"/>
          <a:srcRect/>
          <a:stretch>
            <a:fillRect/>
          </a:stretch>
        </p:blipFill>
        <p:spPr bwMode="auto">
          <a:xfrm>
            <a:off x="533400" y="914400"/>
            <a:ext cx="8153400" cy="5415802"/>
          </a:xfrm>
          <a:prstGeom prst="rect">
            <a:avLst/>
          </a:prstGeom>
          <a:noFill/>
        </p:spPr>
      </p:pic>
      <p:sp>
        <p:nvSpPr>
          <p:cNvPr id="6" name="TextBox 5"/>
          <p:cNvSpPr txBox="1"/>
          <p:nvPr/>
        </p:nvSpPr>
        <p:spPr>
          <a:xfrm>
            <a:off x="990600" y="5715000"/>
            <a:ext cx="1657377" cy="369332"/>
          </a:xfrm>
          <a:prstGeom prst="rect">
            <a:avLst/>
          </a:prstGeom>
          <a:noFill/>
        </p:spPr>
        <p:txBody>
          <a:bodyPr wrap="none" rtlCol="0">
            <a:spAutoFit/>
          </a:bodyPr>
          <a:lstStyle/>
          <a:p>
            <a:r>
              <a:rPr lang="en-US" dirty="0" smtClean="0"/>
              <a:t>January 4, 2011</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a:bodyPr>
          <a:lstStyle/>
          <a:p>
            <a:pPr fontAlgn="auto">
              <a:spcAft>
                <a:spcPts val="0"/>
              </a:spcAft>
              <a:defRPr/>
            </a:pPr>
            <a:r>
              <a:rPr lang="en-US" b="1" dirty="0" smtClean="0">
                <a:solidFill>
                  <a:srgbClr val="FF0000"/>
                </a:solidFill>
                <a:effectLst>
                  <a:outerShdw blurRad="50800" dist="38100" dir="13500000" algn="br" rotWithShape="0">
                    <a:prstClr val="black">
                      <a:alpha val="40000"/>
                    </a:prstClr>
                  </a:outerShdw>
                </a:effectLst>
              </a:rPr>
              <a:t>Physics Equipment Construction</a:t>
            </a:r>
            <a:endParaRPr lang="en-US" dirty="0"/>
          </a:p>
        </p:txBody>
      </p:sp>
      <p:pic>
        <p:nvPicPr>
          <p:cNvPr id="32771" name="Picture 2"/>
          <p:cNvPicPr>
            <a:picLocks noChangeAspect="1" noChangeArrowheads="1"/>
          </p:cNvPicPr>
          <p:nvPr/>
        </p:nvPicPr>
        <p:blipFill>
          <a:blip r:embed="rId3" cstate="print"/>
          <a:srcRect t="1344"/>
          <a:stretch>
            <a:fillRect/>
          </a:stretch>
        </p:blipFill>
        <p:spPr bwMode="auto">
          <a:xfrm>
            <a:off x="381000" y="838200"/>
            <a:ext cx="8447088" cy="5591175"/>
          </a:xfrm>
          <a:prstGeom prst="rect">
            <a:avLst/>
          </a:prstGeom>
          <a:noFill/>
          <a:ln w="9525">
            <a:noFill/>
            <a:miter lim="800000"/>
            <a:headEnd/>
            <a:tailEnd/>
          </a:ln>
        </p:spPr>
      </p:pic>
      <p:sp>
        <p:nvSpPr>
          <p:cNvPr id="6" name="Slide Number Placeholder 5"/>
          <p:cNvSpPr>
            <a:spLocks noGrp="1"/>
          </p:cNvSpPr>
          <p:nvPr>
            <p:ph type="sldNum" sz="quarter" idx="4294967295"/>
          </p:nvPr>
        </p:nvSpPr>
        <p:spPr>
          <a:xfrm>
            <a:off x="6553200" y="6356350"/>
            <a:ext cx="1447800" cy="365125"/>
          </a:xfrm>
          <a:prstGeom prst="rect">
            <a:avLst/>
          </a:prstGeom>
        </p:spPr>
        <p:txBody>
          <a:bodyPr/>
          <a:lstStyle/>
          <a:p>
            <a:pPr>
              <a:defRPr/>
            </a:pPr>
            <a:fld id="{FB83FDBA-743D-4CA4-A962-57FB6AEE89EA}" type="slidenum">
              <a:rPr lang="en-US"/>
              <a:pP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_MG_6664.JPG"/>
          <p:cNvPicPr>
            <a:picLocks noChangeAspect="1"/>
          </p:cNvPicPr>
          <p:nvPr/>
        </p:nvPicPr>
        <p:blipFill>
          <a:blip r:embed="rId3" cstate="print"/>
          <a:stretch>
            <a:fillRect/>
          </a:stretch>
        </p:blipFill>
        <p:spPr>
          <a:xfrm>
            <a:off x="76200" y="685800"/>
            <a:ext cx="3962400" cy="2641600"/>
          </a:xfrm>
          <a:prstGeom prst="rect">
            <a:avLst/>
          </a:prstGeom>
        </p:spPr>
      </p:pic>
      <p:sp>
        <p:nvSpPr>
          <p:cNvPr id="4" name="Title 3"/>
          <p:cNvSpPr>
            <a:spLocks noGrp="1"/>
          </p:cNvSpPr>
          <p:nvPr>
            <p:ph type="title"/>
          </p:nvPr>
        </p:nvSpPr>
        <p:spPr>
          <a:xfrm>
            <a:off x="0" y="0"/>
            <a:ext cx="4267200" cy="609600"/>
          </a:xfrm>
          <a:noFill/>
          <a:ln w="19050">
            <a:solidFill>
              <a:schemeClr val="tx1"/>
            </a:solidFill>
          </a:ln>
        </p:spPr>
        <p:txBody>
          <a:bodyPr>
            <a:normAutofit/>
          </a:bodyPr>
          <a:lstStyle/>
          <a:p>
            <a:pPr eaLnBrk="1" hangingPunct="1">
              <a:defRPr/>
            </a:pPr>
            <a:r>
              <a:rPr lang="en-US" sz="3200" b="1" dirty="0" smtClean="0">
                <a:solidFill>
                  <a:srgbClr val="FF0000"/>
                </a:solidFill>
                <a:effectLst>
                  <a:outerShdw blurRad="38100" dist="38100" dir="2700000" algn="tl">
                    <a:srgbClr val="000000">
                      <a:alpha val="43137"/>
                    </a:srgbClr>
                  </a:outerShdw>
                </a:effectLst>
              </a:rPr>
              <a:t>Hall D Detectors</a:t>
            </a:r>
            <a:endParaRPr lang="en-US" sz="3200" b="1" dirty="0">
              <a:solidFill>
                <a:srgbClr val="FF0000"/>
              </a:solidFill>
              <a:effectLst>
                <a:outerShdw blurRad="38100" dist="38100" dir="2700000" algn="tl">
                  <a:srgbClr val="000000">
                    <a:alpha val="43137"/>
                  </a:srgbClr>
                </a:outerShdw>
              </a:effectLst>
            </a:endParaRPr>
          </a:p>
        </p:txBody>
      </p:sp>
      <p:pic>
        <p:nvPicPr>
          <p:cNvPr id="43" name="Picture 42" descr="_MG_6668.JPG"/>
          <p:cNvPicPr>
            <a:picLocks noChangeAspect="1"/>
          </p:cNvPicPr>
          <p:nvPr/>
        </p:nvPicPr>
        <p:blipFill>
          <a:blip r:embed="rId4" cstate="print"/>
          <a:stretch>
            <a:fillRect/>
          </a:stretch>
        </p:blipFill>
        <p:spPr>
          <a:xfrm>
            <a:off x="1905000" y="2209800"/>
            <a:ext cx="2514600" cy="1676400"/>
          </a:xfrm>
          <a:prstGeom prst="rect">
            <a:avLst/>
          </a:prstGeom>
        </p:spPr>
      </p:pic>
      <p:pic>
        <p:nvPicPr>
          <p:cNvPr id="21" name="Picture 20" descr="endplate-up2.jpg"/>
          <p:cNvPicPr>
            <a:picLocks noChangeAspect="1"/>
          </p:cNvPicPr>
          <p:nvPr/>
        </p:nvPicPr>
        <p:blipFill>
          <a:blip r:embed="rId5" cstate="print"/>
          <a:stretch>
            <a:fillRect/>
          </a:stretch>
        </p:blipFill>
        <p:spPr>
          <a:xfrm>
            <a:off x="6477000" y="0"/>
            <a:ext cx="2590799" cy="1943100"/>
          </a:xfrm>
          <a:prstGeom prst="rect">
            <a:avLst/>
          </a:prstGeom>
        </p:spPr>
      </p:pic>
      <p:pic>
        <p:nvPicPr>
          <p:cNvPr id="23" name="Picture 22" descr="endplate-up6.jpg"/>
          <p:cNvPicPr>
            <a:picLocks noChangeAspect="1"/>
          </p:cNvPicPr>
          <p:nvPr/>
        </p:nvPicPr>
        <p:blipFill>
          <a:blip r:embed="rId6" cstate="print"/>
          <a:stretch>
            <a:fillRect/>
          </a:stretch>
        </p:blipFill>
        <p:spPr>
          <a:xfrm>
            <a:off x="4724400" y="1295400"/>
            <a:ext cx="2332654" cy="1749491"/>
          </a:xfrm>
          <a:prstGeom prst="rect">
            <a:avLst/>
          </a:prstGeom>
        </p:spPr>
      </p:pic>
      <p:pic>
        <p:nvPicPr>
          <p:cNvPr id="40" name="Picture 39" descr="DSC00476.JPG"/>
          <p:cNvPicPr>
            <a:picLocks noChangeAspect="1"/>
          </p:cNvPicPr>
          <p:nvPr/>
        </p:nvPicPr>
        <p:blipFill>
          <a:blip r:embed="rId7" cstate="print"/>
          <a:stretch>
            <a:fillRect/>
          </a:stretch>
        </p:blipFill>
        <p:spPr>
          <a:xfrm>
            <a:off x="0" y="3886200"/>
            <a:ext cx="2743200" cy="2057400"/>
          </a:xfrm>
          <a:prstGeom prst="rect">
            <a:avLst/>
          </a:prstGeom>
        </p:spPr>
      </p:pic>
      <p:pic>
        <p:nvPicPr>
          <p:cNvPr id="41" name="Picture 40" descr="DSC00479.JPG"/>
          <p:cNvPicPr>
            <a:picLocks noChangeAspect="1"/>
          </p:cNvPicPr>
          <p:nvPr/>
        </p:nvPicPr>
        <p:blipFill>
          <a:blip r:embed="rId8" cstate="print"/>
          <a:stretch>
            <a:fillRect/>
          </a:stretch>
        </p:blipFill>
        <p:spPr>
          <a:xfrm>
            <a:off x="2057400" y="4648200"/>
            <a:ext cx="2667000" cy="2000250"/>
          </a:xfrm>
          <a:prstGeom prst="rect">
            <a:avLst/>
          </a:prstGeom>
        </p:spPr>
      </p:pic>
      <p:pic>
        <p:nvPicPr>
          <p:cNvPr id="46" name="Picture 45" descr="100_1851.JPG"/>
          <p:cNvPicPr>
            <a:picLocks noChangeAspect="1"/>
          </p:cNvPicPr>
          <p:nvPr/>
        </p:nvPicPr>
        <p:blipFill>
          <a:blip r:embed="rId9" cstate="print"/>
          <a:stretch>
            <a:fillRect/>
          </a:stretch>
        </p:blipFill>
        <p:spPr>
          <a:xfrm>
            <a:off x="7334250" y="2819400"/>
            <a:ext cx="1809750" cy="2413000"/>
          </a:xfrm>
          <a:prstGeom prst="rect">
            <a:avLst/>
          </a:prstGeom>
        </p:spPr>
      </p:pic>
      <p:pic>
        <p:nvPicPr>
          <p:cNvPr id="47" name="Picture 46" descr="Picture 185.jpg"/>
          <p:cNvPicPr>
            <a:picLocks noChangeAspect="1"/>
          </p:cNvPicPr>
          <p:nvPr/>
        </p:nvPicPr>
        <p:blipFill>
          <a:blip r:embed="rId10" cstate="print"/>
          <a:stretch>
            <a:fillRect/>
          </a:stretch>
        </p:blipFill>
        <p:spPr>
          <a:xfrm>
            <a:off x="5029200" y="3886200"/>
            <a:ext cx="1714500" cy="2286000"/>
          </a:xfrm>
          <a:prstGeom prst="rect">
            <a:avLst/>
          </a:prstGeom>
        </p:spPr>
      </p:pic>
      <p:pic>
        <p:nvPicPr>
          <p:cNvPr id="48" name="Picture 47" descr="IMG_0348.JPG"/>
          <p:cNvPicPr>
            <a:picLocks noChangeAspect="1"/>
          </p:cNvPicPr>
          <p:nvPr/>
        </p:nvPicPr>
        <p:blipFill>
          <a:blip r:embed="rId11" cstate="print"/>
          <a:stretch>
            <a:fillRect/>
          </a:stretch>
        </p:blipFill>
        <p:spPr>
          <a:xfrm>
            <a:off x="6553200" y="4953000"/>
            <a:ext cx="2438400" cy="1828800"/>
          </a:xfrm>
          <a:prstGeom prst="rect">
            <a:avLst/>
          </a:prstGeom>
        </p:spPr>
      </p:pic>
      <p:sp>
        <p:nvSpPr>
          <p:cNvPr id="27" name="TextBox 26"/>
          <p:cNvSpPr txBox="1"/>
          <p:nvPr/>
        </p:nvSpPr>
        <p:spPr>
          <a:xfrm>
            <a:off x="0" y="685800"/>
            <a:ext cx="4495800" cy="307777"/>
          </a:xfrm>
          <a:prstGeom prst="rect">
            <a:avLst/>
          </a:prstGeom>
          <a:blipFill>
            <a:blip r:embed="rId12" cstate="print"/>
            <a:tile tx="0" ty="0" sx="100000" sy="100000" flip="none" algn="tl"/>
          </a:blipFill>
          <a:ln>
            <a:solidFill>
              <a:schemeClr val="tx1">
                <a:lumMod val="95000"/>
              </a:schemeClr>
            </a:solidFill>
            <a:prstDash val="soli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marL="114300" indent="-114300" algn="ctr">
              <a:spcBef>
                <a:spcPct val="0"/>
              </a:spcBef>
              <a:defRPr/>
            </a:pPr>
            <a:r>
              <a:rPr lang="en-US" sz="1400" b="1" dirty="0" smtClean="0">
                <a:solidFill>
                  <a:srgbClr val="000000"/>
                </a:solidFill>
                <a:latin typeface="Comic Sans MS" pitchFamily="66" charset="0"/>
              </a:rPr>
              <a:t>Barrel Calorimeter Sixteenth Production Module </a:t>
            </a:r>
          </a:p>
        </p:txBody>
      </p:sp>
      <p:sp>
        <p:nvSpPr>
          <p:cNvPr id="28" name="TextBox 27"/>
          <p:cNvSpPr txBox="1"/>
          <p:nvPr/>
        </p:nvSpPr>
        <p:spPr>
          <a:xfrm>
            <a:off x="1828800" y="3505200"/>
            <a:ext cx="2666999" cy="338554"/>
          </a:xfrm>
          <a:prstGeom prst="rect">
            <a:avLst/>
          </a:prstGeom>
          <a:blipFill>
            <a:blip r:embed="rId12" cstate="print"/>
            <a:tile tx="0" ty="0" sx="100000" sy="100000" flip="none" algn="tl"/>
          </a:blipFill>
          <a:ln>
            <a:solidFill>
              <a:schemeClr val="tx1">
                <a:lumMod val="95000"/>
              </a:schemeClr>
            </a:solidFill>
            <a:prstDash val="soli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marL="114300" indent="-114300" algn="ctr">
              <a:spcBef>
                <a:spcPct val="0"/>
              </a:spcBef>
              <a:defRPr/>
            </a:pPr>
            <a:r>
              <a:rPr lang="en-US" sz="1600" b="1" dirty="0" smtClean="0">
                <a:solidFill>
                  <a:srgbClr val="000000"/>
                </a:solidFill>
                <a:latin typeface="Comic Sans MS" pitchFamily="66" charset="0"/>
              </a:rPr>
              <a:t>The Mighty BCAL Press</a:t>
            </a:r>
            <a:endParaRPr lang="en-US" sz="1600" b="1" kern="1200" dirty="0">
              <a:solidFill>
                <a:srgbClr val="000000"/>
              </a:solidFill>
              <a:latin typeface="Comic Sans MS" pitchFamily="66" charset="0"/>
              <a:ea typeface="+mn-ea"/>
              <a:cs typeface="+mn-cs"/>
            </a:endParaRPr>
          </a:p>
        </p:txBody>
      </p:sp>
      <p:sp>
        <p:nvSpPr>
          <p:cNvPr id="36" name="TextBox 35"/>
          <p:cNvSpPr txBox="1"/>
          <p:nvPr/>
        </p:nvSpPr>
        <p:spPr>
          <a:xfrm>
            <a:off x="533400" y="6096000"/>
            <a:ext cx="3095625" cy="338554"/>
          </a:xfrm>
          <a:prstGeom prst="rect">
            <a:avLst/>
          </a:prstGeom>
          <a:blipFill>
            <a:blip r:embed="rId12" cstate="print"/>
            <a:tile tx="0" ty="0" sx="100000" sy="100000" flip="none" algn="tl"/>
          </a:blipFill>
          <a:ln>
            <a:solidFill>
              <a:schemeClr val="tx1">
                <a:lumMod val="95000"/>
              </a:schemeClr>
            </a:solidFill>
            <a:prstDash val="soli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marL="114300" indent="-114300" algn="ctr">
              <a:spcBef>
                <a:spcPct val="0"/>
              </a:spcBef>
              <a:defRPr/>
            </a:pPr>
            <a:r>
              <a:rPr lang="en-US" sz="1600" b="1" dirty="0" smtClean="0">
                <a:solidFill>
                  <a:srgbClr val="000000"/>
                </a:solidFill>
                <a:latin typeface="Comic Sans MS" pitchFamily="66" charset="0"/>
              </a:rPr>
              <a:t>First BCAL Modules Arrive!</a:t>
            </a:r>
            <a:endParaRPr lang="en-US" sz="1600" b="1" kern="1200" dirty="0">
              <a:solidFill>
                <a:srgbClr val="000000"/>
              </a:solidFill>
              <a:latin typeface="Comic Sans MS" pitchFamily="66" charset="0"/>
              <a:ea typeface="+mn-ea"/>
              <a:cs typeface="+mn-cs"/>
            </a:endParaRPr>
          </a:p>
        </p:txBody>
      </p:sp>
      <p:sp>
        <p:nvSpPr>
          <p:cNvPr id="49" name="TextBox 48"/>
          <p:cNvSpPr txBox="1"/>
          <p:nvPr/>
        </p:nvSpPr>
        <p:spPr>
          <a:xfrm>
            <a:off x="6324600" y="4648200"/>
            <a:ext cx="2666999" cy="338554"/>
          </a:xfrm>
          <a:prstGeom prst="rect">
            <a:avLst/>
          </a:prstGeom>
          <a:blipFill>
            <a:blip r:embed="rId12" cstate="print"/>
            <a:tile tx="0" ty="0" sx="100000" sy="100000" flip="none" algn="tl"/>
          </a:blipFill>
          <a:ln>
            <a:solidFill>
              <a:schemeClr val="tx1">
                <a:lumMod val="95000"/>
              </a:schemeClr>
            </a:solidFill>
            <a:prstDash val="soli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marL="114300" indent="-114300" algn="ctr">
              <a:spcBef>
                <a:spcPct val="0"/>
              </a:spcBef>
              <a:defRPr/>
            </a:pPr>
            <a:r>
              <a:rPr lang="en-US" sz="1600" b="1" dirty="0" smtClean="0">
                <a:solidFill>
                  <a:srgbClr val="000000"/>
                </a:solidFill>
                <a:latin typeface="Comic Sans MS" pitchFamily="66" charset="0"/>
              </a:rPr>
              <a:t>Preparing Solenoid Test</a:t>
            </a:r>
            <a:endParaRPr lang="en-US" sz="1600" b="1" kern="1200" dirty="0">
              <a:solidFill>
                <a:srgbClr val="000000"/>
              </a:solidFill>
              <a:latin typeface="Comic Sans MS" pitchFamily="66" charset="0"/>
              <a:ea typeface="+mn-ea"/>
              <a:cs typeface="+mn-cs"/>
            </a:endParaRPr>
          </a:p>
        </p:txBody>
      </p:sp>
      <p:sp>
        <p:nvSpPr>
          <p:cNvPr id="53" name="TextBox 52"/>
          <p:cNvSpPr txBox="1"/>
          <p:nvPr/>
        </p:nvSpPr>
        <p:spPr>
          <a:xfrm>
            <a:off x="4648200" y="0"/>
            <a:ext cx="3733800" cy="338554"/>
          </a:xfrm>
          <a:prstGeom prst="rect">
            <a:avLst/>
          </a:prstGeom>
          <a:blipFill>
            <a:blip r:embed="rId12" cstate="print"/>
            <a:tile tx="0" ty="0" sx="100000" sy="100000" flip="none" algn="tl"/>
          </a:blipFill>
          <a:ln>
            <a:solidFill>
              <a:schemeClr val="tx1">
                <a:lumMod val="95000"/>
              </a:schemeClr>
            </a:solidFill>
            <a:prstDash val="soli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spAutoFit/>
          </a:bodyPr>
          <a:lstStyle/>
          <a:p>
            <a:pPr marL="114300" indent="-114300" algn="ctr">
              <a:spcBef>
                <a:spcPct val="0"/>
              </a:spcBef>
              <a:defRPr/>
            </a:pPr>
            <a:r>
              <a:rPr lang="en-US" sz="1600" b="1" dirty="0" smtClean="0">
                <a:solidFill>
                  <a:srgbClr val="000000"/>
                </a:solidFill>
                <a:latin typeface="Comic Sans MS" pitchFamily="66" charset="0"/>
              </a:rPr>
              <a:t>Central Drift Chamber Endplates</a:t>
            </a:r>
            <a:endParaRPr lang="en-US" sz="1600" b="1" kern="1200" dirty="0">
              <a:solidFill>
                <a:srgbClr val="000000"/>
              </a:solidFill>
              <a:latin typeface="Comic Sans MS" pitchFamily="66" charset="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85799"/>
          </a:xfrm>
        </p:spPr>
        <p:txBody>
          <a:bodyPr rtlCol="0">
            <a:normAutofit/>
          </a:bodyPr>
          <a:lstStyle/>
          <a:p>
            <a:pPr fontAlgn="auto">
              <a:spcAft>
                <a:spcPts val="0"/>
              </a:spcAft>
              <a:defRPr/>
            </a:pPr>
            <a:r>
              <a:rPr lang="en-US" b="1" dirty="0" smtClean="0">
                <a:solidFill>
                  <a:schemeClr val="tx1"/>
                </a:solidFill>
              </a:rPr>
              <a:t>Jefferson lab 12 </a:t>
            </a:r>
            <a:r>
              <a:rPr lang="en-US" b="1" dirty="0" err="1" smtClean="0">
                <a:solidFill>
                  <a:schemeClr val="tx1"/>
                </a:solidFill>
              </a:rPr>
              <a:t>GeV</a:t>
            </a:r>
            <a:r>
              <a:rPr lang="en-US" b="1" dirty="0" smtClean="0">
                <a:solidFill>
                  <a:schemeClr val="tx1"/>
                </a:solidFill>
              </a:rPr>
              <a:t> Upgrade</a:t>
            </a:r>
            <a:endParaRPr lang="en-US" dirty="0">
              <a:solidFill>
                <a:schemeClr val="tx1"/>
              </a:solidFill>
            </a:endParaRPr>
          </a:p>
        </p:txBody>
      </p:sp>
      <p:sp>
        <p:nvSpPr>
          <p:cNvPr id="35843" name="Line 4"/>
          <p:cNvSpPr>
            <a:spLocks noChangeShapeType="1"/>
          </p:cNvSpPr>
          <p:nvPr/>
        </p:nvSpPr>
        <p:spPr bwMode="auto">
          <a:xfrm flipV="1">
            <a:off x="0" y="650875"/>
            <a:ext cx="9144000" cy="34925"/>
          </a:xfrm>
          <a:prstGeom prst="line">
            <a:avLst/>
          </a:prstGeom>
          <a:noFill/>
          <a:ln w="28575">
            <a:solidFill>
              <a:schemeClr val="tx1"/>
            </a:solidFill>
            <a:miter lim="800000"/>
            <a:headEnd/>
            <a:tailEnd/>
          </a:ln>
        </p:spPr>
        <p:txBody>
          <a:bodyPr wrap="none"/>
          <a:lstStyle/>
          <a:p>
            <a:endParaRPr lang="en-US"/>
          </a:p>
        </p:txBody>
      </p:sp>
      <p:sp>
        <p:nvSpPr>
          <p:cNvPr id="35844" name="TextBox 3"/>
          <p:cNvSpPr txBox="1">
            <a:spLocks noChangeArrowheads="1"/>
          </p:cNvSpPr>
          <p:nvPr/>
        </p:nvSpPr>
        <p:spPr bwMode="auto">
          <a:xfrm>
            <a:off x="4763" y="1143000"/>
            <a:ext cx="9139237" cy="4801314"/>
          </a:xfrm>
          <a:prstGeom prst="rect">
            <a:avLst/>
          </a:prstGeom>
          <a:noFill/>
          <a:ln w="9525">
            <a:noFill/>
            <a:miter lim="800000"/>
            <a:headEnd/>
            <a:tailEnd/>
          </a:ln>
        </p:spPr>
        <p:txBody>
          <a:bodyPr wrap="square">
            <a:spAutoFit/>
          </a:bodyPr>
          <a:lstStyle/>
          <a:p>
            <a:r>
              <a:rPr lang="en-US" b="1" dirty="0" smtClean="0">
                <a:solidFill>
                  <a:srgbClr val="002060"/>
                </a:solidFill>
              </a:rPr>
              <a:t>An exciting scientific opportunity </a:t>
            </a:r>
          </a:p>
          <a:p>
            <a:pPr>
              <a:buClr>
                <a:srgbClr val="FF0000"/>
              </a:buClr>
              <a:buFont typeface="Wingdings" pitchFamily="2" charset="2"/>
              <a:buChar char="§"/>
            </a:pPr>
            <a:r>
              <a:rPr lang="en-US" sz="2000" b="1" dirty="0" smtClean="0">
                <a:solidFill>
                  <a:srgbClr val="000000"/>
                </a:solidFill>
              </a:rPr>
              <a:t> Explore the physical origins of quark confinement (</a:t>
            </a:r>
            <a:r>
              <a:rPr lang="en-US" sz="2000" b="1" dirty="0" err="1" smtClean="0">
                <a:solidFill>
                  <a:srgbClr val="000000"/>
                </a:solidFill>
              </a:rPr>
              <a:t>GlueX</a:t>
            </a:r>
            <a:r>
              <a:rPr lang="en-US" sz="2000" b="1" dirty="0" smtClean="0">
                <a:solidFill>
                  <a:srgbClr val="000000"/>
                </a:solidFill>
              </a:rPr>
              <a:t>)</a:t>
            </a:r>
          </a:p>
          <a:p>
            <a:pPr>
              <a:buClr>
                <a:srgbClr val="FF0000"/>
              </a:buClr>
              <a:buFont typeface="Wingdings" pitchFamily="2" charset="2"/>
              <a:buChar char="§"/>
            </a:pPr>
            <a:r>
              <a:rPr lang="en-US" sz="2000" b="1" dirty="0" smtClean="0">
                <a:solidFill>
                  <a:srgbClr val="000000"/>
                </a:solidFill>
              </a:rPr>
              <a:t> New access to the spin and flavor structure of the proton and neutron</a:t>
            </a:r>
          </a:p>
          <a:p>
            <a:pPr>
              <a:buClr>
                <a:srgbClr val="FF0000"/>
              </a:buClr>
              <a:buFont typeface="Wingdings" pitchFamily="2" charset="2"/>
              <a:buChar char="§"/>
            </a:pPr>
            <a:r>
              <a:rPr lang="en-US" sz="2000" b="1" dirty="0" smtClean="0">
                <a:solidFill>
                  <a:srgbClr val="000000"/>
                </a:solidFill>
              </a:rPr>
              <a:t> Reveal the quark/gluon structure of nuclei</a:t>
            </a:r>
          </a:p>
          <a:p>
            <a:pPr>
              <a:buClr>
                <a:srgbClr val="FF0000"/>
              </a:buClr>
              <a:buFont typeface="Wingdings" pitchFamily="2" charset="2"/>
              <a:buChar char="§"/>
            </a:pPr>
            <a:r>
              <a:rPr lang="en-US" sz="2000" b="1" dirty="0" smtClean="0">
                <a:solidFill>
                  <a:srgbClr val="000000"/>
                </a:solidFill>
              </a:rPr>
              <a:t> Potential new physics through high precision tests of the Standard Model</a:t>
            </a:r>
          </a:p>
          <a:p>
            <a:endParaRPr lang="en-US" sz="2000" dirty="0" smtClean="0">
              <a:solidFill>
                <a:srgbClr val="000000"/>
              </a:solidFill>
            </a:endParaRPr>
          </a:p>
          <a:p>
            <a:r>
              <a:rPr lang="en-US" b="1" dirty="0" smtClean="0">
                <a:solidFill>
                  <a:srgbClr val="002060"/>
                </a:solidFill>
              </a:rPr>
              <a:t>Strong User community involvement </a:t>
            </a:r>
          </a:p>
          <a:p>
            <a:pPr>
              <a:buClr>
                <a:srgbClr val="FF0000"/>
              </a:buClr>
              <a:buFont typeface="Wingdings" pitchFamily="2" charset="2"/>
              <a:buChar char="§"/>
            </a:pPr>
            <a:r>
              <a:rPr lang="en-US" sz="2000" b="1" dirty="0" smtClean="0">
                <a:solidFill>
                  <a:srgbClr val="000000"/>
                </a:solidFill>
              </a:rPr>
              <a:t> NSF MRI and NSERC funding to universities for detector elements </a:t>
            </a:r>
          </a:p>
          <a:p>
            <a:pPr>
              <a:buClr>
                <a:srgbClr val="FF0000"/>
              </a:buClr>
              <a:buFont typeface="Wingdings" pitchFamily="2" charset="2"/>
              <a:buChar char="§"/>
            </a:pPr>
            <a:r>
              <a:rPr lang="en-US" sz="2000" b="1" dirty="0" smtClean="0">
                <a:solidFill>
                  <a:srgbClr val="000000"/>
                </a:solidFill>
              </a:rPr>
              <a:t> Strong international collaborations and contributions</a:t>
            </a:r>
          </a:p>
          <a:p>
            <a:pPr>
              <a:buClr>
                <a:srgbClr val="FF0000"/>
              </a:buClr>
              <a:buFont typeface="Wingdings" pitchFamily="2" charset="2"/>
              <a:buChar char="§"/>
            </a:pPr>
            <a:r>
              <a:rPr lang="en-US" sz="2000" b="1" dirty="0" smtClean="0">
                <a:solidFill>
                  <a:srgbClr val="000000"/>
                </a:solidFill>
              </a:rPr>
              <a:t> &gt; 32 PAC-approved experiments – ranking in progress</a:t>
            </a:r>
          </a:p>
          <a:p>
            <a:endParaRPr lang="en-US" sz="2000" dirty="0" smtClean="0">
              <a:solidFill>
                <a:srgbClr val="000000"/>
              </a:solidFill>
            </a:endParaRPr>
          </a:p>
          <a:p>
            <a:r>
              <a:rPr lang="en-US" b="1" dirty="0" err="1" smtClean="0">
                <a:solidFill>
                  <a:srgbClr val="002060"/>
                </a:solidFill>
              </a:rPr>
              <a:t>Accel</a:t>
            </a:r>
            <a:r>
              <a:rPr lang="en-US" b="1" dirty="0" smtClean="0">
                <a:solidFill>
                  <a:srgbClr val="002060"/>
                </a:solidFill>
              </a:rPr>
              <a:t>-Civil-Physics scope leverages the existing facility</a:t>
            </a:r>
          </a:p>
          <a:p>
            <a:endParaRPr lang="en-US" sz="1000" b="1" dirty="0" smtClean="0">
              <a:solidFill>
                <a:srgbClr val="002060"/>
              </a:solidFill>
            </a:endParaRPr>
          </a:p>
          <a:p>
            <a:r>
              <a:rPr lang="en-US" b="1" dirty="0" smtClean="0">
                <a:solidFill>
                  <a:srgbClr val="002060"/>
                </a:solidFill>
              </a:rPr>
              <a:t>Construction is well underway !</a:t>
            </a:r>
            <a:endParaRPr lang="en-US" b="1" dirty="0" smtClean="0">
              <a:solidFill>
                <a:srgbClr val="000000"/>
              </a:solidFill>
            </a:endParaRPr>
          </a:p>
        </p:txBody>
      </p:sp>
      <p:sp>
        <p:nvSpPr>
          <p:cNvPr id="6" name="Slide Number Placeholder 5"/>
          <p:cNvSpPr>
            <a:spLocks noGrp="1"/>
          </p:cNvSpPr>
          <p:nvPr>
            <p:ph type="sldNum" sz="quarter" idx="4294967295"/>
          </p:nvPr>
        </p:nvSpPr>
        <p:spPr>
          <a:xfrm>
            <a:off x="7162800" y="6416675"/>
            <a:ext cx="762000" cy="365125"/>
          </a:xfrm>
          <a:prstGeom prst="rect">
            <a:avLst/>
          </a:prstGeom>
        </p:spPr>
        <p:txBody>
          <a:bodyPr/>
          <a:lstStyle/>
          <a:p>
            <a:pPr>
              <a:defRPr/>
            </a:pPr>
            <a:fld id="{F7CD4A9D-1EF6-4563-A987-4A3D9852FE93}" type="slidenum">
              <a:rPr lang="en-US"/>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5657850"/>
            <a:ext cx="8458200" cy="590550"/>
          </a:xfrm>
          <a:prstGeom prst="rect">
            <a:avLst/>
          </a:prstGeom>
          <a:solidFill>
            <a:schemeClr val="bg1"/>
          </a:solidFill>
          <a:ln w="9525">
            <a:noFill/>
            <a:miter lim="800000"/>
            <a:headEnd/>
            <a:tailEnd/>
          </a:ln>
        </p:spPr>
        <p:txBody>
          <a:bodyPr wrap="none" anchor="ctr"/>
          <a:lstStyle/>
          <a:p>
            <a:pPr eaLnBrk="0" hangingPunct="0"/>
            <a:endParaRPr lang="en-US"/>
          </a:p>
        </p:txBody>
      </p:sp>
      <p:sp>
        <p:nvSpPr>
          <p:cNvPr id="65540" name="Rectangle 6"/>
          <p:cNvSpPr>
            <a:spLocks noChangeArrowheads="1"/>
          </p:cNvSpPr>
          <p:nvPr/>
        </p:nvSpPr>
        <p:spPr bwMode="auto">
          <a:xfrm>
            <a:off x="6408738" y="3989388"/>
            <a:ext cx="1843087" cy="582612"/>
          </a:xfrm>
          <a:prstGeom prst="rect">
            <a:avLst/>
          </a:prstGeom>
          <a:solidFill>
            <a:srgbClr val="FFFFFF"/>
          </a:solidFill>
          <a:ln w="9525">
            <a:noFill/>
            <a:miter lim="800000"/>
            <a:headEnd/>
            <a:tailEnd/>
          </a:ln>
        </p:spPr>
        <p:txBody>
          <a:bodyPr wrap="none" anchor="ctr"/>
          <a:lstStyle/>
          <a:p>
            <a:pPr eaLnBrk="0" hangingPunct="0"/>
            <a:endParaRPr lang="en-US"/>
          </a:p>
        </p:txBody>
      </p:sp>
      <p:pic>
        <p:nvPicPr>
          <p:cNvPr id="65543" name="Picture 11"/>
          <p:cNvPicPr>
            <a:picLocks noChangeAspect="1" noChangeArrowheads="1"/>
          </p:cNvPicPr>
          <p:nvPr/>
        </p:nvPicPr>
        <p:blipFill>
          <a:blip r:embed="rId3" cstate="print"/>
          <a:srcRect l="16313" t="14209" r="9125" b="9723"/>
          <a:stretch>
            <a:fillRect/>
          </a:stretch>
        </p:blipFill>
        <p:spPr bwMode="auto">
          <a:xfrm>
            <a:off x="685800" y="868363"/>
            <a:ext cx="6553200" cy="5014241"/>
          </a:xfrm>
          <a:prstGeom prst="rect">
            <a:avLst/>
          </a:prstGeom>
          <a:noFill/>
          <a:ln w="9525">
            <a:noFill/>
            <a:miter lim="800000"/>
            <a:headEnd/>
            <a:tailEnd/>
          </a:ln>
        </p:spPr>
      </p:pic>
      <p:sp>
        <p:nvSpPr>
          <p:cNvPr id="65544" name="Rectangle 8"/>
          <p:cNvSpPr>
            <a:spLocks noChangeArrowheads="1"/>
          </p:cNvSpPr>
          <p:nvPr/>
        </p:nvSpPr>
        <p:spPr bwMode="auto">
          <a:xfrm>
            <a:off x="130175" y="1754188"/>
            <a:ext cx="3146425" cy="850900"/>
          </a:xfrm>
          <a:prstGeom prst="rect">
            <a:avLst/>
          </a:prstGeom>
          <a:solidFill>
            <a:srgbClr val="FFFFFF"/>
          </a:solidFill>
          <a:ln w="9525">
            <a:noFill/>
            <a:miter lim="800000"/>
            <a:headEnd/>
            <a:tailEnd/>
          </a:ln>
        </p:spPr>
        <p:txBody>
          <a:bodyPr wrap="none"/>
          <a:lstStyle/>
          <a:p>
            <a:pPr eaLnBrk="0" hangingPunct="0"/>
            <a:r>
              <a:rPr lang="en-US" sz="1600" dirty="0">
                <a:solidFill>
                  <a:srgbClr val="3333FF"/>
                </a:solidFill>
                <a:latin typeface="Arial" charset="0"/>
              </a:rPr>
              <a:t>E = 120 </a:t>
            </a:r>
            <a:r>
              <a:rPr lang="en-US" sz="1600" dirty="0" err="1">
                <a:solidFill>
                  <a:srgbClr val="3333FF"/>
                </a:solidFill>
                <a:latin typeface="Arial" charset="0"/>
              </a:rPr>
              <a:t>MeV</a:t>
            </a:r>
            <a:r>
              <a:rPr lang="en-US" sz="1600" dirty="0">
                <a:solidFill>
                  <a:srgbClr val="3333FF"/>
                </a:solidFill>
                <a:latin typeface="Arial" charset="0"/>
              </a:rPr>
              <a:t> </a:t>
            </a:r>
            <a:r>
              <a:rPr lang="en-US" sz="1600" dirty="0" err="1">
                <a:solidFill>
                  <a:srgbClr val="3333FF"/>
                </a:solidFill>
                <a:latin typeface="Arial" charset="0"/>
              </a:rPr>
              <a:t>emittance</a:t>
            </a:r>
            <a:r>
              <a:rPr lang="en-US" sz="1600" dirty="0">
                <a:solidFill>
                  <a:srgbClr val="3333FF"/>
                </a:solidFill>
                <a:latin typeface="Arial" charset="0"/>
              </a:rPr>
              <a:t> 5 microns</a:t>
            </a:r>
          </a:p>
          <a:p>
            <a:pPr eaLnBrk="0" hangingPunct="0"/>
            <a:r>
              <a:rPr lang="en-US" sz="1600" dirty="0">
                <a:solidFill>
                  <a:srgbClr val="3333FF"/>
                </a:solidFill>
                <a:latin typeface="Arial" charset="0"/>
              </a:rPr>
              <a:t>135 </a:t>
            </a:r>
            <a:r>
              <a:rPr lang="en-US" sz="1600" dirty="0" err="1">
                <a:solidFill>
                  <a:srgbClr val="3333FF"/>
                </a:solidFill>
                <a:latin typeface="Arial" charset="0"/>
              </a:rPr>
              <a:t>pC</a:t>
            </a:r>
            <a:r>
              <a:rPr lang="en-US" sz="1600" dirty="0">
                <a:solidFill>
                  <a:srgbClr val="3333FF"/>
                </a:solidFill>
                <a:latin typeface="Arial" charset="0"/>
              </a:rPr>
              <a:t> pulses @ 75 MHz  </a:t>
            </a:r>
            <a:r>
              <a:rPr lang="en-US" sz="1600" dirty="0" smtClean="0">
                <a:solidFill>
                  <a:srgbClr val="3333FF"/>
                </a:solidFill>
                <a:latin typeface="Arial" charset="0"/>
              </a:rPr>
              <a:t>150 </a:t>
            </a:r>
            <a:r>
              <a:rPr lang="en-US" sz="1600" dirty="0" err="1" smtClean="0">
                <a:solidFill>
                  <a:srgbClr val="3333FF"/>
                </a:solidFill>
                <a:latin typeface="Arial" charset="0"/>
              </a:rPr>
              <a:t>fs</a:t>
            </a:r>
            <a:endParaRPr lang="en-US" sz="1600" dirty="0">
              <a:solidFill>
                <a:srgbClr val="3333FF"/>
              </a:solidFill>
              <a:latin typeface="Arial" charset="0"/>
            </a:endParaRPr>
          </a:p>
          <a:p>
            <a:pPr eaLnBrk="0" hangingPunct="0"/>
            <a:endParaRPr lang="en-US" sz="2000" dirty="0">
              <a:solidFill>
                <a:srgbClr val="3333FF"/>
              </a:solidFill>
              <a:latin typeface="Arial" charset="0"/>
            </a:endParaRPr>
          </a:p>
          <a:p>
            <a:pPr eaLnBrk="0" hangingPunct="0"/>
            <a:endParaRPr lang="en-US" sz="2000" dirty="0">
              <a:solidFill>
                <a:srgbClr val="3333FF"/>
              </a:solidFill>
              <a:latin typeface="Arial Unicode MS" charset="0"/>
            </a:endParaRPr>
          </a:p>
        </p:txBody>
      </p:sp>
      <p:sp>
        <p:nvSpPr>
          <p:cNvPr id="65545" name="TextBox 9"/>
          <p:cNvSpPr txBox="1">
            <a:spLocks noChangeArrowheads="1"/>
          </p:cNvSpPr>
          <p:nvPr/>
        </p:nvSpPr>
        <p:spPr bwMode="auto">
          <a:xfrm>
            <a:off x="5791200" y="3810000"/>
            <a:ext cx="2992438" cy="1200150"/>
          </a:xfrm>
          <a:prstGeom prst="rect">
            <a:avLst/>
          </a:prstGeom>
          <a:noFill/>
          <a:ln w="9525">
            <a:noFill/>
            <a:miter lim="800000"/>
            <a:headEnd/>
            <a:tailEnd/>
          </a:ln>
        </p:spPr>
        <p:txBody>
          <a:bodyPr>
            <a:spAutoFit/>
          </a:bodyPr>
          <a:lstStyle/>
          <a:p>
            <a:pPr marL="457200" indent="-457200">
              <a:buFontTx/>
              <a:buAutoNum type="arabicPeriod"/>
            </a:pPr>
            <a:r>
              <a:rPr lang="en-US" sz="1800" dirty="0">
                <a:solidFill>
                  <a:srgbClr val="990099"/>
                </a:solidFill>
                <a:latin typeface="Calibri" charset="0"/>
              </a:rPr>
              <a:t>IR (1-10 microns</a:t>
            </a:r>
            <a:r>
              <a:rPr lang="en-US" sz="1800" dirty="0" smtClean="0">
                <a:solidFill>
                  <a:srgbClr val="990099"/>
                </a:solidFill>
                <a:latin typeface="Calibri" charset="0"/>
              </a:rPr>
              <a:t>), 14 kW</a:t>
            </a:r>
            <a:endParaRPr lang="en-US" sz="1800" dirty="0">
              <a:solidFill>
                <a:srgbClr val="990099"/>
              </a:solidFill>
              <a:latin typeface="Calibri" charset="0"/>
            </a:endParaRPr>
          </a:p>
          <a:p>
            <a:pPr marL="457200" indent="-457200">
              <a:buFontTx/>
              <a:buAutoNum type="arabicPeriod"/>
            </a:pPr>
            <a:r>
              <a:rPr lang="en-US" sz="1800" dirty="0">
                <a:solidFill>
                  <a:srgbClr val="990099"/>
                </a:solidFill>
                <a:latin typeface="Calibri" charset="0"/>
              </a:rPr>
              <a:t>UV (down to 300nm)</a:t>
            </a:r>
          </a:p>
          <a:p>
            <a:pPr marL="457200" indent="-457200"/>
            <a:r>
              <a:rPr lang="en-US" sz="1800" dirty="0">
                <a:solidFill>
                  <a:srgbClr val="990099"/>
                </a:solidFill>
                <a:latin typeface="Calibri" charset="0"/>
              </a:rPr>
              <a:t>        </a:t>
            </a:r>
            <a:r>
              <a:rPr lang="en-US" sz="1800" dirty="0" smtClean="0">
                <a:solidFill>
                  <a:srgbClr val="990099"/>
                </a:solidFill>
                <a:latin typeface="Calibri" charset="0"/>
              </a:rPr>
              <a:t>4 </a:t>
            </a:r>
            <a:r>
              <a:rPr lang="en-US" sz="1800" dirty="0" err="1" smtClean="0">
                <a:solidFill>
                  <a:srgbClr val="990099"/>
                </a:solidFill>
                <a:latin typeface="Calibri" charset="0"/>
              </a:rPr>
              <a:t>eV</a:t>
            </a:r>
            <a:r>
              <a:rPr lang="en-US" sz="1800" dirty="0" smtClean="0">
                <a:solidFill>
                  <a:srgbClr val="990099"/>
                </a:solidFill>
                <a:latin typeface="Calibri" charset="0"/>
              </a:rPr>
              <a:t> </a:t>
            </a:r>
            <a:r>
              <a:rPr lang="en-US" sz="1800" dirty="0">
                <a:solidFill>
                  <a:srgbClr val="990099"/>
                </a:solidFill>
                <a:latin typeface="Calibri" charset="0"/>
              </a:rPr>
              <a:t>in fund.  12eV in </a:t>
            </a:r>
          </a:p>
          <a:p>
            <a:pPr marL="457200" indent="-457200"/>
            <a:r>
              <a:rPr lang="en-US" sz="1800" dirty="0">
                <a:solidFill>
                  <a:srgbClr val="990099"/>
                </a:solidFill>
                <a:latin typeface="Calibri" charset="0"/>
              </a:rPr>
              <a:t>         3</a:t>
            </a:r>
            <a:r>
              <a:rPr lang="en-US" sz="1800" baseline="30000" dirty="0">
                <a:solidFill>
                  <a:srgbClr val="990099"/>
                </a:solidFill>
                <a:latin typeface="Calibri" charset="0"/>
              </a:rPr>
              <a:t>rd</a:t>
            </a:r>
            <a:r>
              <a:rPr lang="en-US" sz="1800" dirty="0">
                <a:solidFill>
                  <a:srgbClr val="990099"/>
                </a:solidFill>
                <a:latin typeface="Calibri" charset="0"/>
              </a:rPr>
              <a:t> harmonic</a:t>
            </a:r>
          </a:p>
        </p:txBody>
      </p:sp>
      <p:sp>
        <p:nvSpPr>
          <p:cNvPr id="11" name="TextBox 10"/>
          <p:cNvSpPr txBox="1"/>
          <p:nvPr/>
        </p:nvSpPr>
        <p:spPr>
          <a:xfrm>
            <a:off x="6858000" y="3352800"/>
            <a:ext cx="824265" cy="400110"/>
          </a:xfrm>
          <a:prstGeom prst="rect">
            <a:avLst/>
          </a:prstGeom>
          <a:noFill/>
          <a:ln>
            <a:solidFill>
              <a:srgbClr val="0070C0"/>
            </a:solidFill>
          </a:ln>
          <a:effectLst>
            <a:outerShdw blurRad="152400" dist="317500" dir="5400000" sx="90000" sy="-19000" rotWithShape="0">
              <a:prstClr val="black">
                <a:alpha val="15000"/>
              </a:prstClr>
            </a:outerShdw>
          </a:effectLst>
          <a:scene3d>
            <a:camera prst="orthographicFront"/>
            <a:lightRig rig="threePt" dir="t"/>
          </a:scene3d>
          <a:sp3d>
            <a:bevelT/>
          </a:sp3d>
        </p:spPr>
        <p:txBody>
          <a:bodyPr wrap="none">
            <a:spAutoFit/>
          </a:bodyPr>
          <a:lstStyle/>
          <a:p>
            <a:pPr>
              <a:defRPr/>
            </a:pPr>
            <a:r>
              <a:rPr lang="en-US" sz="2000" dirty="0">
                <a:solidFill>
                  <a:srgbClr val="990099"/>
                </a:solidFill>
                <a:latin typeface="Calibri" pitchFamily="34" charset="0"/>
              </a:rPr>
              <a:t>2 FELs</a:t>
            </a:r>
          </a:p>
        </p:txBody>
      </p:sp>
      <p:sp>
        <p:nvSpPr>
          <p:cNvPr id="12" name="Text Box 1"/>
          <p:cNvSpPr txBox="1">
            <a:spLocks noChangeArrowheads="1"/>
          </p:cNvSpPr>
          <p:nvPr/>
        </p:nvSpPr>
        <p:spPr bwMode="auto">
          <a:xfrm>
            <a:off x="255588" y="115888"/>
            <a:ext cx="8686800" cy="912812"/>
          </a:xfrm>
          <a:prstGeom prst="rect">
            <a:avLst/>
          </a:prstGeom>
          <a:noFill/>
          <a:ln w="9525">
            <a:noFill/>
            <a:round/>
            <a:headEnd/>
            <a:tailEnd/>
          </a:ln>
        </p:spPr>
        <p:txBody>
          <a:bodyPr lIns="63360" tIns="25200" rIns="63360" bIns="25200"/>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smtClean="0">
                <a:latin typeface="Arial" charset="0"/>
              </a:rPr>
              <a:t>Jefferson Lab Light Source</a:t>
            </a:r>
            <a:endParaRPr lang="en-US" sz="2800" b="1" dirty="0">
              <a:latin typeface="Arial" charset="0"/>
            </a:endParaRPr>
          </a:p>
        </p:txBody>
      </p:sp>
      <p:sp>
        <p:nvSpPr>
          <p:cNvPr id="14" name="Rectangle 4"/>
          <p:cNvSpPr txBox="1">
            <a:spLocks noChangeArrowheads="1"/>
          </p:cNvSpPr>
          <p:nvPr/>
        </p:nvSpPr>
        <p:spPr bwMode="auto">
          <a:xfrm>
            <a:off x="3733800" y="5791200"/>
            <a:ext cx="5410200" cy="595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385D8A"/>
                </a:solidFill>
                <a:effectLst/>
                <a:uLnTx/>
                <a:uFillTx/>
                <a:latin typeface="Arial" charset="0"/>
                <a:ea typeface="+mj-ea"/>
                <a:cs typeface="Calibri" charset="0"/>
              </a:rPr>
              <a:t>A VUV/IR/THz 4</a:t>
            </a:r>
            <a:r>
              <a:rPr kumimoji="0" lang="en-US" sz="1800" b="1" i="0" u="none" strike="noStrike" kern="0" cap="none" spc="0" normalizeH="0" baseline="30000" noProof="0" dirty="0" smtClean="0">
                <a:ln>
                  <a:noFill/>
                </a:ln>
                <a:solidFill>
                  <a:srgbClr val="385D8A"/>
                </a:solidFill>
                <a:effectLst/>
                <a:uLnTx/>
                <a:uFillTx/>
                <a:latin typeface="Arial" charset="0"/>
                <a:ea typeface="+mj-ea"/>
                <a:cs typeface="Calibri" charset="0"/>
              </a:rPr>
              <a:t>th</a:t>
            </a:r>
            <a:r>
              <a:rPr kumimoji="0" lang="en-US" sz="1800" b="1" i="0" u="none" strike="noStrike" kern="0" cap="none" spc="0" normalizeH="0" baseline="0" noProof="0" dirty="0" smtClean="0">
                <a:ln>
                  <a:noFill/>
                </a:ln>
                <a:solidFill>
                  <a:srgbClr val="385D8A"/>
                </a:solidFill>
                <a:effectLst/>
                <a:uLnTx/>
                <a:uFillTx/>
                <a:latin typeface="Arial" charset="0"/>
                <a:ea typeface="+mj-ea"/>
                <a:cs typeface="Calibri" charset="0"/>
              </a:rPr>
              <a:t> Generation Light Source</a:t>
            </a:r>
          </a:p>
        </p:txBody>
      </p:sp>
      <p:sp>
        <p:nvSpPr>
          <p:cNvPr id="16" name="TextBox 15"/>
          <p:cNvSpPr txBox="1"/>
          <p:nvPr/>
        </p:nvSpPr>
        <p:spPr>
          <a:xfrm>
            <a:off x="0" y="838200"/>
            <a:ext cx="3159583" cy="523220"/>
          </a:xfrm>
          <a:prstGeom prst="rect">
            <a:avLst/>
          </a:prstGeom>
          <a:noFill/>
        </p:spPr>
        <p:txBody>
          <a:bodyPr wrap="none" rtlCol="0">
            <a:spAutoFit/>
          </a:bodyPr>
          <a:lstStyle/>
          <a:p>
            <a:r>
              <a:rPr lang="en-US" sz="1400" dirty="0" smtClean="0"/>
              <a:t>Accelerator R&amp;D and </a:t>
            </a:r>
            <a:r>
              <a:rPr lang="en-US" sz="1400" dirty="0" err="1" smtClean="0"/>
              <a:t>devel</a:t>
            </a:r>
            <a:r>
              <a:rPr lang="en-US" sz="1400" dirty="0" smtClean="0"/>
              <a:t>.</a:t>
            </a:r>
          </a:p>
          <a:p>
            <a:r>
              <a:rPr lang="en-US" sz="1400" dirty="0" smtClean="0"/>
              <a:t> funded by Navy (ONR) and Air Force</a:t>
            </a:r>
            <a:endParaRPr lang="en-US" sz="1400" dirty="0"/>
          </a:p>
        </p:txBody>
      </p:sp>
      <p:sp>
        <p:nvSpPr>
          <p:cNvPr id="18" name="TextBox 17"/>
          <p:cNvSpPr txBox="1"/>
          <p:nvPr/>
        </p:nvSpPr>
        <p:spPr>
          <a:xfrm>
            <a:off x="1600200" y="3276600"/>
            <a:ext cx="556563" cy="400110"/>
          </a:xfrm>
          <a:prstGeom prst="rect">
            <a:avLst/>
          </a:prstGeom>
          <a:noFill/>
          <a:ln>
            <a:solidFill>
              <a:srgbClr val="0070C0"/>
            </a:solidFill>
          </a:ln>
          <a:effectLst>
            <a:outerShdw blurRad="152400" dist="317500" dir="5400000" sx="90000" sy="-19000" rotWithShape="0">
              <a:prstClr val="black">
                <a:alpha val="15000"/>
              </a:prstClr>
            </a:outerShdw>
          </a:effectLst>
          <a:scene3d>
            <a:camera prst="orthographicFront"/>
            <a:lightRig rig="threePt" dir="t"/>
          </a:scene3d>
          <a:sp3d>
            <a:bevelT/>
          </a:sp3d>
        </p:spPr>
        <p:txBody>
          <a:bodyPr wrap="none">
            <a:spAutoFit/>
          </a:bodyPr>
          <a:lstStyle/>
          <a:p>
            <a:pPr>
              <a:defRPr/>
            </a:pPr>
            <a:r>
              <a:rPr lang="en-US" sz="2000" dirty="0" smtClean="0">
                <a:solidFill>
                  <a:srgbClr val="990099"/>
                </a:solidFill>
                <a:latin typeface="Calibri" pitchFamily="34" charset="0"/>
              </a:rPr>
              <a:t>ERL</a:t>
            </a:r>
            <a:endParaRPr lang="en-US" sz="2000" dirty="0">
              <a:solidFill>
                <a:srgbClr val="990099"/>
              </a:solidFill>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33388" y="184787"/>
            <a:ext cx="8243887" cy="459100"/>
          </a:xfrm>
          <a:prstGeom prst="rect">
            <a:avLst/>
          </a:prstGeom>
          <a:solidFill>
            <a:schemeClr val="bg1"/>
          </a:solidFill>
          <a:ln w="12700">
            <a:noFill/>
            <a:miter lim="800000"/>
            <a:headEnd type="none" w="sm" len="sm"/>
            <a:tailEnd type="none" w="sm" len="sm"/>
          </a:ln>
        </p:spPr>
        <p:txBody>
          <a:bodyPr lIns="90488" tIns="44450" rIns="90488" bIns="44450" anchor="ctr">
            <a:spAutoFit/>
          </a:bodyPr>
          <a:lstStyle/>
          <a:p>
            <a:pPr algn="ctr" rtl="0" fontAlgn="base">
              <a:spcBef>
                <a:spcPct val="0"/>
              </a:spcBef>
              <a:spcAft>
                <a:spcPct val="0"/>
              </a:spcAft>
            </a:pPr>
            <a:r>
              <a:rPr lang="en-US" sz="2400" b="1" kern="1200" dirty="0" smtClean="0">
                <a:solidFill>
                  <a:srgbClr val="000000"/>
                </a:solidFill>
                <a:latin typeface="Arial" pitchFamily="34" charset="0"/>
                <a:ea typeface="MS PGothic" pitchFamily="34" charset="-128"/>
                <a:cs typeface="+mn-cs"/>
              </a:rPr>
              <a:t>Brightness as Function of Wavelength</a:t>
            </a:r>
            <a:endParaRPr lang="en-US" sz="2400" b="1" kern="1200" dirty="0">
              <a:solidFill>
                <a:srgbClr val="000000"/>
              </a:solidFill>
              <a:latin typeface="Arial" pitchFamily="34" charset="0"/>
              <a:ea typeface="MS PGothic" pitchFamily="34" charset="-128"/>
              <a:cs typeface="+mn-cs"/>
            </a:endParaRPr>
          </a:p>
        </p:txBody>
      </p:sp>
      <p:grpSp>
        <p:nvGrpSpPr>
          <p:cNvPr id="2" name="Group 23"/>
          <p:cNvGrpSpPr>
            <a:grpSpLocks/>
          </p:cNvGrpSpPr>
          <p:nvPr/>
        </p:nvGrpSpPr>
        <p:grpSpPr bwMode="auto">
          <a:xfrm>
            <a:off x="1506538" y="830263"/>
            <a:ext cx="7172325" cy="5538787"/>
            <a:chOff x="1506538" y="830263"/>
            <a:chExt cx="7172325" cy="5538787"/>
          </a:xfrm>
        </p:grpSpPr>
        <p:pic>
          <p:nvPicPr>
            <p:cNvPr id="30726" name="Picture 12"/>
            <p:cNvPicPr>
              <a:picLocks noChangeAspect="1" noChangeArrowheads="1"/>
            </p:cNvPicPr>
            <p:nvPr/>
          </p:nvPicPr>
          <p:blipFill>
            <a:blip r:embed="rId3" cstate="print"/>
            <a:srcRect l="3931" t="16277" r="32967" b="18759"/>
            <a:stretch>
              <a:fillRect/>
            </a:stretch>
          </p:blipFill>
          <p:spPr bwMode="auto">
            <a:xfrm>
              <a:off x="1506538" y="830263"/>
              <a:ext cx="7172325" cy="5538787"/>
            </a:xfrm>
            <a:prstGeom prst="rect">
              <a:avLst/>
            </a:prstGeom>
            <a:gradFill rotWithShape="1">
              <a:gsLst>
                <a:gs pos="0">
                  <a:srgbClr val="FDDBF2"/>
                </a:gs>
                <a:gs pos="50000">
                  <a:srgbClr val="D5B8CB"/>
                </a:gs>
                <a:gs pos="100000">
                  <a:srgbClr val="947F8D"/>
                </a:gs>
              </a:gsLst>
              <a:lin ang="18900000" scaled="1"/>
            </a:gradFill>
            <a:ln w="9525">
              <a:noFill/>
              <a:miter lim="800000"/>
              <a:headEnd/>
              <a:tailEnd/>
            </a:ln>
          </p:spPr>
        </p:pic>
        <p:sp>
          <p:nvSpPr>
            <p:cNvPr id="30727" name="TextBox 9"/>
            <p:cNvSpPr txBox="1">
              <a:spLocks noChangeArrowheads="1"/>
            </p:cNvSpPr>
            <p:nvPr/>
          </p:nvSpPr>
          <p:spPr bwMode="auto">
            <a:xfrm>
              <a:off x="3267075" y="2624138"/>
              <a:ext cx="858838" cy="33813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600" kern="1200">
                  <a:solidFill>
                    <a:srgbClr val="3333FF"/>
                  </a:solidFill>
                  <a:latin typeface="Arial" pitchFamily="34" charset="0"/>
                  <a:ea typeface="MS PGothic" pitchFamily="34" charset="-128"/>
                  <a:cs typeface="+mn-cs"/>
                </a:rPr>
                <a:t>4</a:t>
              </a:r>
              <a:r>
                <a:rPr lang="en-US" sz="1600" kern="1200" baseline="30000">
                  <a:solidFill>
                    <a:srgbClr val="3333FF"/>
                  </a:solidFill>
                  <a:latin typeface="Arial" pitchFamily="34" charset="0"/>
                  <a:ea typeface="MS PGothic" pitchFamily="34" charset="-128"/>
                  <a:cs typeface="+mn-cs"/>
                </a:rPr>
                <a:t>th</a:t>
              </a:r>
              <a:r>
                <a:rPr lang="en-US" sz="1600" kern="1200">
                  <a:solidFill>
                    <a:srgbClr val="3333FF"/>
                  </a:solidFill>
                  <a:latin typeface="Arial" pitchFamily="34" charset="0"/>
                  <a:ea typeface="MS PGothic" pitchFamily="34" charset="-128"/>
                  <a:cs typeface="+mn-cs"/>
                </a:rPr>
                <a:t> Gen</a:t>
              </a:r>
            </a:p>
          </p:txBody>
        </p:sp>
        <p:sp>
          <p:nvSpPr>
            <p:cNvPr id="30728" name="TextBox 10"/>
            <p:cNvSpPr txBox="1">
              <a:spLocks noChangeArrowheads="1"/>
            </p:cNvSpPr>
            <p:nvPr/>
          </p:nvSpPr>
          <p:spPr bwMode="auto">
            <a:xfrm>
              <a:off x="3363913" y="4313238"/>
              <a:ext cx="893762" cy="33813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600" kern="1200">
                  <a:solidFill>
                    <a:srgbClr val="FF0000"/>
                  </a:solidFill>
                  <a:latin typeface="Arial" pitchFamily="34" charset="0"/>
                  <a:ea typeface="MS PGothic" pitchFamily="34" charset="-128"/>
                  <a:cs typeface="+mn-cs"/>
                </a:rPr>
                <a:t>3</a:t>
              </a:r>
              <a:r>
                <a:rPr lang="en-US" sz="1600" kern="1200" baseline="30000">
                  <a:solidFill>
                    <a:srgbClr val="FF0000"/>
                  </a:solidFill>
                  <a:latin typeface="Arial" pitchFamily="34" charset="0"/>
                  <a:ea typeface="MS PGothic" pitchFamily="34" charset="-128"/>
                  <a:cs typeface="+mn-cs"/>
                </a:rPr>
                <a:t>rd</a:t>
              </a:r>
              <a:r>
                <a:rPr lang="en-US" sz="1600" kern="1200">
                  <a:solidFill>
                    <a:srgbClr val="FF0000"/>
                  </a:solidFill>
                  <a:latin typeface="Arial" pitchFamily="34" charset="0"/>
                  <a:ea typeface="MS PGothic" pitchFamily="34" charset="-128"/>
                  <a:cs typeface="+mn-cs"/>
                </a:rPr>
                <a:t> Gen</a:t>
              </a:r>
            </a:p>
          </p:txBody>
        </p:sp>
        <p:sp>
          <p:nvSpPr>
            <p:cNvPr id="30729" name="TextBox 12"/>
            <p:cNvSpPr txBox="1">
              <a:spLocks noChangeArrowheads="1"/>
            </p:cNvSpPr>
            <p:nvPr/>
          </p:nvSpPr>
          <p:spPr bwMode="auto">
            <a:xfrm>
              <a:off x="3352800" y="5026025"/>
              <a:ext cx="895350" cy="338138"/>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600" kern="1200">
                  <a:solidFill>
                    <a:srgbClr val="7030A0"/>
                  </a:solidFill>
                  <a:latin typeface="Arial" pitchFamily="34" charset="0"/>
                  <a:ea typeface="MS PGothic" pitchFamily="34" charset="-128"/>
                  <a:cs typeface="+mn-cs"/>
                </a:rPr>
                <a:t>2</a:t>
              </a:r>
              <a:r>
                <a:rPr lang="en-US" sz="1600" kern="1200" baseline="30000">
                  <a:solidFill>
                    <a:srgbClr val="7030A0"/>
                  </a:solidFill>
                  <a:latin typeface="Arial" pitchFamily="34" charset="0"/>
                  <a:ea typeface="MS PGothic" pitchFamily="34" charset="-128"/>
                  <a:cs typeface="+mn-cs"/>
                </a:rPr>
                <a:t>nd</a:t>
              </a:r>
              <a:r>
                <a:rPr lang="en-US" sz="1600" kern="1200">
                  <a:solidFill>
                    <a:srgbClr val="7030A0"/>
                  </a:solidFill>
                  <a:latin typeface="Arial" pitchFamily="34" charset="0"/>
                  <a:ea typeface="MS PGothic" pitchFamily="34" charset="-128"/>
                  <a:cs typeface="+mn-cs"/>
                </a:rPr>
                <a:t> Gen</a:t>
              </a:r>
            </a:p>
          </p:txBody>
        </p:sp>
        <p:sp>
          <p:nvSpPr>
            <p:cNvPr id="30730" name="Oval 7"/>
            <p:cNvSpPr>
              <a:spLocks noChangeArrowheads="1"/>
            </p:cNvSpPr>
            <p:nvPr/>
          </p:nvSpPr>
          <p:spPr bwMode="auto">
            <a:xfrm rot="-1377250">
              <a:off x="4749209" y="2436328"/>
              <a:ext cx="1096277" cy="334962"/>
            </a:xfrm>
            <a:prstGeom prst="ellipse">
              <a:avLst/>
            </a:prstGeom>
            <a:gradFill rotWithShape="1">
              <a:gsLst>
                <a:gs pos="0">
                  <a:srgbClr val="9E9EFF"/>
                </a:gs>
                <a:gs pos="50000">
                  <a:srgbClr val="C3C3FF"/>
                </a:gs>
                <a:gs pos="100000">
                  <a:srgbClr val="E1E1FF"/>
                </a:gs>
              </a:gsLst>
              <a:lin ang="5400000" scaled="1"/>
            </a:gradFill>
            <a:ln w="9525">
              <a:noFill/>
              <a:round/>
              <a:headEnd/>
              <a:tailEnd/>
            </a:ln>
          </p:spPr>
          <p:txBody>
            <a:bodyPr wrap="none" anchor="ctr"/>
            <a:lstStyle/>
            <a:p>
              <a:pPr algn="ctr" rtl="0" fontAlgn="base">
                <a:spcBef>
                  <a:spcPct val="0"/>
                </a:spcBef>
                <a:spcAft>
                  <a:spcPct val="0"/>
                </a:spcAft>
              </a:pPr>
              <a:r>
                <a:rPr lang="en-US" sz="1400" kern="1200">
                  <a:solidFill>
                    <a:srgbClr val="000000"/>
                  </a:solidFill>
                  <a:latin typeface="Arial Unicode MS" pitchFamily="34" charset="-128"/>
                  <a:ea typeface="MS PGothic" pitchFamily="34" charset="-128"/>
                  <a:cs typeface="+mn-cs"/>
                </a:rPr>
                <a:t>  JLAB-UV FEL   </a:t>
              </a:r>
            </a:p>
          </p:txBody>
        </p:sp>
        <p:sp>
          <p:nvSpPr>
            <p:cNvPr id="30731" name="Oval 7"/>
            <p:cNvSpPr>
              <a:spLocks noChangeArrowheads="1"/>
            </p:cNvSpPr>
            <p:nvPr/>
          </p:nvSpPr>
          <p:spPr bwMode="auto">
            <a:xfrm rot="-1683108">
              <a:off x="2687638" y="3327400"/>
              <a:ext cx="1430337" cy="334963"/>
            </a:xfrm>
            <a:prstGeom prst="ellipse">
              <a:avLst/>
            </a:prstGeom>
            <a:gradFill rotWithShape="1">
              <a:gsLst>
                <a:gs pos="0">
                  <a:srgbClr val="9E9EFF"/>
                </a:gs>
                <a:gs pos="50000">
                  <a:srgbClr val="C3C3FF"/>
                </a:gs>
                <a:gs pos="100000">
                  <a:srgbClr val="E1E1FF"/>
                </a:gs>
              </a:gsLst>
              <a:lin ang="5400000" scaled="1"/>
            </a:gradFill>
            <a:ln w="9525">
              <a:noFill/>
              <a:round/>
              <a:headEnd/>
              <a:tailEnd/>
            </a:ln>
          </p:spPr>
          <p:txBody>
            <a:bodyPr wrap="none" anchor="ctr"/>
            <a:lstStyle/>
            <a:p>
              <a:pPr algn="ctr" rtl="0" fontAlgn="base">
                <a:spcBef>
                  <a:spcPct val="0"/>
                </a:spcBef>
                <a:spcAft>
                  <a:spcPct val="0"/>
                </a:spcAft>
              </a:pPr>
              <a:r>
                <a:rPr lang="en-US" sz="2400" kern="1200">
                  <a:solidFill>
                    <a:srgbClr val="000000"/>
                  </a:solidFill>
                  <a:latin typeface="Arial Unicode MS" pitchFamily="34" charset="-128"/>
                  <a:ea typeface="MS PGothic" pitchFamily="34" charset="-128"/>
                  <a:cs typeface="+mn-cs"/>
                </a:rPr>
                <a:t>  JLAB-THz   </a:t>
              </a:r>
            </a:p>
          </p:txBody>
        </p:sp>
        <p:sp>
          <p:nvSpPr>
            <p:cNvPr id="30732" name="Oval 7"/>
            <p:cNvSpPr>
              <a:spLocks noChangeArrowheads="1"/>
            </p:cNvSpPr>
            <p:nvPr/>
          </p:nvSpPr>
          <p:spPr bwMode="auto">
            <a:xfrm rot="-1377250">
              <a:off x="5672463" y="2765698"/>
              <a:ext cx="689511" cy="312625"/>
            </a:xfrm>
            <a:prstGeom prst="ellipse">
              <a:avLst/>
            </a:prstGeom>
            <a:gradFill rotWithShape="1">
              <a:gsLst>
                <a:gs pos="0">
                  <a:srgbClr val="9E9EFF"/>
                </a:gs>
                <a:gs pos="50000">
                  <a:srgbClr val="C3C3FF"/>
                </a:gs>
                <a:gs pos="100000">
                  <a:srgbClr val="E1E1FF"/>
                </a:gs>
              </a:gsLst>
              <a:lin ang="5400000" scaled="1"/>
            </a:gradFill>
            <a:ln w="9525">
              <a:noFill/>
              <a:round/>
              <a:headEnd/>
              <a:tailEnd/>
            </a:ln>
          </p:spPr>
          <p:txBody>
            <a:bodyPr wrap="none" anchor="ctr"/>
            <a:lstStyle/>
            <a:p>
              <a:pPr algn="ctr" rtl="0" fontAlgn="base">
                <a:spcBef>
                  <a:spcPct val="0"/>
                </a:spcBef>
                <a:spcAft>
                  <a:spcPct val="0"/>
                </a:spcAft>
              </a:pPr>
              <a:r>
                <a:rPr lang="en-US" sz="1400" kern="1200">
                  <a:solidFill>
                    <a:srgbClr val="000000"/>
                  </a:solidFill>
                  <a:latin typeface="Arial Unicode MS" pitchFamily="34" charset="-128"/>
                  <a:ea typeface="MS PGothic" pitchFamily="34" charset="-128"/>
                  <a:cs typeface="+mn-cs"/>
                </a:rPr>
                <a:t>  UV harm</a:t>
              </a:r>
            </a:p>
            <a:p>
              <a:pPr algn="ctr" rtl="0" fontAlgn="base">
                <a:spcBef>
                  <a:spcPct val="0"/>
                </a:spcBef>
                <a:spcAft>
                  <a:spcPct val="0"/>
                </a:spcAft>
              </a:pPr>
              <a:endParaRPr lang="en-US" sz="1400" kern="1200">
                <a:solidFill>
                  <a:srgbClr val="000000"/>
                </a:solidFill>
                <a:latin typeface="Arial Unicode MS" pitchFamily="34" charset="-128"/>
                <a:ea typeface="MS PGothic" pitchFamily="34" charset="-128"/>
                <a:cs typeface="+mn-cs"/>
              </a:endParaRPr>
            </a:p>
          </p:txBody>
        </p:sp>
        <p:sp>
          <p:nvSpPr>
            <p:cNvPr id="30733" name="Oval 7"/>
            <p:cNvSpPr>
              <a:spLocks noChangeArrowheads="1"/>
            </p:cNvSpPr>
            <p:nvPr/>
          </p:nvSpPr>
          <p:spPr bwMode="auto">
            <a:xfrm>
              <a:off x="7405688" y="1473200"/>
              <a:ext cx="1071562" cy="387350"/>
            </a:xfrm>
            <a:prstGeom prst="ellipse">
              <a:avLst/>
            </a:prstGeom>
            <a:gradFill rotWithShape="1">
              <a:gsLst>
                <a:gs pos="0">
                  <a:srgbClr val="9E9EFF"/>
                </a:gs>
                <a:gs pos="50000">
                  <a:srgbClr val="C3C3FF"/>
                </a:gs>
                <a:gs pos="100000">
                  <a:srgbClr val="E1E1FF"/>
                </a:gs>
              </a:gsLst>
              <a:lin ang="5400000" scaled="1"/>
            </a:gradFill>
            <a:ln w="9525">
              <a:noFill/>
              <a:round/>
              <a:headEnd/>
              <a:tailEnd/>
            </a:ln>
          </p:spPr>
          <p:txBody>
            <a:bodyPr wrap="none" anchor="ctr"/>
            <a:lstStyle/>
            <a:p>
              <a:pPr algn="ctr" rtl="0" fontAlgn="base">
                <a:spcBef>
                  <a:spcPct val="0"/>
                </a:spcBef>
                <a:spcAft>
                  <a:spcPct val="0"/>
                </a:spcAft>
              </a:pPr>
              <a:r>
                <a:rPr lang="en-US" sz="2400" b="1" kern="1200">
                  <a:solidFill>
                    <a:srgbClr val="000000"/>
                  </a:solidFill>
                  <a:latin typeface="Arial Unicode MS" pitchFamily="34" charset="-128"/>
                  <a:ea typeface="MS PGothic" pitchFamily="34" charset="-128"/>
                  <a:cs typeface="+mn-cs"/>
                </a:rPr>
                <a:t>  NLS  </a:t>
              </a:r>
            </a:p>
          </p:txBody>
        </p:sp>
        <p:sp>
          <p:nvSpPr>
            <p:cNvPr id="30734" name="Rounded Rectangle 20"/>
            <p:cNvSpPr>
              <a:spLocks noChangeArrowheads="1"/>
            </p:cNvSpPr>
            <p:nvPr/>
          </p:nvSpPr>
          <p:spPr bwMode="auto">
            <a:xfrm rot="-1431039">
              <a:off x="3154363" y="3529013"/>
              <a:ext cx="2366962" cy="317500"/>
            </a:xfrm>
            <a:prstGeom prst="roundRect">
              <a:avLst>
                <a:gd name="adj" fmla="val 16667"/>
              </a:avLst>
            </a:prstGeom>
            <a:solidFill>
              <a:schemeClr val="accent1"/>
            </a:solidFill>
            <a:ln w="9525" algn="ctr">
              <a:solidFill>
                <a:schemeClr val="tx1"/>
              </a:solidFill>
              <a:round/>
              <a:headEnd/>
              <a:tailEnd/>
            </a:ln>
          </p:spPr>
          <p:txBody>
            <a:bodyPr/>
            <a:lstStyle/>
            <a:p>
              <a:pPr algn="l" rtl="0" fontAlgn="base">
                <a:spcBef>
                  <a:spcPct val="0"/>
                </a:spcBef>
                <a:spcAft>
                  <a:spcPct val="0"/>
                </a:spcAft>
              </a:pPr>
              <a:endParaRPr lang="en-US" sz="2400" kern="1200">
                <a:solidFill>
                  <a:srgbClr val="000000"/>
                </a:solidFill>
                <a:latin typeface="Times" pitchFamily="-107" charset="0"/>
                <a:ea typeface="MS PGothic" pitchFamily="34" charset="-128"/>
                <a:cs typeface="+mn-cs"/>
              </a:endParaRPr>
            </a:p>
          </p:txBody>
        </p:sp>
        <p:sp>
          <p:nvSpPr>
            <p:cNvPr id="30735" name="TextBox 21"/>
            <p:cNvSpPr txBox="1">
              <a:spLocks noChangeArrowheads="1"/>
            </p:cNvSpPr>
            <p:nvPr/>
          </p:nvSpPr>
          <p:spPr bwMode="auto">
            <a:xfrm rot="-1456841">
              <a:off x="3579813" y="3400425"/>
              <a:ext cx="1736725" cy="401638"/>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000" kern="1200">
                  <a:solidFill>
                    <a:srgbClr val="000000"/>
                  </a:solidFill>
                  <a:latin typeface="Arial" pitchFamily="34" charset="0"/>
                  <a:ea typeface="MS PGothic" pitchFamily="34" charset="-128"/>
                  <a:cs typeface="+mn-cs"/>
                </a:rPr>
                <a:t>Infrared FELs</a:t>
              </a:r>
            </a:p>
          </p:txBody>
        </p:sp>
        <p:sp>
          <p:nvSpPr>
            <p:cNvPr id="30736" name="Rounded Rectangle 22"/>
            <p:cNvSpPr>
              <a:spLocks noChangeArrowheads="1"/>
            </p:cNvSpPr>
            <p:nvPr/>
          </p:nvSpPr>
          <p:spPr bwMode="auto">
            <a:xfrm rot="-876781">
              <a:off x="6048375" y="3171825"/>
              <a:ext cx="1087438" cy="263525"/>
            </a:xfrm>
            <a:prstGeom prst="roundRect">
              <a:avLst>
                <a:gd name="adj" fmla="val 16667"/>
              </a:avLst>
            </a:prstGeom>
            <a:solidFill>
              <a:schemeClr val="accent1"/>
            </a:solidFill>
            <a:ln w="9525" algn="ctr">
              <a:solidFill>
                <a:schemeClr val="tx1"/>
              </a:solidFill>
              <a:round/>
              <a:headEnd/>
              <a:tailEnd/>
            </a:ln>
          </p:spPr>
          <p:txBody>
            <a:bodyPr/>
            <a:lstStyle/>
            <a:p>
              <a:pPr algn="l" rtl="0" fontAlgn="base">
                <a:spcBef>
                  <a:spcPct val="0"/>
                </a:spcBef>
                <a:spcAft>
                  <a:spcPct val="0"/>
                </a:spcAft>
              </a:pPr>
              <a:endParaRPr lang="en-US" sz="2400" kern="1200">
                <a:solidFill>
                  <a:srgbClr val="000000"/>
                </a:solidFill>
                <a:latin typeface="Times" pitchFamily="-107" charset="0"/>
                <a:ea typeface="MS PGothic" pitchFamily="34" charset="-128"/>
                <a:cs typeface="+mn-cs"/>
              </a:endParaRPr>
            </a:p>
          </p:txBody>
        </p:sp>
        <p:sp>
          <p:nvSpPr>
            <p:cNvPr id="30737" name="TextBox 23"/>
            <p:cNvSpPr txBox="1">
              <a:spLocks noChangeArrowheads="1"/>
            </p:cNvSpPr>
            <p:nvPr/>
          </p:nvSpPr>
          <p:spPr bwMode="auto">
            <a:xfrm rot="-902583">
              <a:off x="6035675" y="3114675"/>
              <a:ext cx="1012825" cy="40005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000" kern="1200">
                  <a:solidFill>
                    <a:srgbClr val="000000"/>
                  </a:solidFill>
                  <a:latin typeface="Arial" pitchFamily="34" charset="0"/>
                  <a:ea typeface="MS PGothic" pitchFamily="34" charset="-128"/>
                  <a:cs typeface="+mn-cs"/>
                </a:rPr>
                <a:t>FLASH</a:t>
              </a:r>
            </a:p>
          </p:txBody>
        </p:sp>
        <p:grpSp>
          <p:nvGrpSpPr>
            <p:cNvPr id="3" name="Group 26"/>
            <p:cNvGrpSpPr>
              <a:grpSpLocks/>
            </p:cNvGrpSpPr>
            <p:nvPr/>
          </p:nvGrpSpPr>
          <p:grpSpPr bwMode="auto">
            <a:xfrm>
              <a:off x="7348538" y="2451106"/>
              <a:ext cx="1087437" cy="400051"/>
              <a:chOff x="7348845" y="2451540"/>
              <a:chExt cx="1087411" cy="400110"/>
            </a:xfrm>
          </p:grpSpPr>
          <p:sp>
            <p:nvSpPr>
              <p:cNvPr id="30742" name="Rounded Rectangle 24"/>
              <p:cNvSpPr>
                <a:spLocks noChangeArrowheads="1"/>
              </p:cNvSpPr>
              <p:nvPr/>
            </p:nvSpPr>
            <p:spPr bwMode="auto">
              <a:xfrm>
                <a:off x="7348845" y="2508384"/>
                <a:ext cx="1087411" cy="262419"/>
              </a:xfrm>
              <a:prstGeom prst="roundRect">
                <a:avLst>
                  <a:gd name="adj" fmla="val 16667"/>
                </a:avLst>
              </a:prstGeom>
              <a:solidFill>
                <a:schemeClr val="accent1"/>
              </a:solidFill>
              <a:ln w="9525" algn="ctr">
                <a:solidFill>
                  <a:schemeClr val="tx1"/>
                </a:solidFill>
                <a:round/>
                <a:headEnd/>
                <a:tailEnd/>
              </a:ln>
            </p:spPr>
            <p:txBody>
              <a:bodyPr/>
              <a:lstStyle/>
              <a:p>
                <a:pPr algn="l" rtl="0" fontAlgn="base">
                  <a:spcBef>
                    <a:spcPct val="0"/>
                  </a:spcBef>
                  <a:spcAft>
                    <a:spcPct val="0"/>
                  </a:spcAft>
                </a:pPr>
                <a:endParaRPr lang="en-US" sz="2400" kern="1200">
                  <a:solidFill>
                    <a:srgbClr val="000000"/>
                  </a:solidFill>
                  <a:latin typeface="Times" pitchFamily="-107" charset="0"/>
                  <a:ea typeface="MS PGothic" pitchFamily="34" charset="-128"/>
                  <a:cs typeface="+mn-cs"/>
                </a:endParaRPr>
              </a:p>
            </p:txBody>
          </p:sp>
          <p:sp>
            <p:nvSpPr>
              <p:cNvPr id="30743" name="TextBox 25"/>
              <p:cNvSpPr txBox="1">
                <a:spLocks noChangeArrowheads="1"/>
              </p:cNvSpPr>
              <p:nvPr/>
            </p:nvSpPr>
            <p:spPr bwMode="auto">
              <a:xfrm rot="-25802">
                <a:off x="7429699" y="2451540"/>
                <a:ext cx="827471" cy="40011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000" kern="1200">
                    <a:solidFill>
                      <a:srgbClr val="000000"/>
                    </a:solidFill>
                    <a:latin typeface="Arial" pitchFamily="34" charset="0"/>
                    <a:ea typeface="MS PGothic" pitchFamily="34" charset="-128"/>
                    <a:cs typeface="+mn-cs"/>
                  </a:rPr>
                  <a:t>LCLS</a:t>
                </a:r>
              </a:p>
            </p:txBody>
          </p:sp>
        </p:grpSp>
        <p:grpSp>
          <p:nvGrpSpPr>
            <p:cNvPr id="4" name="Group 27"/>
            <p:cNvGrpSpPr>
              <a:grpSpLocks/>
            </p:cNvGrpSpPr>
            <p:nvPr/>
          </p:nvGrpSpPr>
          <p:grpSpPr bwMode="auto">
            <a:xfrm>
              <a:off x="7319963" y="1968506"/>
              <a:ext cx="1087437" cy="400051"/>
              <a:chOff x="7348845" y="2451540"/>
              <a:chExt cx="1087411" cy="400110"/>
            </a:xfrm>
          </p:grpSpPr>
          <p:sp>
            <p:nvSpPr>
              <p:cNvPr id="30740" name="Rounded Rectangle 28"/>
              <p:cNvSpPr>
                <a:spLocks noChangeArrowheads="1"/>
              </p:cNvSpPr>
              <p:nvPr/>
            </p:nvSpPr>
            <p:spPr bwMode="auto">
              <a:xfrm>
                <a:off x="7348845" y="2508384"/>
                <a:ext cx="1087411" cy="262419"/>
              </a:xfrm>
              <a:prstGeom prst="roundRect">
                <a:avLst>
                  <a:gd name="adj" fmla="val 16667"/>
                </a:avLst>
              </a:prstGeom>
              <a:solidFill>
                <a:schemeClr val="accent1"/>
              </a:solidFill>
              <a:ln w="9525" algn="ctr">
                <a:solidFill>
                  <a:schemeClr val="tx1"/>
                </a:solidFill>
                <a:round/>
                <a:headEnd/>
                <a:tailEnd/>
              </a:ln>
            </p:spPr>
            <p:txBody>
              <a:bodyPr/>
              <a:lstStyle/>
              <a:p>
                <a:pPr algn="l" rtl="0" fontAlgn="base">
                  <a:spcBef>
                    <a:spcPct val="0"/>
                  </a:spcBef>
                  <a:spcAft>
                    <a:spcPct val="0"/>
                  </a:spcAft>
                </a:pPr>
                <a:endParaRPr lang="en-US" sz="2400" kern="1200">
                  <a:solidFill>
                    <a:srgbClr val="000000"/>
                  </a:solidFill>
                  <a:latin typeface="Times" pitchFamily="-107" charset="0"/>
                  <a:ea typeface="MS PGothic" pitchFamily="34" charset="-128"/>
                  <a:cs typeface="+mn-cs"/>
                </a:endParaRPr>
              </a:p>
            </p:txBody>
          </p:sp>
          <p:sp>
            <p:nvSpPr>
              <p:cNvPr id="30741" name="TextBox 29"/>
              <p:cNvSpPr txBox="1">
                <a:spLocks noChangeArrowheads="1"/>
              </p:cNvSpPr>
              <p:nvPr/>
            </p:nvSpPr>
            <p:spPr bwMode="auto">
              <a:xfrm rot="-25802">
                <a:off x="7497712" y="2451540"/>
                <a:ext cx="827471" cy="40011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000" kern="1200">
                    <a:solidFill>
                      <a:srgbClr val="000000"/>
                    </a:solidFill>
                    <a:latin typeface="Arial" pitchFamily="34" charset="0"/>
                    <a:ea typeface="MS PGothic" pitchFamily="34" charset="-128"/>
                    <a:cs typeface="+mn-cs"/>
                  </a:rPr>
                  <a:t>XFEL</a:t>
                </a:r>
              </a:p>
            </p:txBody>
          </p:sp>
        </p:grpSp>
      </p:grpSp>
      <p:sp>
        <p:nvSpPr>
          <p:cNvPr id="30724" name="Oval 7"/>
          <p:cNvSpPr>
            <a:spLocks noChangeArrowheads="1"/>
          </p:cNvSpPr>
          <p:nvPr/>
        </p:nvSpPr>
        <p:spPr bwMode="auto">
          <a:xfrm rot="-1330918">
            <a:off x="6269038" y="2406650"/>
            <a:ext cx="1143000" cy="334963"/>
          </a:xfrm>
          <a:prstGeom prst="ellipse">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ln w="9525">
            <a:noFill/>
            <a:round/>
            <a:headEnd/>
            <a:tailEnd/>
          </a:ln>
        </p:spPr>
        <p:txBody>
          <a:bodyPr wrap="none" anchor="ctr"/>
          <a:lstStyle/>
          <a:p>
            <a:pPr algn="ctr" rtl="0" fontAlgn="base">
              <a:spcBef>
                <a:spcPct val="0"/>
              </a:spcBef>
              <a:spcAft>
                <a:spcPct val="0"/>
              </a:spcAft>
            </a:pPr>
            <a:r>
              <a:rPr lang="en-US" sz="1400" kern="1200">
                <a:solidFill>
                  <a:srgbClr val="000000"/>
                </a:solidFill>
                <a:latin typeface="Arial Unicode MS" pitchFamily="34" charset="-128"/>
                <a:ea typeface="MS PGothic" pitchFamily="34" charset="-128"/>
                <a:cs typeface="+mn-cs"/>
              </a:rPr>
              <a:t>  JLAMP harm </a:t>
            </a:r>
          </a:p>
        </p:txBody>
      </p:sp>
      <p:sp>
        <p:nvSpPr>
          <p:cNvPr id="30725" name="Oval 7"/>
          <p:cNvSpPr>
            <a:spLocks noChangeArrowheads="1"/>
          </p:cNvSpPr>
          <p:nvPr/>
        </p:nvSpPr>
        <p:spPr bwMode="auto">
          <a:xfrm rot="-1330918">
            <a:off x="5753100" y="1911350"/>
            <a:ext cx="1354138" cy="334963"/>
          </a:xfrm>
          <a:prstGeom prst="ellipse">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ln w="9525">
            <a:noFill/>
            <a:round/>
            <a:headEnd/>
            <a:tailEnd/>
          </a:ln>
        </p:spPr>
        <p:txBody>
          <a:bodyPr wrap="none" anchor="ctr"/>
          <a:lstStyle/>
          <a:p>
            <a:pPr algn="ctr" rtl="0" fontAlgn="base">
              <a:spcBef>
                <a:spcPct val="0"/>
              </a:spcBef>
              <a:spcAft>
                <a:spcPct val="0"/>
              </a:spcAft>
            </a:pPr>
            <a:r>
              <a:rPr lang="en-US" sz="2400" kern="1200">
                <a:solidFill>
                  <a:srgbClr val="000000"/>
                </a:solidFill>
                <a:latin typeface="Arial Unicode MS" pitchFamily="34" charset="-128"/>
                <a:ea typeface="MS PGothic" pitchFamily="34" charset="-128"/>
                <a:cs typeface="+mn-cs"/>
              </a:rPr>
              <a:t>  JLAMP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Arial" charset="0"/>
              </a:rPr>
              <a:t>Potential New Science with </a:t>
            </a:r>
            <a:r>
              <a:rPr lang="en-US" sz="2800" dirty="0" err="1" smtClean="0">
                <a:latin typeface="Arial" charset="0"/>
              </a:rPr>
              <a:t>JLab</a:t>
            </a:r>
            <a:r>
              <a:rPr lang="en-US" sz="2800" dirty="0" smtClean="0">
                <a:latin typeface="Arial" charset="0"/>
              </a:rPr>
              <a:t> VUV FEL</a:t>
            </a:r>
            <a:endParaRPr lang="en-US" sz="2800" dirty="0"/>
          </a:p>
        </p:txBody>
      </p:sp>
      <p:sp>
        <p:nvSpPr>
          <p:cNvPr id="3" name="Content Placeholder 2"/>
          <p:cNvSpPr>
            <a:spLocks noGrp="1"/>
          </p:cNvSpPr>
          <p:nvPr>
            <p:ph idx="1"/>
          </p:nvPr>
        </p:nvSpPr>
        <p:spPr/>
        <p:txBody>
          <a:bodyPr/>
          <a:lstStyle/>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en-US" b="1" dirty="0" smtClean="0">
              <a:latin typeface="Arial" charset="0"/>
            </a:endParaRP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en-US" b="1" dirty="0" smtClean="0">
              <a:latin typeface="Arial" charset="0"/>
            </a:endParaRP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US" b="1" dirty="0" smtClean="0">
                <a:latin typeface="Arial" charset="0"/>
              </a:rPr>
              <a:t>Electronic structure of correlated materials. Johnson (BNL), </a:t>
            </a:r>
            <a:r>
              <a:rPr lang="en-US" b="1" dirty="0" err="1" smtClean="0">
                <a:latin typeface="Arial" charset="0"/>
              </a:rPr>
              <a:t>Shen</a:t>
            </a:r>
            <a:r>
              <a:rPr lang="en-US" b="1" dirty="0" smtClean="0">
                <a:latin typeface="Arial" charset="0"/>
              </a:rPr>
              <a:t> (Stanford)</a:t>
            </a: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en-US" b="1" dirty="0" smtClean="0">
              <a:latin typeface="Arial" charset="0"/>
            </a:endParaRP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US" b="1" dirty="0" smtClean="0">
                <a:latin typeface="Arial" charset="0"/>
              </a:rPr>
              <a:t>Combustion dynamics. Osborn (Sandia)</a:t>
            </a: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en-US" b="1" dirty="0" smtClean="0">
              <a:latin typeface="Arial" charset="0"/>
            </a:endParaRPr>
          </a:p>
          <a:p>
            <a:pPr marL="341313">
              <a:buClr>
                <a:srgbClr val="385D8A"/>
              </a:buCl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US" b="1" dirty="0" smtClean="0">
                <a:latin typeface="Arial" charset="0"/>
              </a:rPr>
              <a:t>Atom Trap Trace Analysis (ATTA). </a:t>
            </a:r>
            <a:r>
              <a:rPr lang="en-US" b="1" dirty="0" err="1" smtClean="0">
                <a:latin typeface="Arial" charset="0"/>
              </a:rPr>
              <a:t>Zheng</a:t>
            </a:r>
            <a:r>
              <a:rPr lang="en-US" b="1" dirty="0" smtClean="0">
                <a:latin typeface="Arial" charset="0"/>
              </a:rPr>
              <a:t>-Tian (ANL) </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449263" y="877888"/>
          <a:ext cx="8183562" cy="2759075"/>
        </p:xfrm>
        <a:graphic>
          <a:graphicData uri="http://schemas.openxmlformats.org/presentationml/2006/ole">
            <p:oleObj spid="_x0000_s259074" name="Document" r:id="rId4" imgW="16842551" imgH="5677693" progId="Word.Document.12">
              <p:link updateAutomatic="1"/>
            </p:oleObj>
          </a:graphicData>
        </a:graphic>
      </p:graphicFrame>
      <p:sp>
        <p:nvSpPr>
          <p:cNvPr id="10244" name="TextBox 4"/>
          <p:cNvSpPr txBox="1">
            <a:spLocks noChangeArrowheads="1"/>
          </p:cNvSpPr>
          <p:nvPr/>
        </p:nvSpPr>
        <p:spPr bwMode="auto">
          <a:xfrm>
            <a:off x="3556000" y="4283075"/>
            <a:ext cx="5259388" cy="923925"/>
          </a:xfrm>
          <a:prstGeom prst="rect">
            <a:avLst/>
          </a:prstGeom>
          <a:noFill/>
          <a:ln w="9525">
            <a:noFill/>
            <a:miter lim="800000"/>
            <a:headEnd/>
            <a:tailEnd/>
          </a:ln>
        </p:spPr>
        <p:txBody>
          <a:bodyPr>
            <a:spAutoFit/>
          </a:bodyPr>
          <a:lstStyle/>
          <a:p>
            <a:r>
              <a:rPr lang="en-US" sz="1800" i="1" baseline="30000" dirty="0">
                <a:latin typeface="Arial" charset="0"/>
                <a:cs typeface="Arial" charset="0"/>
              </a:rPr>
              <a:t>81</a:t>
            </a:r>
            <a:r>
              <a:rPr lang="en-US" sz="1800" i="1" dirty="0">
                <a:latin typeface="Arial" charset="0"/>
                <a:cs typeface="Arial" charset="0"/>
              </a:rPr>
              <a:t>Kr half-life 229,000 years – ideal for water/ice in the 10</a:t>
            </a:r>
            <a:r>
              <a:rPr lang="en-US" sz="1800" i="1" baseline="30000" dirty="0">
                <a:latin typeface="Arial" charset="0"/>
                <a:cs typeface="Arial" charset="0"/>
              </a:rPr>
              <a:t>5</a:t>
            </a:r>
            <a:r>
              <a:rPr lang="en-US" sz="1800" i="1" dirty="0">
                <a:latin typeface="Arial" charset="0"/>
                <a:cs typeface="Arial" charset="0"/>
              </a:rPr>
              <a:t> – 10</a:t>
            </a:r>
            <a:r>
              <a:rPr lang="en-US" sz="1800" i="1" baseline="30000" dirty="0">
                <a:latin typeface="Arial" charset="0"/>
                <a:cs typeface="Arial" charset="0"/>
              </a:rPr>
              <a:t>6</a:t>
            </a:r>
            <a:r>
              <a:rPr lang="en-US" sz="1800" i="1" dirty="0">
                <a:latin typeface="Arial" charset="0"/>
                <a:cs typeface="Arial" charset="0"/>
              </a:rPr>
              <a:t> year range.</a:t>
            </a:r>
          </a:p>
          <a:p>
            <a:r>
              <a:rPr lang="en-US" sz="1800" i="1" baseline="30000" dirty="0">
                <a:latin typeface="Arial" charset="0"/>
                <a:cs typeface="Arial" charset="0"/>
              </a:rPr>
              <a:t>14</a:t>
            </a:r>
            <a:r>
              <a:rPr lang="en-US" sz="1800" i="1" dirty="0">
                <a:latin typeface="Arial" charset="0"/>
                <a:cs typeface="Arial" charset="0"/>
              </a:rPr>
              <a:t>C half-life is 5,730 years</a:t>
            </a:r>
            <a:r>
              <a:rPr lang="en-US" sz="1800" dirty="0">
                <a:latin typeface="Arial" charset="0"/>
                <a:cs typeface="Arial" charset="0"/>
              </a:rPr>
              <a:t> </a:t>
            </a:r>
          </a:p>
        </p:txBody>
      </p:sp>
      <p:sp>
        <p:nvSpPr>
          <p:cNvPr id="10246" name="TextBox 6"/>
          <p:cNvSpPr txBox="1">
            <a:spLocks noChangeArrowheads="1"/>
          </p:cNvSpPr>
          <p:nvPr/>
        </p:nvSpPr>
        <p:spPr bwMode="auto">
          <a:xfrm>
            <a:off x="6176963" y="5945188"/>
            <a:ext cx="2827337" cy="339725"/>
          </a:xfrm>
          <a:prstGeom prst="rect">
            <a:avLst/>
          </a:prstGeom>
          <a:noFill/>
          <a:ln w="9525">
            <a:noFill/>
            <a:miter lim="800000"/>
            <a:headEnd/>
            <a:tailEnd/>
          </a:ln>
        </p:spPr>
        <p:txBody>
          <a:bodyPr wrap="none">
            <a:spAutoFit/>
          </a:bodyPr>
          <a:lstStyle/>
          <a:p>
            <a:r>
              <a:rPr lang="en-US" sz="1600">
                <a:solidFill>
                  <a:srgbClr val="385D8A"/>
                </a:solidFill>
                <a:latin typeface="Arial" charset="0"/>
                <a:cs typeface="Arial" charset="0"/>
              </a:rPr>
              <a:t>Courtesy Lu Zheng-Tian ANL</a:t>
            </a:r>
          </a:p>
        </p:txBody>
      </p:sp>
      <p:graphicFrame>
        <p:nvGraphicFramePr>
          <p:cNvPr id="10243" name="Object 3"/>
          <p:cNvGraphicFramePr>
            <a:graphicFrameLocks noChangeAspect="1"/>
          </p:cNvGraphicFramePr>
          <p:nvPr/>
        </p:nvGraphicFramePr>
        <p:xfrm>
          <a:off x="471488" y="3794125"/>
          <a:ext cx="2311400" cy="2247900"/>
        </p:xfrm>
        <a:graphic>
          <a:graphicData uri="http://schemas.openxmlformats.org/presentationml/2006/ole">
            <p:oleObj spid="_x0000_s259075" name="Document" r:id="rId4" imgW="6935168" imgH="6744641" progId="Word.Document.12">
              <p:link updateAutomatic="1"/>
            </p:oleObj>
          </a:graphicData>
        </a:graphic>
      </p:graphicFrame>
      <p:sp>
        <p:nvSpPr>
          <p:cNvPr id="10247" name="TextBox 9"/>
          <p:cNvSpPr txBox="1">
            <a:spLocks noChangeArrowheads="1"/>
          </p:cNvSpPr>
          <p:nvPr/>
        </p:nvSpPr>
        <p:spPr bwMode="auto">
          <a:xfrm>
            <a:off x="0" y="5945188"/>
            <a:ext cx="2981325" cy="369887"/>
          </a:xfrm>
          <a:prstGeom prst="rect">
            <a:avLst/>
          </a:prstGeom>
          <a:noFill/>
          <a:ln w="9525">
            <a:noFill/>
            <a:miter lim="800000"/>
            <a:headEnd/>
            <a:tailEnd/>
          </a:ln>
        </p:spPr>
        <p:txBody>
          <a:bodyPr wrap="none">
            <a:spAutoFit/>
          </a:bodyPr>
          <a:lstStyle/>
          <a:p>
            <a:r>
              <a:rPr lang="en-US" sz="1800">
                <a:latin typeface="Arial" charset="0"/>
                <a:cs typeface="Arial" charset="0"/>
              </a:rPr>
              <a:t>Energy level diagram for Kr</a:t>
            </a:r>
          </a:p>
        </p:txBody>
      </p:sp>
      <p:sp>
        <p:nvSpPr>
          <p:cNvPr id="10248" name="Rectangle 10"/>
          <p:cNvSpPr>
            <a:spLocks noChangeArrowheads="1"/>
          </p:cNvSpPr>
          <p:nvPr/>
        </p:nvSpPr>
        <p:spPr bwMode="auto">
          <a:xfrm>
            <a:off x="138113" y="3590925"/>
            <a:ext cx="2840037" cy="2735263"/>
          </a:xfrm>
          <a:prstGeom prst="rect">
            <a:avLst/>
          </a:prstGeom>
          <a:noFill/>
          <a:ln w="9525">
            <a:solidFill>
              <a:schemeClr val="tx1"/>
            </a:solidFill>
            <a:round/>
            <a:headEnd/>
            <a:tailEnd/>
          </a:ln>
        </p:spPr>
        <p:txBody>
          <a:bodyPr/>
          <a:lstStyle/>
          <a:p>
            <a:pPr eaLnBrk="0" hangingPunct="0"/>
            <a:endParaRPr lang="en-US"/>
          </a:p>
        </p:txBody>
      </p:sp>
      <p:sp>
        <p:nvSpPr>
          <p:cNvPr id="9" name="Title 1"/>
          <p:cNvSpPr>
            <a:spLocks noGrp="1"/>
          </p:cNvSpPr>
          <p:nvPr>
            <p:ph type="title"/>
          </p:nvPr>
        </p:nvSpPr>
        <p:spPr>
          <a:xfrm>
            <a:off x="533400" y="0"/>
            <a:ext cx="7772400" cy="914400"/>
          </a:xfrm>
        </p:spPr>
        <p:txBody>
          <a:bodyPr/>
          <a:lstStyle/>
          <a:p>
            <a:r>
              <a:rPr lang="en-US" sz="2800" dirty="0" smtClean="0">
                <a:solidFill>
                  <a:schemeClr val="tx1"/>
                </a:solidFill>
                <a:latin typeface="Arial" charset="0"/>
              </a:rPr>
              <a:t>Atom Trap Trace Analysis (ATTA)</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b="1" dirty="0" smtClean="0">
                <a:solidFill>
                  <a:srgbClr val="FF0000"/>
                </a:solidFill>
                <a:latin typeface="Arial" pitchFamily="34" charset="0"/>
                <a:cs typeface="Arial" pitchFamily="34" charset="0"/>
              </a:rPr>
              <a:t>A Vision for Photon Science</a:t>
            </a:r>
            <a:br>
              <a:rPr lang="en-US" sz="2400" b="1" dirty="0" smtClean="0">
                <a:solidFill>
                  <a:srgbClr val="FF0000"/>
                </a:solidFill>
                <a:latin typeface="Arial" pitchFamily="34" charset="0"/>
                <a:cs typeface="Arial" pitchFamily="34" charset="0"/>
              </a:rPr>
            </a:br>
            <a:r>
              <a:rPr lang="en-US" sz="2400" b="1" dirty="0" smtClean="0">
                <a:solidFill>
                  <a:srgbClr val="FF0000"/>
                </a:solidFill>
                <a:latin typeface="Arial" pitchFamily="34" charset="0"/>
                <a:cs typeface="Arial" pitchFamily="34" charset="0"/>
              </a:rPr>
              <a:t>at Jefferson Lab</a:t>
            </a:r>
            <a:endParaRPr lang="en-US" sz="2400" b="1" dirty="0">
              <a:solidFill>
                <a:srgbClr val="FF0000"/>
              </a:solidFill>
              <a:latin typeface="Arial" pitchFamily="34" charset="0"/>
              <a:cs typeface="Arial" pitchFamily="34" charset="0"/>
            </a:endParaRPr>
          </a:p>
        </p:txBody>
      </p:sp>
      <p:sp>
        <p:nvSpPr>
          <p:cNvPr id="6" name="Oval 5"/>
          <p:cNvSpPr/>
          <p:nvPr/>
        </p:nvSpPr>
        <p:spPr>
          <a:xfrm>
            <a:off x="228600" y="1295400"/>
            <a:ext cx="3429000" cy="16002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latin typeface="Arial" pitchFamily="34" charset="0"/>
                <a:cs typeface="Arial" pitchFamily="34" charset="0"/>
              </a:rPr>
              <a:t>Ultraviolet Laser</a:t>
            </a:r>
          </a:p>
          <a:p>
            <a:pPr algn="ctr"/>
            <a:r>
              <a:rPr lang="en-US" sz="2000" dirty="0" smtClean="0">
                <a:solidFill>
                  <a:schemeClr val="tx2"/>
                </a:solidFill>
                <a:latin typeface="Arial" pitchFamily="34" charset="0"/>
                <a:cs typeface="Arial" pitchFamily="34" charset="0"/>
              </a:rPr>
              <a:t>(100 </a:t>
            </a:r>
            <a:r>
              <a:rPr lang="en-US" sz="2000" dirty="0" err="1" smtClean="0">
                <a:solidFill>
                  <a:schemeClr val="tx2"/>
                </a:solidFill>
                <a:latin typeface="Arial" pitchFamily="34" charset="0"/>
                <a:cs typeface="Arial" pitchFamily="34" charset="0"/>
              </a:rPr>
              <a:t>mW</a:t>
            </a:r>
            <a:r>
              <a:rPr lang="en-US" sz="2000" dirty="0" smtClean="0">
                <a:solidFill>
                  <a:schemeClr val="tx2"/>
                </a:solidFill>
                <a:latin typeface="Arial" pitchFamily="34" charset="0"/>
                <a:cs typeface="Arial" pitchFamily="34" charset="0"/>
              </a:rPr>
              <a:t> @ 10 </a:t>
            </a:r>
            <a:r>
              <a:rPr lang="en-US" sz="2000" dirty="0" err="1" smtClean="0">
                <a:solidFill>
                  <a:schemeClr val="tx2"/>
                </a:solidFill>
                <a:latin typeface="Arial" pitchFamily="34" charset="0"/>
                <a:cs typeface="Arial" pitchFamily="34" charset="0"/>
              </a:rPr>
              <a:t>eV</a:t>
            </a:r>
            <a:r>
              <a:rPr lang="en-US" sz="2000" dirty="0" smtClean="0">
                <a:solidFill>
                  <a:schemeClr val="tx2"/>
                </a:solidFill>
                <a:latin typeface="Arial" pitchFamily="34" charset="0"/>
                <a:cs typeface="Arial" pitchFamily="34" charset="0"/>
              </a:rPr>
              <a:t>)</a:t>
            </a:r>
            <a:endParaRPr lang="en-US" sz="2000" dirty="0">
              <a:solidFill>
                <a:schemeClr val="tx2"/>
              </a:solidFill>
              <a:latin typeface="Arial" pitchFamily="34" charset="0"/>
              <a:cs typeface="Arial" pitchFamily="34" charset="0"/>
            </a:endParaRPr>
          </a:p>
        </p:txBody>
      </p:sp>
      <p:sp>
        <p:nvSpPr>
          <p:cNvPr id="7" name="TextBox 6"/>
          <p:cNvSpPr txBox="1"/>
          <p:nvPr/>
        </p:nvSpPr>
        <p:spPr>
          <a:xfrm>
            <a:off x="1447800" y="2895600"/>
            <a:ext cx="750526" cy="369332"/>
          </a:xfrm>
          <a:prstGeom prst="rect">
            <a:avLst/>
          </a:prstGeom>
          <a:noFill/>
        </p:spPr>
        <p:txBody>
          <a:bodyPr wrap="none" rtlCol="0">
            <a:spAutoFit/>
          </a:bodyPr>
          <a:lstStyle/>
          <a:p>
            <a:r>
              <a:rPr lang="en-US" i="1" dirty="0" smtClean="0">
                <a:solidFill>
                  <a:srgbClr val="C00000"/>
                </a:solidFill>
                <a:latin typeface="Impact" pitchFamily="34" charset="0"/>
              </a:rPr>
              <a:t>Today</a:t>
            </a:r>
            <a:endParaRPr lang="en-US" i="1" dirty="0">
              <a:solidFill>
                <a:srgbClr val="C00000"/>
              </a:solidFill>
              <a:latin typeface="Impact" pitchFamily="34" charset="0"/>
            </a:endParaRPr>
          </a:p>
        </p:txBody>
      </p:sp>
      <p:sp>
        <p:nvSpPr>
          <p:cNvPr id="8" name="Right Arrow 7"/>
          <p:cNvSpPr/>
          <p:nvPr/>
        </p:nvSpPr>
        <p:spPr>
          <a:xfrm rot="2700000">
            <a:off x="2786087" y="2712033"/>
            <a:ext cx="84249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67000" y="3276600"/>
            <a:ext cx="3429000" cy="16002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latin typeface="Arial" pitchFamily="34" charset="0"/>
                <a:cs typeface="Arial" pitchFamily="34" charset="0"/>
              </a:rPr>
              <a:t>Soft X-ray Laser</a:t>
            </a:r>
          </a:p>
          <a:p>
            <a:pPr algn="ctr"/>
            <a:r>
              <a:rPr lang="en-US" sz="2000" dirty="0" smtClean="0">
                <a:solidFill>
                  <a:schemeClr val="tx2"/>
                </a:solidFill>
                <a:latin typeface="Arial" pitchFamily="34" charset="0"/>
                <a:cs typeface="Arial" pitchFamily="34" charset="0"/>
              </a:rPr>
              <a:t>( 500 </a:t>
            </a:r>
            <a:r>
              <a:rPr lang="en-US" sz="2000" dirty="0" err="1" smtClean="0">
                <a:solidFill>
                  <a:schemeClr val="tx2"/>
                </a:solidFill>
                <a:latin typeface="Arial" pitchFamily="34" charset="0"/>
                <a:cs typeface="Arial" pitchFamily="34" charset="0"/>
              </a:rPr>
              <a:t>eV</a:t>
            </a:r>
            <a:r>
              <a:rPr lang="en-US" sz="2000" dirty="0" smtClean="0">
                <a:solidFill>
                  <a:schemeClr val="tx2"/>
                </a:solidFill>
                <a:latin typeface="Arial" pitchFamily="34" charset="0"/>
                <a:cs typeface="Arial" pitchFamily="34" charset="0"/>
              </a:rPr>
              <a:t>)</a:t>
            </a:r>
            <a:endParaRPr lang="en-US" sz="2000" dirty="0">
              <a:solidFill>
                <a:schemeClr val="tx2"/>
              </a:solidFill>
              <a:latin typeface="Arial" pitchFamily="34" charset="0"/>
              <a:cs typeface="Arial" pitchFamily="34" charset="0"/>
            </a:endParaRPr>
          </a:p>
        </p:txBody>
      </p:sp>
      <p:sp>
        <p:nvSpPr>
          <p:cNvPr id="10" name="TextBox 9"/>
          <p:cNvSpPr txBox="1"/>
          <p:nvPr/>
        </p:nvSpPr>
        <p:spPr>
          <a:xfrm>
            <a:off x="3962400" y="2971800"/>
            <a:ext cx="880369" cy="369332"/>
          </a:xfrm>
          <a:prstGeom prst="rect">
            <a:avLst/>
          </a:prstGeom>
          <a:noFill/>
        </p:spPr>
        <p:txBody>
          <a:bodyPr wrap="none" rtlCol="0">
            <a:spAutoFit/>
          </a:bodyPr>
          <a:lstStyle/>
          <a:p>
            <a:r>
              <a:rPr lang="en-US" i="1" dirty="0" smtClean="0">
                <a:solidFill>
                  <a:srgbClr val="C00000"/>
                </a:solidFill>
                <a:latin typeface="Impact" pitchFamily="34" charset="0"/>
              </a:rPr>
              <a:t>5 years</a:t>
            </a:r>
            <a:endParaRPr lang="en-US" i="1" dirty="0">
              <a:solidFill>
                <a:srgbClr val="C00000"/>
              </a:solidFill>
              <a:latin typeface="Impact" pitchFamily="34" charset="0"/>
            </a:endParaRPr>
          </a:p>
        </p:txBody>
      </p:sp>
      <p:sp>
        <p:nvSpPr>
          <p:cNvPr id="11" name="Oval 10"/>
          <p:cNvSpPr/>
          <p:nvPr/>
        </p:nvSpPr>
        <p:spPr>
          <a:xfrm>
            <a:off x="5715000" y="4724400"/>
            <a:ext cx="3429000" cy="16002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latin typeface="Arial" pitchFamily="34" charset="0"/>
                <a:cs typeface="Arial" pitchFamily="34" charset="0"/>
              </a:rPr>
              <a:t>“Next Generation </a:t>
            </a:r>
          </a:p>
          <a:p>
            <a:pPr algn="ctr"/>
            <a:r>
              <a:rPr lang="en-US" sz="2000" dirty="0" smtClean="0">
                <a:solidFill>
                  <a:schemeClr val="tx2"/>
                </a:solidFill>
                <a:latin typeface="Arial" pitchFamily="34" charset="0"/>
                <a:cs typeface="Arial" pitchFamily="34" charset="0"/>
              </a:rPr>
              <a:t>Light Source”</a:t>
            </a:r>
          </a:p>
          <a:p>
            <a:pPr algn="ctr"/>
            <a:r>
              <a:rPr lang="en-US" sz="2000" dirty="0" smtClean="0">
                <a:solidFill>
                  <a:schemeClr val="tx2"/>
                </a:solidFill>
                <a:latin typeface="Arial" pitchFamily="34" charset="0"/>
                <a:cs typeface="Arial" pitchFamily="34" charset="0"/>
              </a:rPr>
              <a:t>(2000 </a:t>
            </a:r>
            <a:r>
              <a:rPr lang="en-US" sz="2000" dirty="0" err="1" smtClean="0">
                <a:solidFill>
                  <a:schemeClr val="tx2"/>
                </a:solidFill>
                <a:latin typeface="Arial" pitchFamily="34" charset="0"/>
                <a:cs typeface="Arial" pitchFamily="34" charset="0"/>
              </a:rPr>
              <a:t>eV</a:t>
            </a:r>
            <a:r>
              <a:rPr lang="en-US" sz="2000" dirty="0" smtClean="0">
                <a:solidFill>
                  <a:schemeClr val="tx2"/>
                </a:solidFill>
                <a:latin typeface="Arial" pitchFamily="34" charset="0"/>
                <a:cs typeface="Arial" pitchFamily="34" charset="0"/>
              </a:rPr>
              <a:t> X-rays)</a:t>
            </a:r>
            <a:endParaRPr lang="en-US" sz="2000" dirty="0">
              <a:solidFill>
                <a:schemeClr val="tx2"/>
              </a:solidFill>
              <a:latin typeface="Arial" pitchFamily="34" charset="0"/>
              <a:cs typeface="Arial" pitchFamily="34" charset="0"/>
            </a:endParaRPr>
          </a:p>
        </p:txBody>
      </p:sp>
      <p:sp>
        <p:nvSpPr>
          <p:cNvPr id="12" name="Right Arrow 11"/>
          <p:cNvSpPr/>
          <p:nvPr/>
        </p:nvSpPr>
        <p:spPr>
          <a:xfrm rot="2700000">
            <a:off x="5376887" y="4540833"/>
            <a:ext cx="84249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10400" y="4419600"/>
            <a:ext cx="968535" cy="369332"/>
          </a:xfrm>
          <a:prstGeom prst="rect">
            <a:avLst/>
          </a:prstGeom>
          <a:noFill/>
        </p:spPr>
        <p:txBody>
          <a:bodyPr wrap="none" rtlCol="0">
            <a:spAutoFit/>
          </a:bodyPr>
          <a:lstStyle/>
          <a:p>
            <a:r>
              <a:rPr lang="en-US" i="1" dirty="0" smtClean="0">
                <a:solidFill>
                  <a:srgbClr val="C00000"/>
                </a:solidFill>
                <a:latin typeface="Impact" pitchFamily="34" charset="0"/>
              </a:rPr>
              <a:t>10 years</a:t>
            </a:r>
            <a:endParaRPr lang="en-US" i="1" dirty="0">
              <a:solidFill>
                <a:srgbClr val="C00000"/>
              </a:solidFill>
              <a:latin typeface="Impac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The Talk</a:t>
            </a:r>
            <a:endParaRPr lang="en-US" dirty="0"/>
          </a:p>
        </p:txBody>
      </p:sp>
      <p:sp>
        <p:nvSpPr>
          <p:cNvPr id="3" name="Content Placeholder 2"/>
          <p:cNvSpPr>
            <a:spLocks noGrp="1"/>
          </p:cNvSpPr>
          <p:nvPr>
            <p:ph idx="1"/>
          </p:nvPr>
        </p:nvSpPr>
        <p:spPr>
          <a:xfrm>
            <a:off x="609600" y="838200"/>
            <a:ext cx="8001000" cy="5486400"/>
          </a:xfrm>
        </p:spPr>
        <p:txBody>
          <a:bodyPr/>
          <a:lstStyle/>
          <a:p>
            <a:endParaRPr lang="en-US" sz="2800" dirty="0" smtClean="0"/>
          </a:p>
          <a:p>
            <a:r>
              <a:rPr lang="en-US" sz="2800" dirty="0" smtClean="0"/>
              <a:t>Jefferson Lab today </a:t>
            </a:r>
          </a:p>
          <a:p>
            <a:endParaRPr lang="en-US" sz="2800" dirty="0" smtClean="0"/>
          </a:p>
          <a:p>
            <a:r>
              <a:rPr lang="en-US" sz="2800" dirty="0" smtClean="0"/>
              <a:t>12 </a:t>
            </a:r>
            <a:r>
              <a:rPr lang="en-US" sz="2800" dirty="0" err="1" smtClean="0"/>
              <a:t>GeV</a:t>
            </a:r>
            <a:r>
              <a:rPr lang="en-US" sz="2800" dirty="0" smtClean="0"/>
              <a:t>; The Physics Opportunities</a:t>
            </a:r>
          </a:p>
          <a:p>
            <a:endParaRPr lang="en-US" sz="2800" dirty="0" smtClean="0"/>
          </a:p>
          <a:p>
            <a:r>
              <a:rPr lang="en-US" sz="2800" dirty="0" smtClean="0"/>
              <a:t>12 </a:t>
            </a:r>
            <a:r>
              <a:rPr lang="en-US" sz="2800" dirty="0" err="1" smtClean="0"/>
              <a:t>GeV</a:t>
            </a:r>
            <a:r>
              <a:rPr lang="en-US" sz="2800" dirty="0" smtClean="0"/>
              <a:t>; The Project Status</a:t>
            </a:r>
          </a:p>
          <a:p>
            <a:endParaRPr lang="en-US" sz="2800" dirty="0" smtClean="0"/>
          </a:p>
          <a:p>
            <a:r>
              <a:rPr lang="en-US" sz="2800" dirty="0" smtClean="0"/>
              <a:t>Other Initiatives</a:t>
            </a:r>
          </a:p>
          <a:p>
            <a:endParaRPr lang="en-US" sz="2800" dirty="0" smtClean="0"/>
          </a:p>
          <a:p>
            <a:r>
              <a:rPr lang="en-US" sz="2800" dirty="0" smtClean="0"/>
              <a:t>Conclusions </a:t>
            </a:r>
          </a:p>
          <a:p>
            <a:endParaRPr lang="en-US" sz="2800" dirty="0" smtClean="0"/>
          </a:p>
          <a:p>
            <a:endParaRPr lang="en-US" sz="2800" dirty="0" smtClean="0"/>
          </a:p>
          <a:p>
            <a:pPr>
              <a:spcBef>
                <a:spcPts val="200"/>
              </a:spcBef>
              <a:buNone/>
            </a:pPr>
            <a:endParaRPr lang="en-US" sz="2000" dirty="0" smtClean="0"/>
          </a:p>
          <a:p>
            <a:pPr marL="457200" indent="-457200">
              <a:spcBef>
                <a:spcPts val="200"/>
              </a:spcBef>
            </a:pPr>
            <a:endParaRPr lang="en-US" sz="1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1"/>
          <p:cNvSpPr txBox="1">
            <a:spLocks noChangeArrowheads="1"/>
          </p:cNvSpPr>
          <p:nvPr/>
        </p:nvSpPr>
        <p:spPr bwMode="auto">
          <a:xfrm>
            <a:off x="142875" y="68263"/>
            <a:ext cx="8848725" cy="707886"/>
          </a:xfrm>
          <a:prstGeom prst="rect">
            <a:avLst/>
          </a:prstGeom>
          <a:noFill/>
          <a:ln w="9525">
            <a:noFill/>
            <a:miter lim="800000"/>
            <a:headEnd/>
            <a:tailEnd/>
          </a:ln>
        </p:spPr>
        <p:txBody>
          <a:bodyPr>
            <a:spAutoFit/>
          </a:bodyPr>
          <a:lstStyle/>
          <a:p>
            <a:pPr algn="ctr">
              <a:defRPr/>
            </a:pPr>
            <a:r>
              <a:rPr lang="en-US" sz="4000" b="1" dirty="0" smtClean="0">
                <a:latin typeface="Arial" pitchFamily="34" charset="0"/>
                <a:ea typeface="ＭＳ Ｐゴシック" pitchFamily="-107" charset="-128"/>
                <a:cs typeface="Arial" pitchFamily="34" charset="0"/>
              </a:rPr>
              <a:t>Electron Ion Colliders</a:t>
            </a:r>
            <a:endParaRPr lang="en-US" sz="4000" b="1" dirty="0">
              <a:latin typeface="Arial" pitchFamily="34" charset="0"/>
              <a:ea typeface="ＭＳ Ｐゴシック" pitchFamily="-107" charset="-128"/>
              <a:cs typeface="Arial" pitchFamily="34" charset="0"/>
            </a:endParaRPr>
          </a:p>
        </p:txBody>
      </p:sp>
      <p:graphicFrame>
        <p:nvGraphicFramePr>
          <p:cNvPr id="7" name="Table 6"/>
          <p:cNvGraphicFramePr>
            <a:graphicFrameLocks noGrp="1"/>
          </p:cNvGraphicFramePr>
          <p:nvPr/>
        </p:nvGraphicFramePr>
        <p:xfrm>
          <a:off x="533400" y="1508061"/>
          <a:ext cx="8077200" cy="3825939"/>
        </p:xfrm>
        <a:graphic>
          <a:graphicData uri="http://schemas.openxmlformats.org/drawingml/2006/table">
            <a:tbl>
              <a:tblPr firstRow="1" bandRow="1">
                <a:tableStyleId>{5C22544A-7EE6-4342-B048-85BDC9FD1C3A}</a:tableStyleId>
              </a:tblPr>
              <a:tblGrid>
                <a:gridCol w="2019300"/>
                <a:gridCol w="2019300"/>
                <a:gridCol w="2019300"/>
                <a:gridCol w="2019300"/>
              </a:tblGrid>
              <a:tr h="416094">
                <a:tc>
                  <a:txBody>
                    <a:bodyPr/>
                    <a:lstStyle/>
                    <a:p>
                      <a:pPr algn="ct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Energies</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s</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Design Luminosity</a:t>
                      </a:r>
                      <a:endParaRPr lang="en-US" dirty="0">
                        <a:solidFill>
                          <a:schemeClr val="tx1"/>
                        </a:solidFill>
                        <a:latin typeface="Arial" pitchFamily="34" charset="0"/>
                        <a:cs typeface="Arial" pitchFamily="34" charset="0"/>
                      </a:endParaRPr>
                    </a:p>
                  </a:txBody>
                  <a:tcPr/>
                </a:tc>
              </a:tr>
              <a:tr h="421873">
                <a:tc>
                  <a:txBody>
                    <a:bodyPr/>
                    <a:lstStyle/>
                    <a:p>
                      <a:pPr algn="ctr"/>
                      <a:r>
                        <a:rPr lang="en-US" b="1" dirty="0" smtClean="0">
                          <a:solidFill>
                            <a:srgbClr val="FF0000"/>
                          </a:solidFill>
                          <a:latin typeface="Arial" pitchFamily="34" charset="0"/>
                          <a:cs typeface="Arial" pitchFamily="34" charset="0"/>
                        </a:rPr>
                        <a:t>(M)</a:t>
                      </a:r>
                      <a:r>
                        <a:rPr lang="en-US" b="1" dirty="0" err="1" smtClean="0">
                          <a:solidFill>
                            <a:srgbClr val="FF0000"/>
                          </a:solidFill>
                          <a:latin typeface="Arial" pitchFamily="34" charset="0"/>
                          <a:cs typeface="Arial" pitchFamily="34" charset="0"/>
                        </a:rPr>
                        <a:t>EIC@JLab</a:t>
                      </a:r>
                      <a:endParaRPr lang="en-US" b="1" dirty="0">
                        <a:solidFill>
                          <a:srgbClr val="FF0000"/>
                        </a:solidFill>
                        <a:latin typeface="Arial" pitchFamily="34" charset="0"/>
                        <a:cs typeface="Arial" pitchFamily="34" charset="0"/>
                      </a:endParaRPr>
                    </a:p>
                  </a:txBody>
                  <a:tcPr/>
                </a:tc>
                <a:tc>
                  <a:txBody>
                    <a:bodyPr/>
                    <a:lstStyle/>
                    <a:p>
                      <a:pPr algn="ctr"/>
                      <a:r>
                        <a:rPr lang="en-US" b="1" dirty="0" smtClean="0">
                          <a:solidFill>
                            <a:srgbClr val="FF0000"/>
                          </a:solidFill>
                          <a:latin typeface="Arial" pitchFamily="34" charset="0"/>
                          <a:cs typeface="Arial" pitchFamily="34" charset="0"/>
                        </a:rPr>
                        <a:t>Up</a:t>
                      </a:r>
                      <a:r>
                        <a:rPr lang="en-US" b="1" baseline="0" dirty="0" smtClean="0">
                          <a:solidFill>
                            <a:srgbClr val="FF0000"/>
                          </a:solidFill>
                          <a:latin typeface="Arial" pitchFamily="34" charset="0"/>
                          <a:cs typeface="Arial" pitchFamily="34" charset="0"/>
                        </a:rPr>
                        <a:t> to 11 x 60+</a:t>
                      </a:r>
                      <a:endParaRPr lang="en-US" b="1" dirty="0">
                        <a:solidFill>
                          <a:srgbClr val="FF0000"/>
                        </a:solidFill>
                        <a:latin typeface="Arial" pitchFamily="34" charset="0"/>
                        <a:cs typeface="Arial" pitchFamily="34" charset="0"/>
                      </a:endParaRPr>
                    </a:p>
                  </a:txBody>
                  <a:tcPr/>
                </a:tc>
                <a:tc>
                  <a:txBody>
                    <a:bodyPr/>
                    <a:lstStyle/>
                    <a:p>
                      <a:pPr algn="ctr"/>
                      <a:r>
                        <a:rPr lang="en-US" b="1" dirty="0" smtClean="0">
                          <a:solidFill>
                            <a:srgbClr val="FF0000"/>
                          </a:solidFill>
                          <a:latin typeface="Arial" pitchFamily="34" charset="0"/>
                          <a:cs typeface="Arial" pitchFamily="34" charset="0"/>
                        </a:rPr>
                        <a:t>240-3000</a:t>
                      </a:r>
                      <a:endParaRPr lang="en-US" b="1" dirty="0">
                        <a:solidFill>
                          <a:srgbClr val="FF0000"/>
                        </a:solidFill>
                        <a:latin typeface="Arial" pitchFamily="34" charset="0"/>
                        <a:cs typeface="Arial" pitchFamily="34" charset="0"/>
                      </a:endParaRPr>
                    </a:p>
                  </a:txBody>
                  <a:tcPr/>
                </a:tc>
                <a:tc>
                  <a:txBody>
                    <a:bodyPr/>
                    <a:lstStyle/>
                    <a:p>
                      <a:pPr algn="ctr"/>
                      <a:r>
                        <a:rPr lang="en-US" b="1" dirty="0" smtClean="0">
                          <a:solidFill>
                            <a:srgbClr val="FF0000"/>
                          </a:solidFill>
                          <a:latin typeface="Arial" pitchFamily="34" charset="0"/>
                          <a:cs typeface="Arial" pitchFamily="34" charset="0"/>
                        </a:rPr>
                        <a:t>Close</a:t>
                      </a:r>
                      <a:r>
                        <a:rPr lang="en-US" b="1" baseline="0" dirty="0" smtClean="0">
                          <a:solidFill>
                            <a:srgbClr val="FF0000"/>
                          </a:solidFill>
                          <a:latin typeface="Arial" pitchFamily="34" charset="0"/>
                          <a:cs typeface="Arial" pitchFamily="34" charset="0"/>
                        </a:rPr>
                        <a:t> to</a:t>
                      </a:r>
                      <a:r>
                        <a:rPr lang="en-US" b="1" dirty="0" smtClean="0">
                          <a:solidFill>
                            <a:srgbClr val="FF0000"/>
                          </a:solidFill>
                          <a:latin typeface="Arial" pitchFamily="34" charset="0"/>
                          <a:cs typeface="Arial" pitchFamily="34" charset="0"/>
                        </a:rPr>
                        <a:t> 10</a:t>
                      </a:r>
                      <a:r>
                        <a:rPr lang="en-US" b="1" baseline="30000" dirty="0" smtClean="0">
                          <a:solidFill>
                            <a:srgbClr val="FF0000"/>
                          </a:solidFill>
                          <a:latin typeface="Arial" pitchFamily="34" charset="0"/>
                          <a:cs typeface="Arial" pitchFamily="34" charset="0"/>
                        </a:rPr>
                        <a:t>34</a:t>
                      </a:r>
                      <a:endParaRPr lang="en-US" b="1" baseline="30000" dirty="0">
                        <a:solidFill>
                          <a:srgbClr val="FF0000"/>
                        </a:solidFill>
                        <a:latin typeface="Arial" pitchFamily="34" charset="0"/>
                        <a:cs typeface="Arial" pitchFamily="34" charset="0"/>
                      </a:endParaRPr>
                    </a:p>
                  </a:txBody>
                  <a:tcPr/>
                </a:tc>
              </a:tr>
              <a:tr h="421873">
                <a:tc>
                  <a:txBody>
                    <a:bodyPr/>
                    <a:lstStyle/>
                    <a:p>
                      <a:pPr algn="ctr"/>
                      <a:r>
                        <a:rPr lang="en-US" b="1" dirty="0" smtClean="0">
                          <a:solidFill>
                            <a:srgbClr val="FC0A2D"/>
                          </a:solidFill>
                          <a:latin typeface="Arial" pitchFamily="34" charset="0"/>
                          <a:cs typeface="Arial" pitchFamily="34" charset="0"/>
                        </a:rPr>
                        <a:t>Future </a:t>
                      </a:r>
                      <a:r>
                        <a:rPr lang="en-US" b="1" dirty="0" err="1" smtClean="0">
                          <a:solidFill>
                            <a:srgbClr val="FC0A2D"/>
                          </a:solidFill>
                          <a:latin typeface="Arial" pitchFamily="34" charset="0"/>
                          <a:cs typeface="Arial" pitchFamily="34" charset="0"/>
                        </a:rPr>
                        <a:t>ELIC@JLab</a:t>
                      </a:r>
                      <a:endParaRPr lang="en-US" b="1" dirty="0">
                        <a:solidFill>
                          <a:srgbClr val="FC0A2D"/>
                        </a:solidFill>
                        <a:latin typeface="Arial" pitchFamily="34" charset="0"/>
                        <a:cs typeface="Arial" pitchFamily="34" charset="0"/>
                      </a:endParaRPr>
                    </a:p>
                  </a:txBody>
                  <a:tcPr/>
                </a:tc>
                <a:tc>
                  <a:txBody>
                    <a:bodyPr/>
                    <a:lstStyle/>
                    <a:p>
                      <a:pPr algn="ctr"/>
                      <a:r>
                        <a:rPr lang="en-US" b="1" dirty="0" smtClean="0">
                          <a:solidFill>
                            <a:srgbClr val="FC0A2D"/>
                          </a:solidFill>
                          <a:latin typeface="Arial" pitchFamily="34" charset="0"/>
                          <a:cs typeface="Arial" pitchFamily="34" charset="0"/>
                        </a:rPr>
                        <a:t>Up to 11</a:t>
                      </a:r>
                      <a:r>
                        <a:rPr lang="en-US" b="1" baseline="0" dirty="0" smtClean="0">
                          <a:solidFill>
                            <a:srgbClr val="FC0A2D"/>
                          </a:solidFill>
                          <a:latin typeface="Arial" pitchFamily="34" charset="0"/>
                          <a:cs typeface="Arial" pitchFamily="34" charset="0"/>
                        </a:rPr>
                        <a:t> </a:t>
                      </a:r>
                      <a:r>
                        <a:rPr lang="en-US" b="1" dirty="0" smtClean="0">
                          <a:solidFill>
                            <a:srgbClr val="FC0A2D"/>
                          </a:solidFill>
                          <a:latin typeface="Arial" pitchFamily="34" charset="0"/>
                          <a:cs typeface="Arial" pitchFamily="34" charset="0"/>
                        </a:rPr>
                        <a:t>x 250 (20?</a:t>
                      </a:r>
                      <a:r>
                        <a:rPr lang="en-US" b="1" baseline="0" dirty="0" smtClean="0">
                          <a:solidFill>
                            <a:srgbClr val="FC0A2D"/>
                          </a:solidFill>
                          <a:latin typeface="Arial" pitchFamily="34" charset="0"/>
                          <a:cs typeface="Arial" pitchFamily="34" charset="0"/>
                        </a:rPr>
                        <a:t> x 250)</a:t>
                      </a:r>
                      <a:endParaRPr lang="en-US" b="1" dirty="0">
                        <a:solidFill>
                          <a:srgbClr val="FC0A2D"/>
                        </a:solidFill>
                        <a:latin typeface="Arial" pitchFamily="34" charset="0"/>
                        <a:cs typeface="Arial" pitchFamily="34" charset="0"/>
                      </a:endParaRPr>
                    </a:p>
                  </a:txBody>
                  <a:tcPr/>
                </a:tc>
                <a:tc>
                  <a:txBody>
                    <a:bodyPr/>
                    <a:lstStyle/>
                    <a:p>
                      <a:pPr algn="ctr"/>
                      <a:r>
                        <a:rPr lang="en-US" b="1" dirty="0" smtClean="0">
                          <a:solidFill>
                            <a:srgbClr val="FC0A2D"/>
                          </a:solidFill>
                          <a:latin typeface="Arial" pitchFamily="34" charset="0"/>
                          <a:cs typeface="Arial" pitchFamily="34" charset="0"/>
                        </a:rPr>
                        <a:t>11000      (20000?)</a:t>
                      </a:r>
                      <a:endParaRPr lang="en-US" b="1" dirty="0">
                        <a:solidFill>
                          <a:srgbClr val="FC0A2D"/>
                        </a:solidFill>
                        <a:latin typeface="Arial" pitchFamily="34" charset="0"/>
                        <a:cs typeface="Arial" pitchFamily="34" charset="0"/>
                      </a:endParaRPr>
                    </a:p>
                  </a:txBody>
                  <a:tcPr/>
                </a:tc>
                <a:tc>
                  <a:txBody>
                    <a:bodyPr/>
                    <a:lstStyle/>
                    <a:p>
                      <a:pPr algn="ctr"/>
                      <a:r>
                        <a:rPr lang="en-US" b="1" dirty="0" smtClean="0">
                          <a:solidFill>
                            <a:srgbClr val="FC0A2D"/>
                          </a:solidFill>
                          <a:latin typeface="Arial" pitchFamily="34" charset="0"/>
                          <a:cs typeface="Arial" pitchFamily="34" charset="0"/>
                        </a:rPr>
                        <a:t>Close to</a:t>
                      </a:r>
                      <a:r>
                        <a:rPr lang="en-US" b="1" baseline="0" dirty="0" smtClean="0">
                          <a:solidFill>
                            <a:srgbClr val="FC0A2D"/>
                          </a:solidFill>
                          <a:latin typeface="Arial" pitchFamily="34" charset="0"/>
                          <a:cs typeface="Arial" pitchFamily="34" charset="0"/>
                        </a:rPr>
                        <a:t> </a:t>
                      </a:r>
                      <a:r>
                        <a:rPr lang="en-US" b="1" dirty="0" smtClean="0">
                          <a:solidFill>
                            <a:srgbClr val="FC0A2D"/>
                          </a:solidFill>
                          <a:latin typeface="Arial" pitchFamily="34" charset="0"/>
                          <a:cs typeface="Arial" pitchFamily="34" charset="0"/>
                        </a:rPr>
                        <a:t>10</a:t>
                      </a:r>
                      <a:r>
                        <a:rPr lang="en-US" b="1" baseline="30000" dirty="0" smtClean="0">
                          <a:solidFill>
                            <a:srgbClr val="FC0A2D"/>
                          </a:solidFill>
                          <a:latin typeface="Arial" pitchFamily="34" charset="0"/>
                          <a:cs typeface="Arial" pitchFamily="34" charset="0"/>
                        </a:rPr>
                        <a:t>35</a:t>
                      </a:r>
                      <a:endParaRPr lang="en-US" b="1" baseline="30000" dirty="0">
                        <a:solidFill>
                          <a:srgbClr val="FC0A2D"/>
                        </a:solidFill>
                        <a:latin typeface="Arial" pitchFamily="34" charset="0"/>
                        <a:cs typeface="Arial" pitchFamily="34" charset="0"/>
                      </a:endParaRPr>
                    </a:p>
                  </a:txBody>
                  <a:tcPr/>
                </a:tc>
              </a:tr>
              <a:tr h="421873">
                <a:tc>
                  <a:txBody>
                    <a:bodyPr/>
                    <a:lstStyle/>
                    <a:p>
                      <a:pPr algn="ctr"/>
                      <a:r>
                        <a:rPr lang="en-US" b="0" dirty="0" smtClean="0">
                          <a:solidFill>
                            <a:schemeClr val="tx1"/>
                          </a:solidFill>
                          <a:latin typeface="Arial" pitchFamily="34" charset="0"/>
                          <a:cs typeface="Arial" pitchFamily="34" charset="0"/>
                        </a:rPr>
                        <a:t>Staged</a:t>
                      </a:r>
                      <a:r>
                        <a:rPr lang="en-US" b="0" baseline="0" dirty="0" smtClean="0">
                          <a:solidFill>
                            <a:schemeClr val="tx1"/>
                          </a:solidFill>
                          <a:latin typeface="Arial" pitchFamily="34" charset="0"/>
                          <a:cs typeface="Arial" pitchFamily="34" charset="0"/>
                        </a:rPr>
                        <a:t> </a:t>
                      </a:r>
                      <a:r>
                        <a:rPr lang="en-US" b="0" baseline="0" dirty="0" err="1" smtClean="0">
                          <a:solidFill>
                            <a:schemeClr val="tx1"/>
                          </a:solidFill>
                          <a:latin typeface="Arial" pitchFamily="34" charset="0"/>
                          <a:cs typeface="Arial" pitchFamily="34" charset="0"/>
                        </a:rPr>
                        <a:t>MeRHIC@BNL</a:t>
                      </a:r>
                      <a:endParaRPr lang="en-US" b="0" dirty="0">
                        <a:solidFill>
                          <a:schemeClr val="tx1"/>
                        </a:solidFill>
                        <a:latin typeface="Arial" pitchFamily="34" charset="0"/>
                        <a:cs typeface="Arial" pitchFamily="34" charset="0"/>
                      </a:endParaRPr>
                    </a:p>
                  </a:txBody>
                  <a:tcPr/>
                </a:tc>
                <a:tc>
                  <a:txBody>
                    <a:bodyPr/>
                    <a:lstStyle/>
                    <a:p>
                      <a:pPr algn="ctr"/>
                      <a:r>
                        <a:rPr lang="en-US" b="0" dirty="0" smtClean="0">
                          <a:solidFill>
                            <a:schemeClr val="tx1"/>
                          </a:solidFill>
                          <a:latin typeface="Arial" pitchFamily="34" charset="0"/>
                          <a:cs typeface="Arial" pitchFamily="34" charset="0"/>
                        </a:rPr>
                        <a:t>Up</a:t>
                      </a:r>
                      <a:r>
                        <a:rPr lang="en-US" b="0" baseline="0" dirty="0" smtClean="0">
                          <a:solidFill>
                            <a:schemeClr val="tx1"/>
                          </a:solidFill>
                          <a:latin typeface="Arial" pitchFamily="34" charset="0"/>
                          <a:cs typeface="Arial" pitchFamily="34" charset="0"/>
                        </a:rPr>
                        <a:t> to 5 x 250</a:t>
                      </a:r>
                      <a:endParaRPr lang="en-US" b="0" dirty="0">
                        <a:solidFill>
                          <a:schemeClr val="tx1"/>
                        </a:solidFill>
                        <a:latin typeface="Arial" pitchFamily="34" charset="0"/>
                        <a:cs typeface="Arial" pitchFamily="34" charset="0"/>
                      </a:endParaRPr>
                    </a:p>
                  </a:txBody>
                  <a:tcPr/>
                </a:tc>
                <a:tc>
                  <a:txBody>
                    <a:bodyPr/>
                    <a:lstStyle/>
                    <a:p>
                      <a:pPr algn="ctr"/>
                      <a:r>
                        <a:rPr lang="en-US" b="0" dirty="0" smtClean="0">
                          <a:solidFill>
                            <a:schemeClr val="tx1"/>
                          </a:solidFill>
                          <a:latin typeface="Arial" pitchFamily="34" charset="0"/>
                          <a:cs typeface="Arial" pitchFamily="34" charset="0"/>
                        </a:rPr>
                        <a:t>600-5000</a:t>
                      </a:r>
                      <a:endParaRPr lang="en-US" b="0" dirty="0">
                        <a:solidFill>
                          <a:schemeClr val="tx1"/>
                        </a:solidFill>
                        <a:latin typeface="Arial" pitchFamily="34" charset="0"/>
                        <a:cs typeface="Arial" pitchFamily="34" charset="0"/>
                      </a:endParaRPr>
                    </a:p>
                  </a:txBody>
                  <a:tcPr/>
                </a:tc>
                <a:tc>
                  <a:txBody>
                    <a:bodyPr/>
                    <a:lstStyle/>
                    <a:p>
                      <a:pPr algn="ctr"/>
                      <a:r>
                        <a:rPr lang="en-US" b="0" baseline="0" dirty="0" smtClean="0">
                          <a:solidFill>
                            <a:schemeClr val="tx1"/>
                          </a:solidFill>
                          <a:latin typeface="Arial" pitchFamily="34" charset="0"/>
                          <a:cs typeface="Arial" pitchFamily="34" charset="0"/>
                        </a:rPr>
                        <a:t>Close to 10</a:t>
                      </a:r>
                      <a:r>
                        <a:rPr lang="en-US" b="0" baseline="30000" dirty="0" smtClean="0">
                          <a:solidFill>
                            <a:schemeClr val="tx1"/>
                          </a:solidFill>
                          <a:latin typeface="Arial" pitchFamily="34" charset="0"/>
                          <a:cs typeface="Arial" pitchFamily="34" charset="0"/>
                        </a:rPr>
                        <a:t>34</a:t>
                      </a:r>
                      <a:endParaRPr lang="en-US" b="0" baseline="30000" dirty="0">
                        <a:solidFill>
                          <a:schemeClr val="tx1"/>
                        </a:solidFill>
                        <a:latin typeface="Arial" pitchFamily="34" charset="0"/>
                        <a:cs typeface="Arial" pitchFamily="34" charset="0"/>
                      </a:endParaRPr>
                    </a:p>
                  </a:txBody>
                  <a:tcPr/>
                </a:tc>
              </a:tr>
              <a:tr h="421873">
                <a:tc>
                  <a:txBody>
                    <a:bodyPr/>
                    <a:lstStyle/>
                    <a:p>
                      <a:pPr algn="ctr"/>
                      <a:r>
                        <a:rPr lang="en-US" dirty="0" err="1" smtClean="0">
                          <a:solidFill>
                            <a:schemeClr val="tx1"/>
                          </a:solidFill>
                          <a:latin typeface="Arial" pitchFamily="34" charset="0"/>
                          <a:cs typeface="Arial" pitchFamily="34" charset="0"/>
                        </a:rPr>
                        <a:t>eRHIC@BNL</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Up to 20 x 325  (30 x 325)</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26000       (39000)</a:t>
                      </a:r>
                      <a:endParaRPr lang="en-US" dirty="0">
                        <a:solidFill>
                          <a:schemeClr val="tx1"/>
                        </a:solidFill>
                        <a:latin typeface="Arial" pitchFamily="34" charset="0"/>
                        <a:cs typeface="Arial" pitchFamily="34" charset="0"/>
                      </a:endParaRPr>
                    </a:p>
                  </a:txBody>
                  <a:tcPr/>
                </a:tc>
                <a:tc>
                  <a:txBody>
                    <a:bodyPr/>
                    <a:lstStyle/>
                    <a:p>
                      <a:pPr algn="ctr"/>
                      <a:r>
                        <a:rPr lang="en-US" baseline="0" dirty="0" smtClean="0">
                          <a:solidFill>
                            <a:schemeClr val="tx1"/>
                          </a:solidFill>
                          <a:latin typeface="Arial" pitchFamily="34" charset="0"/>
                          <a:cs typeface="Arial" pitchFamily="34" charset="0"/>
                        </a:rPr>
                        <a:t>Close to 10</a:t>
                      </a:r>
                      <a:r>
                        <a:rPr lang="en-US" baseline="30000" dirty="0" smtClean="0">
                          <a:solidFill>
                            <a:schemeClr val="tx1"/>
                          </a:solidFill>
                          <a:latin typeface="Arial" pitchFamily="34" charset="0"/>
                          <a:cs typeface="Arial" pitchFamily="34" charset="0"/>
                        </a:rPr>
                        <a:t>34</a:t>
                      </a:r>
                      <a:endParaRPr lang="en-US" baseline="30000" dirty="0">
                        <a:solidFill>
                          <a:schemeClr val="tx1"/>
                        </a:solidFill>
                        <a:latin typeface="Arial" pitchFamily="34" charset="0"/>
                        <a:cs typeface="Arial" pitchFamily="34" charset="0"/>
                      </a:endParaRPr>
                    </a:p>
                  </a:txBody>
                  <a:tcPr/>
                </a:tc>
              </a:tr>
              <a:tr h="421873">
                <a:tc>
                  <a:txBody>
                    <a:bodyPr/>
                    <a:lstStyle/>
                    <a:p>
                      <a:pPr algn="ctr"/>
                      <a:r>
                        <a:rPr lang="en-US" dirty="0" smtClean="0">
                          <a:solidFill>
                            <a:schemeClr val="tx1"/>
                          </a:solidFill>
                          <a:latin typeface="Arial" pitchFamily="34" charset="0"/>
                          <a:cs typeface="Arial" pitchFamily="34" charset="0"/>
                        </a:rPr>
                        <a:t>ENC@GSI</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Up to 3 x 15</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180</a:t>
                      </a:r>
                      <a:endParaRPr lang="en-US" dirty="0">
                        <a:solidFill>
                          <a:schemeClr val="tx1"/>
                        </a:solidFill>
                        <a:latin typeface="Arial" pitchFamily="34" charset="0"/>
                        <a:cs typeface="Arial" pitchFamily="34" charset="0"/>
                      </a:endParaRPr>
                    </a:p>
                  </a:txBody>
                  <a:tcPr/>
                </a:tc>
                <a:tc>
                  <a:txBody>
                    <a:bodyPr/>
                    <a:lstStyle/>
                    <a:p>
                      <a:pPr algn="ctr"/>
                      <a:r>
                        <a:rPr lang="en-US" baseline="0" dirty="0" smtClean="0">
                          <a:solidFill>
                            <a:schemeClr val="tx1"/>
                          </a:solidFill>
                          <a:latin typeface="Arial" pitchFamily="34" charset="0"/>
                          <a:cs typeface="Arial" pitchFamily="34" charset="0"/>
                        </a:rPr>
                        <a:t>Few x 10</a:t>
                      </a:r>
                      <a:r>
                        <a:rPr lang="en-US" baseline="30000" dirty="0" smtClean="0">
                          <a:solidFill>
                            <a:schemeClr val="tx1"/>
                          </a:solidFill>
                          <a:latin typeface="Arial" pitchFamily="34" charset="0"/>
                          <a:cs typeface="Arial" pitchFamily="34" charset="0"/>
                        </a:rPr>
                        <a:t>32</a:t>
                      </a:r>
                      <a:endParaRPr lang="en-US" baseline="30000" dirty="0">
                        <a:solidFill>
                          <a:schemeClr val="tx1"/>
                        </a:solidFill>
                        <a:latin typeface="Arial" pitchFamily="34" charset="0"/>
                        <a:cs typeface="Arial" pitchFamily="34" charset="0"/>
                      </a:endParaRPr>
                    </a:p>
                  </a:txBody>
                  <a:tcPr/>
                </a:tc>
              </a:tr>
              <a:tr h="421873">
                <a:tc>
                  <a:txBody>
                    <a:bodyPr/>
                    <a:lstStyle/>
                    <a:p>
                      <a:pPr algn="ctr"/>
                      <a:r>
                        <a:rPr lang="en-US" dirty="0" err="1" smtClean="0">
                          <a:solidFill>
                            <a:schemeClr val="tx1"/>
                          </a:solidFill>
                          <a:latin typeface="Arial" pitchFamily="34" charset="0"/>
                          <a:cs typeface="Arial" pitchFamily="34" charset="0"/>
                        </a:rPr>
                        <a:t>LHeC@CERN</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Up to 150 x 7000</a:t>
                      </a:r>
                      <a:endParaRPr lang="en-US" dirty="0">
                        <a:solidFill>
                          <a:schemeClr val="tx1"/>
                        </a:solidFill>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4200000</a:t>
                      </a:r>
                      <a:endParaRPr lang="en-US" dirty="0">
                        <a:solidFill>
                          <a:schemeClr val="tx1"/>
                        </a:solidFill>
                        <a:latin typeface="Arial" pitchFamily="34" charset="0"/>
                        <a:cs typeface="Arial" pitchFamily="34" charset="0"/>
                      </a:endParaRPr>
                    </a:p>
                  </a:txBody>
                  <a:tcPr/>
                </a:tc>
                <a:tc>
                  <a:txBody>
                    <a:bodyPr/>
                    <a:lstStyle/>
                    <a:p>
                      <a:pPr algn="ctr"/>
                      <a:r>
                        <a:rPr lang="en-US" baseline="0" dirty="0" smtClean="0">
                          <a:solidFill>
                            <a:schemeClr val="tx1"/>
                          </a:solidFill>
                          <a:latin typeface="Arial" pitchFamily="34" charset="0"/>
                          <a:cs typeface="Arial" pitchFamily="34" charset="0"/>
                        </a:rPr>
                        <a:t>Close to 10</a:t>
                      </a:r>
                      <a:r>
                        <a:rPr lang="en-US" baseline="30000" dirty="0" smtClean="0">
                          <a:solidFill>
                            <a:schemeClr val="tx1"/>
                          </a:solidFill>
                          <a:latin typeface="Arial" pitchFamily="34" charset="0"/>
                          <a:cs typeface="Arial" pitchFamily="34" charset="0"/>
                        </a:rPr>
                        <a:t>33</a:t>
                      </a:r>
                      <a:endParaRPr lang="en-US" baseline="30000" dirty="0">
                        <a:solidFill>
                          <a:schemeClr val="tx1"/>
                        </a:solidFill>
                        <a:latin typeface="Arial" pitchFamily="34" charset="0"/>
                        <a:cs typeface="Arial" pitchFamily="34" charset="0"/>
                      </a:endParaRPr>
                    </a:p>
                  </a:txBody>
                  <a:tcPr/>
                </a:tc>
              </a:tr>
            </a:tbl>
          </a:graphicData>
        </a:graphic>
      </p:graphicFrame>
      <p:sp>
        <p:nvSpPr>
          <p:cNvPr id="6" name="TextBox 2"/>
          <p:cNvSpPr txBox="1">
            <a:spLocks noChangeArrowheads="1"/>
          </p:cNvSpPr>
          <p:nvPr/>
        </p:nvSpPr>
        <p:spPr bwMode="auto">
          <a:xfrm>
            <a:off x="76200" y="946150"/>
            <a:ext cx="8991600" cy="461963"/>
          </a:xfrm>
          <a:prstGeom prst="rect">
            <a:avLst/>
          </a:prstGeom>
          <a:noFill/>
          <a:ln w="38100">
            <a:solidFill>
              <a:srgbClr val="262FE6"/>
            </a:solidFill>
            <a:miter lim="800000"/>
            <a:headEnd/>
            <a:tailEnd/>
          </a:ln>
        </p:spPr>
        <p:txBody>
          <a:bodyPr>
            <a:spAutoFit/>
          </a:bodyPr>
          <a:lstStyle/>
          <a:p>
            <a:pPr marL="457200" indent="-457200">
              <a:defRPr/>
            </a:pPr>
            <a:r>
              <a:rPr lang="en-US" sz="2400" b="1" dirty="0">
                <a:latin typeface="Arial" pitchFamily="34" charset="0"/>
                <a:ea typeface="ＭＳ Ｐゴシック" pitchFamily="-107" charset="-128"/>
                <a:cs typeface="Arial" pitchFamily="34" charset="0"/>
              </a:rPr>
              <a:t>Design Goals for Colliders Under Consideration World-wide</a:t>
            </a:r>
          </a:p>
        </p:txBody>
      </p:sp>
      <p:sp>
        <p:nvSpPr>
          <p:cNvPr id="8" name="TextBox 7"/>
          <p:cNvSpPr txBox="1">
            <a:spLocks noChangeArrowheads="1"/>
          </p:cNvSpPr>
          <p:nvPr/>
        </p:nvSpPr>
        <p:spPr bwMode="auto">
          <a:xfrm>
            <a:off x="180975" y="5464314"/>
            <a:ext cx="8818563" cy="707886"/>
          </a:xfrm>
          <a:prstGeom prst="rect">
            <a:avLst/>
          </a:prstGeom>
          <a:noFill/>
          <a:ln w="9525">
            <a:noFill/>
            <a:miter lim="800000"/>
            <a:headEnd/>
            <a:tailEnd/>
          </a:ln>
        </p:spPr>
        <p:txBody>
          <a:bodyPr>
            <a:spAutoFit/>
          </a:bodyPr>
          <a:lstStyle/>
          <a:p>
            <a:pPr algn="ctr">
              <a:defRPr/>
            </a:pPr>
            <a:r>
              <a:rPr lang="en-US" sz="2000" b="1" dirty="0">
                <a:solidFill>
                  <a:srgbClr val="262FE6"/>
                </a:solidFill>
                <a:latin typeface="Arial" pitchFamily="34" charset="0"/>
                <a:ea typeface="ＭＳ Ｐゴシック" pitchFamily="-107" charset="-128"/>
                <a:cs typeface="Arial" pitchFamily="34" charset="0"/>
              </a:rPr>
              <a:t>Present focus of interest (in the US) are the (M)EIC and Staged </a:t>
            </a:r>
            <a:r>
              <a:rPr lang="en-US" sz="2000" b="1" dirty="0" err="1">
                <a:solidFill>
                  <a:srgbClr val="262FE6"/>
                </a:solidFill>
                <a:latin typeface="Arial" pitchFamily="34" charset="0"/>
                <a:ea typeface="ＭＳ Ｐゴシック" pitchFamily="-107" charset="-128"/>
                <a:cs typeface="Arial" pitchFamily="34" charset="0"/>
              </a:rPr>
              <a:t>MeRHIC</a:t>
            </a:r>
            <a:r>
              <a:rPr lang="en-US" sz="2000" b="1" dirty="0">
                <a:solidFill>
                  <a:srgbClr val="262FE6"/>
                </a:solidFill>
                <a:latin typeface="Arial" pitchFamily="34" charset="0"/>
                <a:ea typeface="ＭＳ Ｐゴシック" pitchFamily="-107" charset="-128"/>
                <a:cs typeface="Arial" pitchFamily="34" charset="0"/>
              </a:rPr>
              <a:t> versions, with s up to ~3000 and </a:t>
            </a:r>
            <a:r>
              <a:rPr lang="en-US" sz="2000" b="1" dirty="0" smtClean="0">
                <a:solidFill>
                  <a:srgbClr val="262FE6"/>
                </a:solidFill>
                <a:latin typeface="Arial" pitchFamily="34" charset="0"/>
                <a:ea typeface="ＭＳ Ｐゴシック" pitchFamily="-107" charset="-128"/>
                <a:cs typeface="Arial" pitchFamily="34" charset="0"/>
              </a:rPr>
              <a:t>5000</a:t>
            </a:r>
            <a:r>
              <a:rPr lang="en-US" sz="2000" b="1" dirty="0">
                <a:solidFill>
                  <a:srgbClr val="262FE6"/>
                </a:solidFill>
                <a:latin typeface="Arial" pitchFamily="34" charset="0"/>
                <a:ea typeface="ＭＳ Ｐゴシック" pitchFamily="-107" charset="-128"/>
                <a:cs typeface="Arial" pitchFamily="34" charset="0"/>
              </a:rPr>
              <a:t>, resp.</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Workshops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90600" y="838200"/>
            <a:ext cx="7504324" cy="5543550"/>
          </a:xfrm>
          <a:prstGeom prst="rect">
            <a:avLst/>
          </a:prstGeom>
          <a:noFill/>
          <a:ln w="9525">
            <a:noFill/>
            <a:miter lim="800000"/>
            <a:headEnd/>
            <a:tailEnd/>
          </a:ln>
        </p:spPr>
      </p:pic>
      <p:sp>
        <p:nvSpPr>
          <p:cNvPr id="4" name="TextBox 3"/>
          <p:cNvSpPr txBox="1"/>
          <p:nvPr/>
        </p:nvSpPr>
        <p:spPr>
          <a:xfrm>
            <a:off x="0" y="838200"/>
            <a:ext cx="3076483" cy="400110"/>
          </a:xfrm>
          <a:prstGeom prst="rect">
            <a:avLst/>
          </a:prstGeom>
          <a:noFill/>
        </p:spPr>
        <p:txBody>
          <a:bodyPr wrap="none" rtlCol="0">
            <a:spAutoFit/>
          </a:bodyPr>
          <a:lstStyle/>
          <a:p>
            <a:r>
              <a:rPr lang="en-US" sz="2000" dirty="0" smtClean="0">
                <a:solidFill>
                  <a:srgbClr val="FF0000"/>
                </a:solidFill>
              </a:rPr>
              <a:t>R. Gilman, CU, July 2010</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
          <p:cNvSpPr txBox="1">
            <a:spLocks noChangeArrowheads="1"/>
          </p:cNvSpPr>
          <p:nvPr/>
        </p:nvSpPr>
        <p:spPr bwMode="auto">
          <a:xfrm>
            <a:off x="142875" y="68263"/>
            <a:ext cx="8848725" cy="584200"/>
          </a:xfrm>
          <a:prstGeom prst="rect">
            <a:avLst/>
          </a:prstGeom>
          <a:noFill/>
          <a:ln w="9525">
            <a:noFill/>
            <a:miter lim="800000"/>
            <a:headEnd/>
            <a:tailEnd/>
          </a:ln>
        </p:spPr>
        <p:txBody>
          <a:bodyPr>
            <a:spAutoFit/>
          </a:bodyPr>
          <a:lstStyle/>
          <a:p>
            <a:pPr algn="ctr">
              <a:defRPr/>
            </a:pPr>
            <a:r>
              <a:rPr lang="en-US" sz="3200" b="1" dirty="0" smtClean="0">
                <a:latin typeface="Arial" pitchFamily="34" charset="0"/>
                <a:ea typeface="ＭＳ Ｐゴシック" pitchFamily="-107" charset="-128"/>
                <a:cs typeface="Arial" pitchFamily="34" charset="0"/>
              </a:rPr>
              <a:t>EIC   </a:t>
            </a:r>
            <a:r>
              <a:rPr lang="en-US" sz="3200" b="1" dirty="0">
                <a:latin typeface="Arial" pitchFamily="34" charset="0"/>
                <a:ea typeface="ＭＳ Ｐゴシック" pitchFamily="-107" charset="-128"/>
                <a:cs typeface="Arial" pitchFamily="34" charset="0"/>
              </a:rPr>
              <a:t>Science </a:t>
            </a:r>
            <a:r>
              <a:rPr lang="en-US" sz="3200" b="1" dirty="0" smtClean="0">
                <a:latin typeface="Arial" pitchFamily="34" charset="0"/>
                <a:ea typeface="ＭＳ Ｐゴシック" pitchFamily="-107" charset="-128"/>
                <a:cs typeface="Arial" pitchFamily="34" charset="0"/>
              </a:rPr>
              <a:t> </a:t>
            </a:r>
            <a:endParaRPr lang="en-US" sz="3200" b="1" dirty="0">
              <a:latin typeface="Arial" pitchFamily="34" charset="0"/>
              <a:ea typeface="ＭＳ Ｐゴシック" pitchFamily="-107" charset="-128"/>
              <a:cs typeface="Arial" pitchFamily="34" charset="0"/>
            </a:endParaRPr>
          </a:p>
        </p:txBody>
      </p:sp>
      <p:pic>
        <p:nvPicPr>
          <p:cNvPr id="29699" name="Picture 5"/>
          <p:cNvPicPr>
            <a:picLocks noChangeAspect="1" noChangeArrowheads="1"/>
          </p:cNvPicPr>
          <p:nvPr/>
        </p:nvPicPr>
        <p:blipFill>
          <a:blip r:embed="rId2" cstate="print"/>
          <a:srcRect/>
          <a:stretch>
            <a:fillRect/>
          </a:stretch>
        </p:blipFill>
        <p:spPr bwMode="auto">
          <a:xfrm>
            <a:off x="560388" y="3252788"/>
            <a:ext cx="2719387" cy="2924175"/>
          </a:xfrm>
          <a:prstGeom prst="rect">
            <a:avLst/>
          </a:prstGeom>
          <a:noFill/>
          <a:ln w="12700" algn="ctr">
            <a:noFill/>
            <a:miter lim="800000"/>
            <a:headEnd/>
            <a:tailEnd/>
          </a:ln>
        </p:spPr>
      </p:pic>
      <p:sp>
        <p:nvSpPr>
          <p:cNvPr id="8" name="Text Box 14"/>
          <p:cNvSpPr txBox="1">
            <a:spLocks noChangeArrowheads="1"/>
          </p:cNvSpPr>
          <p:nvPr/>
        </p:nvSpPr>
        <p:spPr bwMode="auto">
          <a:xfrm>
            <a:off x="63500" y="6029325"/>
            <a:ext cx="1052513" cy="400050"/>
          </a:xfrm>
          <a:prstGeom prst="rect">
            <a:avLst/>
          </a:prstGeom>
          <a:noFill/>
          <a:ln w="12700">
            <a:noFill/>
            <a:miter lim="800000"/>
            <a:headEnd/>
            <a:tailEnd/>
          </a:ln>
          <a:effectLst/>
        </p:spPr>
        <p:txBody>
          <a:bodyPr wrap="none">
            <a:spAutoFit/>
          </a:bodyPr>
          <a:lstStyle/>
          <a:p>
            <a:pPr>
              <a:defRPr/>
            </a:pPr>
            <a:r>
              <a:rPr lang="en-US" sz="2000" b="1" dirty="0">
                <a:solidFill>
                  <a:schemeClr val="accent2"/>
                </a:solidFill>
                <a:latin typeface="+mn-lt"/>
                <a:ea typeface="ＭＳ Ｐゴシック" pitchFamily="1" charset="-128"/>
              </a:rPr>
              <a:t>12 </a:t>
            </a:r>
            <a:r>
              <a:rPr lang="en-US" sz="2000" b="1" dirty="0" err="1">
                <a:solidFill>
                  <a:schemeClr val="accent2"/>
                </a:solidFill>
                <a:latin typeface="+mn-lt"/>
                <a:ea typeface="ＭＳ Ｐゴシック" pitchFamily="1" charset="-128"/>
              </a:rPr>
              <a:t>GeV</a:t>
            </a:r>
            <a:endParaRPr lang="en-US" sz="2000" b="1" dirty="0">
              <a:solidFill>
                <a:schemeClr val="accent2"/>
              </a:solidFill>
              <a:latin typeface="+mn-lt"/>
              <a:ea typeface="ＭＳ Ｐゴシック" pitchFamily="1" charset="-128"/>
            </a:endParaRPr>
          </a:p>
        </p:txBody>
      </p:sp>
      <p:sp>
        <p:nvSpPr>
          <p:cNvPr id="29701" name="Line 11"/>
          <p:cNvSpPr>
            <a:spLocks noChangeShapeType="1"/>
          </p:cNvSpPr>
          <p:nvPr/>
        </p:nvSpPr>
        <p:spPr bwMode="auto">
          <a:xfrm rot="-120000">
            <a:off x="1176338" y="6226175"/>
            <a:ext cx="1679575" cy="46038"/>
          </a:xfrm>
          <a:prstGeom prst="line">
            <a:avLst/>
          </a:prstGeom>
          <a:noFill/>
          <a:ln w="76200">
            <a:solidFill>
              <a:schemeClr val="accent2"/>
            </a:solidFill>
            <a:round/>
            <a:headEnd/>
            <a:tailEnd type="triangle" w="med" len="med"/>
          </a:ln>
        </p:spPr>
        <p:txBody>
          <a:bodyPr/>
          <a:lstStyle/>
          <a:p>
            <a:endParaRPr lang="en-US"/>
          </a:p>
        </p:txBody>
      </p:sp>
      <p:sp>
        <p:nvSpPr>
          <p:cNvPr id="7" name="TextBox 3"/>
          <p:cNvSpPr txBox="1">
            <a:spLocks noChangeArrowheads="1"/>
          </p:cNvSpPr>
          <p:nvPr/>
        </p:nvSpPr>
        <p:spPr bwMode="auto">
          <a:xfrm>
            <a:off x="288925" y="898525"/>
            <a:ext cx="8593138" cy="647700"/>
          </a:xfrm>
          <a:prstGeom prst="rect">
            <a:avLst/>
          </a:prstGeom>
          <a:noFill/>
          <a:ln w="9525">
            <a:noFill/>
            <a:miter lim="800000"/>
            <a:headEnd/>
            <a:tailEnd/>
          </a:ln>
        </p:spPr>
        <p:txBody>
          <a:bodyPr>
            <a:spAutoFit/>
          </a:bodyPr>
          <a:lstStyle/>
          <a:p>
            <a:pPr>
              <a:buFont typeface="Arial" pitchFamily="34" charset="0"/>
              <a:buChar char="•"/>
              <a:defRPr/>
            </a:pPr>
            <a:r>
              <a:rPr lang="en-US" sz="1800" dirty="0">
                <a:latin typeface="+mn-lt"/>
                <a:ea typeface="ＭＳ Ｐゴシック" pitchFamily="-107" charset="-128"/>
                <a:cs typeface="Arial" charset="0"/>
              </a:rPr>
              <a:t> </a:t>
            </a:r>
            <a:r>
              <a:rPr lang="en-US" sz="1800" dirty="0">
                <a:latin typeface="Arial" pitchFamily="34" charset="0"/>
                <a:ea typeface="ＭＳ Ｐゴシック" pitchFamily="-107" charset="-128"/>
                <a:cs typeface="Arial" pitchFamily="34" charset="0"/>
              </a:rPr>
              <a:t>Hadrons in QCD are relativistic many-body systems, with a fluctuating number of elementary quark/gluon constituents and a very rich structure of the wave function. </a:t>
            </a:r>
          </a:p>
        </p:txBody>
      </p:sp>
      <p:sp>
        <p:nvSpPr>
          <p:cNvPr id="10" name="TextBox 3"/>
          <p:cNvSpPr txBox="1">
            <a:spLocks noChangeArrowheads="1"/>
          </p:cNvSpPr>
          <p:nvPr/>
        </p:nvSpPr>
        <p:spPr bwMode="auto">
          <a:xfrm>
            <a:off x="288925" y="1552575"/>
            <a:ext cx="3498850" cy="1476375"/>
          </a:xfrm>
          <a:prstGeom prst="rect">
            <a:avLst/>
          </a:prstGeom>
          <a:noFill/>
          <a:ln w="9525">
            <a:noFill/>
            <a:miter lim="800000"/>
            <a:headEnd/>
            <a:tailEnd/>
          </a:ln>
        </p:spPr>
        <p:txBody>
          <a:bodyPr>
            <a:spAutoFit/>
          </a:bodyPr>
          <a:lstStyle/>
          <a:p>
            <a:pPr>
              <a:buFont typeface="Arial" pitchFamily="34" charset="0"/>
              <a:buChar char="•"/>
              <a:defRPr/>
            </a:pPr>
            <a:r>
              <a:rPr lang="en-US" sz="1800" dirty="0">
                <a:solidFill>
                  <a:srgbClr val="262FE6"/>
                </a:solidFill>
                <a:latin typeface="+mn-lt"/>
                <a:ea typeface="ＭＳ Ｐゴシック" pitchFamily="-107" charset="-128"/>
                <a:cs typeface="Arial" charset="0"/>
              </a:rPr>
              <a:t> </a:t>
            </a:r>
            <a:r>
              <a:rPr lang="en-US" sz="1800" dirty="0">
                <a:solidFill>
                  <a:srgbClr val="262FE6"/>
                </a:solidFill>
                <a:latin typeface="Arial" pitchFamily="34" charset="0"/>
                <a:ea typeface="ＭＳ Ｐゴシック" pitchFamily="-107" charset="-128"/>
                <a:cs typeface="Arial" pitchFamily="34" charset="0"/>
              </a:rPr>
              <a:t>With 12 </a:t>
            </a:r>
            <a:r>
              <a:rPr lang="en-US" sz="1800" dirty="0" err="1">
                <a:solidFill>
                  <a:srgbClr val="262FE6"/>
                </a:solidFill>
                <a:latin typeface="Arial" pitchFamily="34" charset="0"/>
                <a:ea typeface="ＭＳ Ｐゴシック" pitchFamily="-107" charset="-128"/>
                <a:cs typeface="Arial" pitchFamily="34" charset="0"/>
              </a:rPr>
              <a:t>GeV</a:t>
            </a:r>
            <a:r>
              <a:rPr lang="en-US" sz="1800" dirty="0">
                <a:solidFill>
                  <a:srgbClr val="262FE6"/>
                </a:solidFill>
                <a:latin typeface="Arial" pitchFamily="34" charset="0"/>
                <a:ea typeface="ＭＳ Ｐゴシック" pitchFamily="-107" charset="-128"/>
                <a:cs typeface="Arial" pitchFamily="34" charset="0"/>
              </a:rPr>
              <a:t> we study mostly the </a:t>
            </a:r>
            <a:r>
              <a:rPr lang="en-US" sz="1800" u="sng" dirty="0">
                <a:solidFill>
                  <a:srgbClr val="262FE6"/>
                </a:solidFill>
                <a:latin typeface="Arial" pitchFamily="34" charset="0"/>
                <a:ea typeface="ＭＳ Ｐゴシック" pitchFamily="-107" charset="-128"/>
                <a:cs typeface="Arial" pitchFamily="34" charset="0"/>
              </a:rPr>
              <a:t>valence quark component</a:t>
            </a:r>
            <a:r>
              <a:rPr lang="en-US" sz="1800" dirty="0">
                <a:solidFill>
                  <a:srgbClr val="262FE6"/>
                </a:solidFill>
                <a:latin typeface="Arial" pitchFamily="34" charset="0"/>
                <a:ea typeface="ＭＳ Ｐゴシック" pitchFamily="-107" charset="-128"/>
                <a:cs typeface="Arial" pitchFamily="34" charset="0"/>
              </a:rPr>
              <a:t>, which can be described with methods of nuclear physics (fixed number of particles).</a:t>
            </a:r>
          </a:p>
        </p:txBody>
      </p:sp>
      <p:sp>
        <p:nvSpPr>
          <p:cNvPr id="11" name="TextBox 3"/>
          <p:cNvSpPr txBox="1">
            <a:spLocks noChangeArrowheads="1"/>
          </p:cNvSpPr>
          <p:nvPr/>
        </p:nvSpPr>
        <p:spPr bwMode="auto">
          <a:xfrm>
            <a:off x="3994150" y="1533525"/>
            <a:ext cx="5056188" cy="1754188"/>
          </a:xfrm>
          <a:prstGeom prst="rect">
            <a:avLst/>
          </a:prstGeom>
          <a:noFill/>
          <a:ln w="9525">
            <a:noFill/>
            <a:miter lim="800000"/>
            <a:headEnd/>
            <a:tailEnd/>
          </a:ln>
        </p:spPr>
        <p:txBody>
          <a:bodyPr>
            <a:spAutoFit/>
          </a:bodyPr>
          <a:lstStyle/>
          <a:p>
            <a:pPr>
              <a:buFont typeface="Arial" pitchFamily="34" charset="0"/>
              <a:buChar char="•"/>
              <a:defRPr/>
            </a:pPr>
            <a:r>
              <a:rPr lang="en-US" sz="1800" dirty="0">
                <a:solidFill>
                  <a:srgbClr val="FF0000"/>
                </a:solidFill>
                <a:latin typeface="+mn-lt"/>
                <a:ea typeface="ＭＳ Ｐゴシック" pitchFamily="-107" charset="-128"/>
                <a:cs typeface="Arial" charset="0"/>
              </a:rPr>
              <a:t> </a:t>
            </a:r>
            <a:r>
              <a:rPr lang="en-US" sz="1800" dirty="0">
                <a:solidFill>
                  <a:srgbClr val="FF0000"/>
                </a:solidFill>
                <a:latin typeface="Arial" pitchFamily="34" charset="0"/>
                <a:ea typeface="ＭＳ Ｐゴシック" pitchFamily="-107" charset="-128"/>
                <a:cs typeface="Arial" pitchFamily="34" charset="0"/>
              </a:rPr>
              <a:t>With an (M)EIC we enter the region where the many-body nature of hadrons, coupling to vacuum excitations, etc., become manifest and the theoretical methods are those of quantum field theory. An EIC aims to study the </a:t>
            </a:r>
            <a:r>
              <a:rPr lang="en-US" sz="1800" u="sng" dirty="0">
                <a:latin typeface="Arial" pitchFamily="34" charset="0"/>
                <a:ea typeface="ＭＳ Ｐゴシック" pitchFamily="-107" charset="-128"/>
                <a:cs typeface="Arial" pitchFamily="34" charset="0"/>
              </a:rPr>
              <a:t>sea quarks, gluons, and scale (Q</a:t>
            </a:r>
            <a:r>
              <a:rPr lang="en-US" sz="1800" u="sng" baseline="30000" dirty="0">
                <a:latin typeface="Arial" pitchFamily="34" charset="0"/>
                <a:ea typeface="ＭＳ Ｐゴシック" pitchFamily="-107" charset="-128"/>
                <a:cs typeface="Arial" pitchFamily="34" charset="0"/>
              </a:rPr>
              <a:t>2</a:t>
            </a:r>
            <a:r>
              <a:rPr lang="en-US" sz="1800" u="sng" dirty="0">
                <a:latin typeface="Arial" pitchFamily="34" charset="0"/>
                <a:ea typeface="ＭＳ Ｐゴシック" pitchFamily="-107" charset="-128"/>
                <a:cs typeface="Arial" pitchFamily="34" charset="0"/>
              </a:rPr>
              <a:t>) dependence</a:t>
            </a:r>
            <a:r>
              <a:rPr lang="en-US" sz="1800" dirty="0">
                <a:solidFill>
                  <a:srgbClr val="FF0000"/>
                </a:solidFill>
                <a:latin typeface="Arial" pitchFamily="34" charset="0"/>
                <a:ea typeface="ＭＳ Ｐゴシック" pitchFamily="-107" charset="-128"/>
                <a:cs typeface="Arial" pitchFamily="34" charset="0"/>
              </a:rPr>
              <a:t>.  </a:t>
            </a:r>
          </a:p>
        </p:txBody>
      </p:sp>
      <p:pic>
        <p:nvPicPr>
          <p:cNvPr id="29705" name="Picture 2" descr="cteq-pdfs-10gev2-liny"/>
          <p:cNvPicPr>
            <a:picLocks noChangeAspect="1" noChangeArrowheads="1"/>
          </p:cNvPicPr>
          <p:nvPr/>
        </p:nvPicPr>
        <p:blipFill>
          <a:blip r:embed="rId3" cstate="print"/>
          <a:srcRect/>
          <a:stretch>
            <a:fillRect/>
          </a:stretch>
        </p:blipFill>
        <p:spPr bwMode="auto">
          <a:xfrm>
            <a:off x="4125913" y="3282950"/>
            <a:ext cx="440372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Realization Imagined</a:t>
            </a:r>
            <a:endParaRPr lang="en-US" dirty="0"/>
          </a:p>
        </p:txBody>
      </p:sp>
      <p:graphicFrame>
        <p:nvGraphicFramePr>
          <p:cNvPr id="4" name="Table 3"/>
          <p:cNvGraphicFramePr>
            <a:graphicFrameLocks noGrp="1"/>
          </p:cNvGraphicFramePr>
          <p:nvPr/>
        </p:nvGraphicFramePr>
        <p:xfrm>
          <a:off x="140050" y="976086"/>
          <a:ext cx="8945893" cy="4532779"/>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12 </a:t>
                      </a:r>
                      <a:r>
                        <a:rPr lang="en-US" sz="1600" b="1" dirty="0" err="1" smtClean="0">
                          <a:latin typeface="Arial" pitchFamily="34" charset="0"/>
                          <a:cs typeface="Arial" pitchFamily="34" charset="0"/>
                        </a:rPr>
                        <a:t>Gev</a:t>
                      </a:r>
                      <a:r>
                        <a:rPr lang="en-US" sz="1600" b="1" dirty="0" smtClean="0">
                          <a:latin typeface="Arial" pitchFamily="34" charset="0"/>
                          <a:cs typeface="Arial" pitchFamily="34" charset="0"/>
                        </a:rPr>
                        <a:t> Upgrade</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FRIB</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 EIC CD0</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1" dirty="0" smtClean="0">
                          <a:latin typeface="Arial" pitchFamily="34" charset="0"/>
                          <a:cs typeface="Arial" pitchFamily="34" charset="0"/>
                        </a:rPr>
                        <a:t>EIC Machine Design/R&amp;D</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 EIC CD1/</a:t>
                      </a:r>
                      <a:r>
                        <a:rPr lang="en-US" sz="1600" b="1" dirty="0" err="1" smtClean="0">
                          <a:latin typeface="Arial" pitchFamily="34" charset="0"/>
                          <a:cs typeface="Arial" pitchFamily="34" charset="0"/>
                        </a:rPr>
                        <a:t>Downsel</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EIC 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27" name="Straight Connector 26"/>
          <p:cNvCxnSpPr/>
          <p:nvPr/>
        </p:nvCxnSpPr>
        <p:spPr bwMode="auto">
          <a:xfrm>
            <a:off x="2057400" y="1752600"/>
            <a:ext cx="2362200" cy="0"/>
          </a:xfrm>
          <a:prstGeom prst="line">
            <a:avLst/>
          </a:prstGeom>
          <a:solidFill>
            <a:schemeClr val="accent1"/>
          </a:solidFill>
          <a:ln w="152400" cap="flat" cmpd="sng" algn="ctr">
            <a:solidFill>
              <a:srgbClr val="00B0F0"/>
            </a:solidFill>
            <a:prstDash val="solid"/>
            <a:round/>
            <a:headEnd type="none" w="med" len="med"/>
            <a:tailEnd type="none" w="med" len="med"/>
          </a:ln>
          <a:effectLst/>
        </p:spPr>
      </p:cxnSp>
      <p:cxnSp>
        <p:nvCxnSpPr>
          <p:cNvPr id="28" name="Straight Connector 27"/>
          <p:cNvCxnSpPr/>
          <p:nvPr/>
        </p:nvCxnSpPr>
        <p:spPr bwMode="auto">
          <a:xfrm>
            <a:off x="2963636" y="2982686"/>
            <a:ext cx="914400" cy="0"/>
          </a:xfrm>
          <a:prstGeom prst="line">
            <a:avLst/>
          </a:prstGeom>
          <a:solidFill>
            <a:schemeClr val="accent1"/>
          </a:solidFill>
          <a:ln w="152400" cap="flat" cmpd="sng" algn="ctr">
            <a:solidFill>
              <a:srgbClr val="FFC000"/>
            </a:solidFill>
            <a:prstDash val="solid"/>
            <a:round/>
            <a:headEnd type="none" w="med" len="med"/>
            <a:tailEnd type="none" w="med" len="med"/>
          </a:ln>
          <a:effectLst/>
        </p:spPr>
      </p:cxnSp>
      <p:cxnSp>
        <p:nvCxnSpPr>
          <p:cNvPr id="29" name="Straight Connector 28"/>
          <p:cNvCxnSpPr/>
          <p:nvPr/>
        </p:nvCxnSpPr>
        <p:spPr bwMode="auto">
          <a:xfrm>
            <a:off x="3962400" y="3355521"/>
            <a:ext cx="5334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30" name="Straight Connector 29"/>
          <p:cNvCxnSpPr/>
          <p:nvPr/>
        </p:nvCxnSpPr>
        <p:spPr bwMode="auto">
          <a:xfrm>
            <a:off x="6172200" y="5257800"/>
            <a:ext cx="2667000" cy="0"/>
          </a:xfrm>
          <a:prstGeom prst="line">
            <a:avLst/>
          </a:prstGeom>
          <a:solidFill>
            <a:schemeClr val="accent1"/>
          </a:solidFill>
          <a:ln w="152400" cap="flat" cmpd="sng" algn="ctr">
            <a:solidFill>
              <a:srgbClr val="00B050"/>
            </a:solidFill>
            <a:prstDash val="solid"/>
            <a:round/>
            <a:headEnd type="none" w="med" len="med"/>
            <a:tailEnd type="none" w="med" len="med"/>
          </a:ln>
          <a:effectLst/>
        </p:spPr>
      </p:cxnSp>
      <p:cxnSp>
        <p:nvCxnSpPr>
          <p:cNvPr id="20" name="Straight Connector 19"/>
          <p:cNvCxnSpPr/>
          <p:nvPr/>
        </p:nvCxnSpPr>
        <p:spPr bwMode="auto">
          <a:xfrm>
            <a:off x="3657600" y="2133600"/>
            <a:ext cx="2895600" cy="0"/>
          </a:xfrm>
          <a:prstGeom prst="line">
            <a:avLst/>
          </a:prstGeom>
          <a:solidFill>
            <a:schemeClr val="accent1"/>
          </a:solidFill>
          <a:ln w="152400" cap="flat" cmpd="sng" algn="ctr">
            <a:solidFill>
              <a:srgbClr val="0070C0"/>
            </a:solidFill>
            <a:prstDash val="solid"/>
            <a:round/>
            <a:headEnd type="none" w="med" len="med"/>
            <a:tailEnd type="none" w="med" len="med"/>
          </a:ln>
          <a:effectLst/>
        </p:spPr>
      </p:cxnSp>
      <p:cxnSp>
        <p:nvCxnSpPr>
          <p:cNvPr id="26" name="Straight Connector 25"/>
          <p:cNvCxnSpPr/>
          <p:nvPr/>
        </p:nvCxnSpPr>
        <p:spPr bwMode="auto">
          <a:xfrm>
            <a:off x="4590142" y="4419600"/>
            <a:ext cx="6858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0" name="Straight Connector 39"/>
          <p:cNvCxnSpPr/>
          <p:nvPr/>
        </p:nvCxnSpPr>
        <p:spPr bwMode="auto">
          <a:xfrm>
            <a:off x="5257800" y="4876800"/>
            <a:ext cx="8382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5" name="Straight Connector 44"/>
          <p:cNvCxnSpPr/>
          <p:nvPr/>
        </p:nvCxnSpPr>
        <p:spPr bwMode="auto">
          <a:xfrm>
            <a:off x="2075543" y="3947886"/>
            <a:ext cx="2648857" cy="14514"/>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51" name="Straight Connector 50"/>
          <p:cNvCxnSpPr/>
          <p:nvPr/>
        </p:nvCxnSpPr>
        <p:spPr bwMode="auto">
          <a:xfrm>
            <a:off x="2046514" y="2554514"/>
            <a:ext cx="1001486" cy="19050"/>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58" name="Straight Connector 57"/>
          <p:cNvCxnSpPr/>
          <p:nvPr/>
        </p:nvCxnSpPr>
        <p:spPr bwMode="auto">
          <a:xfrm>
            <a:off x="4419600" y="1752600"/>
            <a:ext cx="4637314" cy="32657"/>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0" name="Straight Connector 59"/>
          <p:cNvCxnSpPr/>
          <p:nvPr/>
        </p:nvCxnSpPr>
        <p:spPr bwMode="auto">
          <a:xfrm flipV="1">
            <a:off x="6553200" y="2119086"/>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0"/>
            <a:ext cx="8229600" cy="639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tx2"/>
                </a:solidFill>
                <a:latin typeface="Arial" pitchFamily="34" charset="0"/>
                <a:ea typeface="+mj-ea"/>
                <a:cs typeface="Arial" pitchFamily="34" charset="0"/>
              </a:rPr>
              <a:t>Laboratory under Transformation</a:t>
            </a:r>
            <a:endParaRPr kumimoji="0" lang="en-US" sz="3200" b="1" i="0" u="none" strike="noStrike" kern="0" cap="none" spc="0" normalizeH="0" baseline="0" noProof="0" dirty="0" smtClean="0">
              <a:ln>
                <a:noFill/>
              </a:ln>
              <a:solidFill>
                <a:schemeClr val="tx2"/>
              </a:solidFill>
              <a:effectLst/>
              <a:uLnTx/>
              <a:uFillTx/>
              <a:latin typeface="Arial" pitchFamily="34" charset="0"/>
              <a:ea typeface="+mj-ea"/>
              <a:cs typeface="Arial" pitchFamily="34" charset="0"/>
            </a:endParaRPr>
          </a:p>
        </p:txBody>
      </p:sp>
      <p:sp>
        <p:nvSpPr>
          <p:cNvPr id="10" name="Text Box 19"/>
          <p:cNvSpPr txBox="1">
            <a:spLocks noChangeArrowheads="1"/>
          </p:cNvSpPr>
          <p:nvPr/>
        </p:nvSpPr>
        <p:spPr bwMode="auto">
          <a:xfrm>
            <a:off x="180975" y="3582988"/>
            <a:ext cx="4619625" cy="1144587"/>
          </a:xfrm>
          <a:prstGeom prst="rect">
            <a:avLst/>
          </a:prstGeom>
          <a:noFill/>
          <a:ln w="9525">
            <a:noFill/>
            <a:miter lim="800000"/>
            <a:headEnd/>
            <a:tailEnd/>
          </a:ln>
        </p:spPr>
        <p:txBody>
          <a:bodyPr wrap="square">
            <a:spAutoFit/>
          </a:bodyPr>
          <a:lstStyle/>
          <a:p>
            <a:pPr eaLnBrk="0" hangingPunct="0">
              <a:lnSpc>
                <a:spcPct val="90000"/>
              </a:lnSpc>
            </a:pPr>
            <a:r>
              <a:rPr lang="en-US" sz="1900" dirty="0">
                <a:solidFill>
                  <a:srgbClr val="333399"/>
                </a:solidFill>
                <a:latin typeface="Arial" pitchFamily="34" charset="0"/>
              </a:rPr>
              <a:t>Superconducting electron accelerator provides 100% duty factor beams of unprecedented quality, with high polarization at energies up to 6 </a:t>
            </a:r>
            <a:r>
              <a:rPr lang="en-US" sz="1900" dirty="0" err="1">
                <a:solidFill>
                  <a:srgbClr val="333399"/>
                </a:solidFill>
                <a:latin typeface="Arial" pitchFamily="34" charset="0"/>
              </a:rPr>
              <a:t>GeV</a:t>
            </a:r>
            <a:r>
              <a:rPr lang="en-US" sz="1900" dirty="0">
                <a:solidFill>
                  <a:srgbClr val="333399"/>
                </a:solidFill>
                <a:latin typeface="Arial" pitchFamily="34" charset="0"/>
              </a:rPr>
              <a:t>.</a:t>
            </a:r>
          </a:p>
        </p:txBody>
      </p:sp>
      <p:pic>
        <p:nvPicPr>
          <p:cNvPr id="19" name="Picture 2" descr="C:\Users\stewartm\Desktop\IMG_5663.jpg"/>
          <p:cNvPicPr>
            <a:picLocks noChangeAspect="1" noChangeArrowheads="1"/>
          </p:cNvPicPr>
          <p:nvPr/>
        </p:nvPicPr>
        <p:blipFill>
          <a:blip r:embed="rId3" cstate="print"/>
          <a:srcRect t="15000" b="17500"/>
          <a:stretch>
            <a:fillRect/>
          </a:stretch>
        </p:blipFill>
        <p:spPr bwMode="auto">
          <a:xfrm>
            <a:off x="0" y="838200"/>
            <a:ext cx="9144000" cy="4114800"/>
          </a:xfrm>
          <a:prstGeom prst="rect">
            <a:avLst/>
          </a:prstGeom>
          <a:noFill/>
        </p:spPr>
      </p:pic>
      <p:pic>
        <p:nvPicPr>
          <p:cNvPr id="44033" name="Picture 1"/>
          <p:cNvPicPr>
            <a:picLocks noChangeAspect="1" noChangeArrowheads="1"/>
          </p:cNvPicPr>
          <p:nvPr/>
        </p:nvPicPr>
        <p:blipFill>
          <a:blip r:embed="rId4" cstate="print"/>
          <a:srcRect/>
          <a:stretch>
            <a:fillRect/>
          </a:stretch>
        </p:blipFill>
        <p:spPr bwMode="auto">
          <a:xfrm>
            <a:off x="2514600" y="1981200"/>
            <a:ext cx="6629400"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033"/>
                                        </p:tgtEl>
                                        <p:attrNameLst>
                                          <p:attrName>style.visibility</p:attrName>
                                        </p:attrNameLst>
                                      </p:cBhvr>
                                      <p:to>
                                        <p:strVal val="visible"/>
                                      </p:to>
                                    </p:set>
                                    <p:anim calcmode="lin" valueType="num">
                                      <p:cBhvr>
                                        <p:cTn id="7" dur="2000" fill="hold"/>
                                        <p:tgtEl>
                                          <p:spTgt spid="44033"/>
                                        </p:tgtEl>
                                        <p:attrNameLst>
                                          <p:attrName>ppt_w</p:attrName>
                                        </p:attrNameLst>
                                      </p:cBhvr>
                                      <p:tavLst>
                                        <p:tav tm="0">
                                          <p:val>
                                            <p:fltVal val="0"/>
                                          </p:val>
                                        </p:tav>
                                        <p:tav tm="100000">
                                          <p:val>
                                            <p:strVal val="#ppt_w"/>
                                          </p:val>
                                        </p:tav>
                                      </p:tavLst>
                                    </p:anim>
                                    <p:anim calcmode="lin" valueType="num">
                                      <p:cBhvr>
                                        <p:cTn id="8" dur="2000" fill="hold"/>
                                        <p:tgtEl>
                                          <p:spTgt spid="44033"/>
                                        </p:tgtEl>
                                        <p:attrNameLst>
                                          <p:attrName>ppt_h</p:attrName>
                                        </p:attrNameLst>
                                      </p:cBhvr>
                                      <p:tavLst>
                                        <p:tav tm="0">
                                          <p:val>
                                            <p:fltVal val="0"/>
                                          </p:val>
                                        </p:tav>
                                        <p:tav tm="100000">
                                          <p:val>
                                            <p:strVal val="#ppt_h"/>
                                          </p:val>
                                        </p:tav>
                                      </p:tavLst>
                                    </p:anim>
                                    <p:animEffect transition="in" filter="fade">
                                      <p:cBhvr>
                                        <p:cTn id="9" dur="2000"/>
                                        <p:tgtEl>
                                          <p:spTgt spid="4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smtClean="0"/>
              <a:t>Summary</a:t>
            </a:r>
            <a:endParaRPr lang="en-US" dirty="0"/>
          </a:p>
        </p:txBody>
      </p:sp>
      <p:sp>
        <p:nvSpPr>
          <p:cNvPr id="22" name="Content Placeholder 21"/>
          <p:cNvSpPr>
            <a:spLocks noGrp="1"/>
          </p:cNvSpPr>
          <p:nvPr>
            <p:ph idx="1"/>
          </p:nvPr>
        </p:nvSpPr>
        <p:spPr>
          <a:xfrm>
            <a:off x="381000" y="914400"/>
            <a:ext cx="8534400" cy="5334000"/>
          </a:xfrm>
        </p:spPr>
        <p:txBody>
          <a:bodyPr/>
          <a:lstStyle/>
          <a:p>
            <a:r>
              <a:rPr lang="en-US" dirty="0" smtClean="0"/>
              <a:t>The 6 </a:t>
            </a:r>
            <a:r>
              <a:rPr lang="en-US" dirty="0" err="1" smtClean="0"/>
              <a:t>GeV</a:t>
            </a:r>
            <a:r>
              <a:rPr lang="en-US" dirty="0" smtClean="0"/>
              <a:t> nuclear physics program is pushing through to 2012 Completion</a:t>
            </a:r>
          </a:p>
          <a:p>
            <a:pPr lvl="8"/>
            <a:endParaRPr lang="en-US" sz="800" dirty="0" smtClean="0"/>
          </a:p>
          <a:p>
            <a:r>
              <a:rPr lang="en-US" dirty="0" smtClean="0"/>
              <a:t>The 12 </a:t>
            </a:r>
            <a:r>
              <a:rPr lang="en-US" dirty="0" err="1" smtClean="0"/>
              <a:t>GeV</a:t>
            </a:r>
            <a:r>
              <a:rPr lang="en-US" dirty="0" smtClean="0"/>
              <a:t> Upgrade Project is making excellent progress</a:t>
            </a:r>
          </a:p>
          <a:p>
            <a:pPr lvl="8"/>
            <a:endParaRPr lang="en-US" sz="700" dirty="0" smtClean="0"/>
          </a:p>
          <a:p>
            <a:r>
              <a:rPr lang="en-US" dirty="0" smtClean="0"/>
              <a:t>Exciting future nuclear physics program (&gt; 10 years)</a:t>
            </a:r>
          </a:p>
          <a:p>
            <a:pPr lvl="8"/>
            <a:endParaRPr lang="en-US" sz="800" dirty="0" smtClean="0"/>
          </a:p>
          <a:p>
            <a:r>
              <a:rPr lang="en-US" dirty="0" smtClean="0"/>
              <a:t>Future Directions</a:t>
            </a:r>
          </a:p>
          <a:p>
            <a:pPr lvl="1"/>
            <a:r>
              <a:rPr lang="en-US" dirty="0" smtClean="0"/>
              <a:t>Photon Physics Opportunities: Immediate and longer term</a:t>
            </a:r>
          </a:p>
          <a:p>
            <a:pPr lvl="1"/>
            <a:r>
              <a:rPr lang="en-US" dirty="0" smtClean="0"/>
              <a:t>Accelerator Driven Systems - R&amp;D?</a:t>
            </a:r>
          </a:p>
          <a:p>
            <a:pPr lvl="1"/>
            <a:r>
              <a:rPr lang="en-US" dirty="0" smtClean="0"/>
              <a:t>Electron Ion Collider</a:t>
            </a:r>
          </a:p>
          <a:p>
            <a:pPr lvl="8"/>
            <a:endParaRPr lang="en-US" sz="800" dirty="0" smtClean="0"/>
          </a:p>
          <a:p>
            <a:pPr lvl="8"/>
            <a:endParaRPr lang="en-US" sz="800" dirty="0" smtClean="0"/>
          </a:p>
          <a:p>
            <a:pPr lvl="8"/>
            <a:endParaRPr lang="en-US" sz="800" dirty="0" smtClean="0"/>
          </a:p>
          <a:p>
            <a:r>
              <a:rPr lang="en-US" b="1" dirty="0" smtClean="0">
                <a:solidFill>
                  <a:srgbClr val="C00000"/>
                </a:solidFill>
              </a:rPr>
              <a:t>Jefferson Lab: The Next Decade and Beyond</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JEFFERSON LAB TODAY</a:t>
            </a:r>
          </a:p>
        </p:txBody>
      </p:sp>
      <p:pic>
        <p:nvPicPr>
          <p:cNvPr id="58371" name="Picture 7"/>
          <p:cNvPicPr>
            <a:picLocks noChangeAspect="1" noChangeArrowheads="1"/>
          </p:cNvPicPr>
          <p:nvPr/>
        </p:nvPicPr>
        <p:blipFill>
          <a:blip r:embed="rId3" cstate="print"/>
          <a:srcRect l="1372" b="1868"/>
          <a:stretch>
            <a:fillRect/>
          </a:stretch>
        </p:blipFill>
        <p:spPr bwMode="auto">
          <a:xfrm>
            <a:off x="977900" y="1924050"/>
            <a:ext cx="2644775" cy="1638300"/>
          </a:xfrm>
          <a:prstGeom prst="rect">
            <a:avLst/>
          </a:prstGeom>
          <a:noFill/>
          <a:ln w="12700">
            <a:noFill/>
            <a:miter lim="800000"/>
            <a:headEnd/>
            <a:tailEnd/>
          </a:ln>
        </p:spPr>
      </p:pic>
      <p:sp>
        <p:nvSpPr>
          <p:cNvPr id="58372" name="Text Box 8"/>
          <p:cNvSpPr txBox="1">
            <a:spLocks noChangeArrowheads="1"/>
          </p:cNvSpPr>
          <p:nvPr/>
        </p:nvSpPr>
        <p:spPr bwMode="auto">
          <a:xfrm>
            <a:off x="365125" y="112713"/>
            <a:ext cx="184150" cy="366712"/>
          </a:xfrm>
          <a:prstGeom prst="rect">
            <a:avLst/>
          </a:prstGeom>
          <a:noFill/>
          <a:ln w="12700">
            <a:noFill/>
            <a:miter lim="800000"/>
            <a:headEnd/>
            <a:tailEnd/>
          </a:ln>
        </p:spPr>
        <p:txBody>
          <a:bodyPr wrap="none">
            <a:spAutoFit/>
          </a:bodyPr>
          <a:lstStyle/>
          <a:p>
            <a:pPr eaLnBrk="0" hangingPunct="0"/>
            <a:endParaRPr lang="en-US" sz="1800">
              <a:latin typeface="Arial" pitchFamily="34" charset="0"/>
            </a:endParaRPr>
          </a:p>
        </p:txBody>
      </p:sp>
      <p:sp>
        <p:nvSpPr>
          <p:cNvPr id="58373" name="Rectangle 9"/>
          <p:cNvSpPr>
            <a:spLocks noChangeArrowheads="1"/>
          </p:cNvSpPr>
          <p:nvPr/>
        </p:nvSpPr>
        <p:spPr bwMode="auto">
          <a:xfrm>
            <a:off x="0" y="152400"/>
            <a:ext cx="9144000" cy="552450"/>
          </a:xfrm>
          <a:prstGeom prst="rect">
            <a:avLst/>
          </a:prstGeom>
          <a:noFill/>
          <a:ln w="12700">
            <a:noFill/>
            <a:miter lim="800000"/>
            <a:headEnd/>
            <a:tailEnd/>
          </a:ln>
        </p:spPr>
        <p:txBody>
          <a:bodyPr lIns="90487" tIns="44450" rIns="90487" bIns="44450" anchor="ctr"/>
          <a:lstStyle/>
          <a:p>
            <a:pPr algn="ctr"/>
            <a:endParaRPr lang="en-US" sz="2800">
              <a:solidFill>
                <a:srgbClr val="333399"/>
              </a:solidFill>
              <a:latin typeface="Arial" pitchFamily="34" charset="0"/>
            </a:endParaRPr>
          </a:p>
        </p:txBody>
      </p:sp>
      <p:sp>
        <p:nvSpPr>
          <p:cNvPr id="58374" name="Text Box 11"/>
          <p:cNvSpPr txBox="1">
            <a:spLocks noChangeArrowheads="1"/>
          </p:cNvSpPr>
          <p:nvPr/>
        </p:nvSpPr>
        <p:spPr bwMode="auto">
          <a:xfrm>
            <a:off x="152400" y="3810000"/>
            <a:ext cx="4343400" cy="579438"/>
          </a:xfrm>
          <a:prstGeom prst="rect">
            <a:avLst/>
          </a:prstGeom>
          <a:noFill/>
          <a:ln w="9525">
            <a:noFill/>
            <a:miter lim="800000"/>
            <a:headEnd/>
            <a:tailEnd/>
          </a:ln>
        </p:spPr>
        <p:txBody>
          <a:bodyPr>
            <a:spAutoFit/>
          </a:bodyPr>
          <a:lstStyle/>
          <a:p>
            <a:pPr algn="ctr" eaLnBrk="0" hangingPunct="0"/>
            <a:endParaRPr lang="en-US"/>
          </a:p>
        </p:txBody>
      </p:sp>
      <p:sp>
        <p:nvSpPr>
          <p:cNvPr id="58375" name="Text Box 12"/>
          <p:cNvSpPr txBox="1">
            <a:spLocks noChangeArrowheads="1"/>
          </p:cNvSpPr>
          <p:nvPr/>
        </p:nvSpPr>
        <p:spPr bwMode="auto">
          <a:xfrm>
            <a:off x="152400" y="3962400"/>
            <a:ext cx="184150" cy="336550"/>
          </a:xfrm>
          <a:prstGeom prst="rect">
            <a:avLst/>
          </a:prstGeom>
          <a:noFill/>
          <a:ln w="9525">
            <a:noFill/>
            <a:miter lim="800000"/>
            <a:headEnd/>
            <a:tailEnd/>
          </a:ln>
        </p:spPr>
        <p:txBody>
          <a:bodyPr wrap="none">
            <a:spAutoFit/>
          </a:bodyPr>
          <a:lstStyle/>
          <a:p>
            <a:pPr algn="ctr" eaLnBrk="0" hangingPunct="0"/>
            <a:endParaRPr lang="en-US" sz="1600"/>
          </a:p>
        </p:txBody>
      </p:sp>
      <p:grpSp>
        <p:nvGrpSpPr>
          <p:cNvPr id="2" name="Group 20"/>
          <p:cNvGrpSpPr>
            <a:grpSpLocks/>
          </p:cNvGrpSpPr>
          <p:nvPr/>
        </p:nvGrpSpPr>
        <p:grpSpPr bwMode="auto">
          <a:xfrm>
            <a:off x="4800600" y="1082085"/>
            <a:ext cx="4343400" cy="3609975"/>
            <a:chOff x="3024" y="563"/>
            <a:chExt cx="2736" cy="2274"/>
          </a:xfrm>
        </p:grpSpPr>
        <p:pic>
          <p:nvPicPr>
            <p:cNvPr id="58382" name="Picture 4" descr="Aerialpcdashedoutline.jpg                                      00001B05 MB's WORK                      BB0686BA:"/>
            <p:cNvPicPr>
              <a:picLocks noChangeAspect="1" noChangeArrowheads="1"/>
            </p:cNvPicPr>
            <p:nvPr/>
          </p:nvPicPr>
          <p:blipFill>
            <a:blip r:embed="rId4" r:link="rId5" cstate="print"/>
            <a:srcRect/>
            <a:stretch>
              <a:fillRect/>
            </a:stretch>
          </p:blipFill>
          <p:spPr bwMode="auto">
            <a:xfrm>
              <a:off x="3024" y="563"/>
              <a:ext cx="2736" cy="2274"/>
            </a:xfrm>
            <a:prstGeom prst="rect">
              <a:avLst/>
            </a:prstGeom>
            <a:noFill/>
            <a:ln w="9525">
              <a:noFill/>
              <a:miter lim="800000"/>
              <a:headEnd/>
              <a:tailEnd/>
            </a:ln>
          </p:spPr>
        </p:pic>
        <p:grpSp>
          <p:nvGrpSpPr>
            <p:cNvPr id="3" name="Group 19"/>
            <p:cNvGrpSpPr>
              <a:grpSpLocks/>
            </p:cNvGrpSpPr>
            <p:nvPr/>
          </p:nvGrpSpPr>
          <p:grpSpPr bwMode="auto">
            <a:xfrm>
              <a:off x="4456" y="2112"/>
              <a:ext cx="988" cy="279"/>
              <a:chOff x="4416" y="2112"/>
              <a:chExt cx="988" cy="279"/>
            </a:xfrm>
          </p:grpSpPr>
          <p:sp>
            <p:nvSpPr>
              <p:cNvPr id="58384" name="Text Box 5"/>
              <p:cNvSpPr txBox="1">
                <a:spLocks noChangeArrowheads="1"/>
              </p:cNvSpPr>
              <p:nvPr/>
            </p:nvSpPr>
            <p:spPr bwMode="auto">
              <a:xfrm>
                <a:off x="4416" y="2160"/>
                <a:ext cx="192" cy="231"/>
              </a:xfrm>
              <a:prstGeom prst="rect">
                <a:avLst/>
              </a:prstGeom>
              <a:noFill/>
              <a:ln w="12700">
                <a:noFill/>
                <a:miter lim="800000"/>
                <a:headEnd/>
                <a:tailEnd/>
              </a:ln>
            </p:spPr>
            <p:txBody>
              <a:bodyPr>
                <a:spAutoFit/>
              </a:bodyPr>
              <a:lstStyle/>
              <a:p>
                <a:pPr eaLnBrk="0" hangingPunct="0"/>
                <a:r>
                  <a:rPr lang="en-US" sz="1800">
                    <a:solidFill>
                      <a:schemeClr val="hlink"/>
                    </a:solidFill>
                    <a:latin typeface="Arial" pitchFamily="34" charset="0"/>
                  </a:rPr>
                  <a:t>A</a:t>
                </a:r>
                <a:endParaRPr lang="en-US" sz="1800">
                  <a:latin typeface="Arial" pitchFamily="34" charset="0"/>
                </a:endParaRPr>
              </a:p>
            </p:txBody>
          </p:sp>
          <p:sp>
            <p:nvSpPr>
              <p:cNvPr id="58385" name="Text Box 6"/>
              <p:cNvSpPr txBox="1">
                <a:spLocks noChangeArrowheads="1"/>
              </p:cNvSpPr>
              <p:nvPr/>
            </p:nvSpPr>
            <p:spPr bwMode="auto">
              <a:xfrm>
                <a:off x="5184" y="2112"/>
                <a:ext cx="220" cy="231"/>
              </a:xfrm>
              <a:prstGeom prst="rect">
                <a:avLst/>
              </a:prstGeom>
              <a:noFill/>
              <a:ln w="12700">
                <a:noFill/>
                <a:miter lim="800000"/>
                <a:headEnd/>
                <a:tailEnd/>
              </a:ln>
            </p:spPr>
            <p:txBody>
              <a:bodyPr wrap="none">
                <a:spAutoFit/>
              </a:bodyPr>
              <a:lstStyle/>
              <a:p>
                <a:pPr eaLnBrk="0" hangingPunct="0"/>
                <a:r>
                  <a:rPr lang="en-US" sz="1800">
                    <a:solidFill>
                      <a:schemeClr val="hlink"/>
                    </a:solidFill>
                    <a:latin typeface="Arial" pitchFamily="34" charset="0"/>
                  </a:rPr>
                  <a:t>C</a:t>
                </a:r>
                <a:endParaRPr lang="en-US" sz="1800">
                  <a:latin typeface="Arial" pitchFamily="34" charset="0"/>
                </a:endParaRPr>
              </a:p>
            </p:txBody>
          </p:sp>
          <p:sp>
            <p:nvSpPr>
              <p:cNvPr id="58386" name="Text Box 15"/>
              <p:cNvSpPr txBox="1">
                <a:spLocks noChangeArrowheads="1"/>
              </p:cNvSpPr>
              <p:nvPr/>
            </p:nvSpPr>
            <p:spPr bwMode="auto">
              <a:xfrm>
                <a:off x="4848" y="2112"/>
                <a:ext cx="220" cy="231"/>
              </a:xfrm>
              <a:prstGeom prst="rect">
                <a:avLst/>
              </a:prstGeom>
              <a:noFill/>
              <a:ln w="12700">
                <a:noFill/>
                <a:miter lim="800000"/>
                <a:headEnd/>
                <a:tailEnd/>
              </a:ln>
            </p:spPr>
            <p:txBody>
              <a:bodyPr>
                <a:spAutoFit/>
              </a:bodyPr>
              <a:lstStyle/>
              <a:p>
                <a:pPr eaLnBrk="0" hangingPunct="0"/>
                <a:r>
                  <a:rPr lang="en-US" sz="1800">
                    <a:solidFill>
                      <a:schemeClr val="hlink"/>
                    </a:solidFill>
                    <a:latin typeface="Arial" pitchFamily="34" charset="0"/>
                  </a:rPr>
                  <a:t>B</a:t>
                </a:r>
                <a:endParaRPr lang="en-US" sz="1800">
                  <a:latin typeface="Arial" pitchFamily="34" charset="0"/>
                </a:endParaRPr>
              </a:p>
            </p:txBody>
          </p:sp>
        </p:grpSp>
      </p:grpSp>
      <p:sp>
        <p:nvSpPr>
          <p:cNvPr id="58377" name="Text Box 18"/>
          <p:cNvSpPr txBox="1">
            <a:spLocks noChangeArrowheads="1"/>
          </p:cNvSpPr>
          <p:nvPr/>
        </p:nvSpPr>
        <p:spPr bwMode="auto">
          <a:xfrm>
            <a:off x="-65315" y="5065713"/>
            <a:ext cx="6248400" cy="969496"/>
          </a:xfrm>
          <a:prstGeom prst="rect">
            <a:avLst/>
          </a:prstGeom>
          <a:noFill/>
          <a:ln w="9525">
            <a:noFill/>
            <a:miter lim="800000"/>
            <a:headEnd/>
            <a:tailEnd/>
          </a:ln>
        </p:spPr>
        <p:txBody>
          <a:bodyPr>
            <a:spAutoFit/>
          </a:bodyPr>
          <a:lstStyle/>
          <a:p>
            <a:pPr eaLnBrk="0" hangingPunct="0"/>
            <a:r>
              <a:rPr lang="en-US" sz="1900" dirty="0">
                <a:solidFill>
                  <a:srgbClr val="333399"/>
                </a:solidFill>
                <a:latin typeface="Arial" pitchFamily="34" charset="0"/>
              </a:rPr>
              <a:t>CEBAF’s delivery of beam with unique properties to</a:t>
            </a:r>
          </a:p>
          <a:p>
            <a:pPr eaLnBrk="0" hangingPunct="0"/>
            <a:r>
              <a:rPr lang="en-US" sz="1900" dirty="0">
                <a:solidFill>
                  <a:srgbClr val="333399"/>
                </a:solidFill>
                <a:latin typeface="Arial" pitchFamily="34" charset="0"/>
              </a:rPr>
              <a:t>three experimental halls simultaneously. Each hall offers </a:t>
            </a:r>
            <a:r>
              <a:rPr lang="en-US" sz="1900" dirty="0" smtClean="0">
                <a:solidFill>
                  <a:srgbClr val="333399"/>
                </a:solidFill>
                <a:latin typeface="Arial" pitchFamily="34" charset="0"/>
              </a:rPr>
              <a:t>different </a:t>
            </a:r>
            <a:r>
              <a:rPr lang="en-US" sz="1900" dirty="0">
                <a:solidFill>
                  <a:srgbClr val="333399"/>
                </a:solidFill>
                <a:latin typeface="Arial" pitchFamily="34" charset="0"/>
              </a:rPr>
              <a:t>capabilities.</a:t>
            </a:r>
          </a:p>
        </p:txBody>
      </p:sp>
      <p:sp>
        <p:nvSpPr>
          <p:cNvPr id="58378" name="Text Box 19"/>
          <p:cNvSpPr txBox="1">
            <a:spLocks noChangeArrowheads="1"/>
          </p:cNvSpPr>
          <p:nvPr/>
        </p:nvSpPr>
        <p:spPr bwMode="auto">
          <a:xfrm>
            <a:off x="28575" y="3582988"/>
            <a:ext cx="4667250" cy="1144587"/>
          </a:xfrm>
          <a:prstGeom prst="rect">
            <a:avLst/>
          </a:prstGeom>
          <a:noFill/>
          <a:ln w="9525">
            <a:noFill/>
            <a:miter lim="800000"/>
            <a:headEnd/>
            <a:tailEnd/>
          </a:ln>
        </p:spPr>
        <p:txBody>
          <a:bodyPr>
            <a:spAutoFit/>
          </a:bodyPr>
          <a:lstStyle/>
          <a:p>
            <a:pPr eaLnBrk="0" hangingPunct="0">
              <a:lnSpc>
                <a:spcPct val="90000"/>
              </a:lnSpc>
            </a:pPr>
            <a:r>
              <a:rPr lang="en-US" sz="1900">
                <a:solidFill>
                  <a:srgbClr val="333399"/>
                </a:solidFill>
                <a:latin typeface="Arial" pitchFamily="34" charset="0"/>
              </a:rPr>
              <a:t>Superconducting electron accelerator provides 100% duty factor beams of unprecedented quality, with high polarization at energies up to 6 GeV.</a:t>
            </a:r>
          </a:p>
        </p:txBody>
      </p:sp>
      <p:sp>
        <p:nvSpPr>
          <p:cNvPr id="58379" name="Rectangle 20"/>
          <p:cNvSpPr>
            <a:spLocks noGrp="1" noChangeArrowheads="1"/>
          </p:cNvSpPr>
          <p:nvPr>
            <p:ph type="body" sz="half" idx="1"/>
          </p:nvPr>
        </p:nvSpPr>
        <p:spPr>
          <a:xfrm>
            <a:off x="152400" y="838200"/>
            <a:ext cx="4611688" cy="914400"/>
          </a:xfrm>
        </p:spPr>
        <p:txBody>
          <a:bodyPr/>
          <a:lstStyle/>
          <a:p>
            <a:pPr marL="0" indent="0" eaLnBrk="1" hangingPunct="1">
              <a:lnSpc>
                <a:spcPct val="90000"/>
              </a:lnSpc>
              <a:buFontTx/>
              <a:buNone/>
            </a:pPr>
            <a:r>
              <a:rPr lang="en-US" sz="1900" dirty="0" smtClean="0">
                <a:solidFill>
                  <a:srgbClr val="333399"/>
                </a:solidFill>
              </a:rPr>
              <a:t>&gt;1200 active member international user community engaged in exploring quark-gluon structure of matter.</a:t>
            </a:r>
          </a:p>
        </p:txBody>
      </p:sp>
      <p:sp>
        <p:nvSpPr>
          <p:cNvPr id="58380" name="Text Box 21"/>
          <p:cNvSpPr txBox="1">
            <a:spLocks noChangeArrowheads="1"/>
          </p:cNvSpPr>
          <p:nvPr/>
        </p:nvSpPr>
        <p:spPr bwMode="auto">
          <a:xfrm>
            <a:off x="5919788" y="739775"/>
            <a:ext cx="2203450" cy="366713"/>
          </a:xfrm>
          <a:prstGeom prst="rect">
            <a:avLst/>
          </a:prstGeom>
          <a:noFill/>
          <a:ln w="9525">
            <a:noFill/>
            <a:miter lim="800000"/>
            <a:headEnd/>
            <a:tailEnd/>
          </a:ln>
        </p:spPr>
        <p:txBody>
          <a:bodyPr wrap="none">
            <a:spAutoFit/>
          </a:bodyPr>
          <a:lstStyle/>
          <a:p>
            <a:r>
              <a:rPr lang="en-US" sz="1800">
                <a:latin typeface="Arial" pitchFamily="34" charset="0"/>
              </a:rPr>
              <a:t>Newport News, VA</a:t>
            </a:r>
          </a:p>
        </p:txBody>
      </p:sp>
      <p:pic>
        <p:nvPicPr>
          <p:cNvPr id="58381" name="Picture 8"/>
          <p:cNvPicPr>
            <a:picLocks noChangeAspect="1" noChangeArrowheads="1"/>
          </p:cNvPicPr>
          <p:nvPr/>
        </p:nvPicPr>
        <p:blipFill>
          <a:blip r:embed="rId6" cstate="print"/>
          <a:srcRect t="5681" r="768" b="5803"/>
          <a:stretch>
            <a:fillRect/>
          </a:stretch>
        </p:blipFill>
        <p:spPr bwMode="auto">
          <a:xfrm>
            <a:off x="6115050" y="4830898"/>
            <a:ext cx="3028950"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40" name="Rectangle 4"/>
          <p:cNvSpPr>
            <a:spLocks noGrp="1" noChangeArrowheads="1"/>
          </p:cNvSpPr>
          <p:nvPr>
            <p:ph type="title"/>
          </p:nvPr>
        </p:nvSpPr>
        <p:spPr/>
        <p:txBody>
          <a:bodyPr/>
          <a:lstStyle/>
          <a:p>
            <a:r>
              <a:rPr lang="en-US" dirty="0" smtClean="0"/>
              <a:t>Electron Scattering: A picture</a:t>
            </a:r>
            <a:endParaRPr lang="en-US" dirty="0"/>
          </a:p>
        </p:txBody>
      </p:sp>
      <p:pic>
        <p:nvPicPr>
          <p:cNvPr id="705542" name="Picture 6"/>
          <p:cNvPicPr>
            <a:picLocks noChangeAspect="1" noChangeArrowheads="1"/>
          </p:cNvPicPr>
          <p:nvPr/>
        </p:nvPicPr>
        <p:blipFill>
          <a:blip r:embed="rId3" cstate="print"/>
          <a:srcRect/>
          <a:stretch>
            <a:fillRect/>
          </a:stretch>
        </p:blipFill>
        <p:spPr bwMode="auto">
          <a:xfrm>
            <a:off x="314715" y="1370246"/>
            <a:ext cx="8651071" cy="4725754"/>
          </a:xfrm>
          <a:prstGeom prst="rect">
            <a:avLst/>
          </a:prstGeom>
          <a:noFill/>
          <a:ln w="38100" algn="ctr">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quarkAnimation3.gif"/>
          <p:cNvPicPr>
            <a:picLocks noChangeAspect="1"/>
          </p:cNvPicPr>
          <p:nvPr/>
        </p:nvPicPr>
        <p:blipFill>
          <a:blip r:embed="rId3" cstate="print"/>
          <a:srcRect/>
          <a:stretch>
            <a:fillRect/>
          </a:stretch>
        </p:blipFill>
        <p:spPr bwMode="auto">
          <a:xfrm>
            <a:off x="1798638" y="1970088"/>
            <a:ext cx="5553075" cy="3898900"/>
          </a:xfrm>
          <a:prstGeom prst="rect">
            <a:avLst/>
          </a:prstGeom>
          <a:noFill/>
          <a:ln w="9525">
            <a:noFill/>
            <a:miter lim="800000"/>
            <a:headEnd/>
            <a:tailEnd/>
          </a:ln>
        </p:spPr>
      </p:pic>
      <p:sp>
        <p:nvSpPr>
          <p:cNvPr id="3"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kern="0" dirty="0">
                <a:latin typeface="+mn-lt"/>
                <a:ea typeface="+mj-ea"/>
                <a:cs typeface="+mj-cs"/>
              </a:rPr>
              <a:t>The Structure of the Proton </a:t>
            </a:r>
            <a:endParaRPr lang="en-GB" sz="3600" b="1" kern="0" dirty="0">
              <a:latin typeface="+mn-lt"/>
              <a:ea typeface="+mj-ea"/>
              <a:cs typeface="+mj-cs"/>
            </a:endParaRPr>
          </a:p>
        </p:txBody>
      </p:sp>
      <p:sp>
        <p:nvSpPr>
          <p:cNvPr id="17" name="TextBox 3"/>
          <p:cNvSpPr txBox="1">
            <a:spLocks noChangeArrowheads="1"/>
          </p:cNvSpPr>
          <p:nvPr/>
        </p:nvSpPr>
        <p:spPr bwMode="auto">
          <a:xfrm>
            <a:off x="304800" y="762000"/>
            <a:ext cx="8513100" cy="1569660"/>
          </a:xfrm>
          <a:prstGeom prst="rect">
            <a:avLst/>
          </a:prstGeom>
          <a:noFill/>
          <a:ln w="9525">
            <a:noFill/>
            <a:miter lim="800000"/>
            <a:headEnd/>
            <a:tailEnd/>
          </a:ln>
        </p:spPr>
        <p:txBody>
          <a:bodyPr wrap="none">
            <a:spAutoFit/>
          </a:bodyPr>
          <a:lstStyle/>
          <a:p>
            <a:pPr>
              <a:defRPr/>
            </a:pPr>
            <a:r>
              <a:rPr lang="en-US" dirty="0">
                <a:latin typeface="Arial" pitchFamily="34" charset="0"/>
                <a:cs typeface="Arial" pitchFamily="34" charset="0"/>
              </a:rPr>
              <a:t>Naïve Quark Model:	proton = </a:t>
            </a:r>
            <a:r>
              <a:rPr lang="en-US" dirty="0" err="1">
                <a:latin typeface="Arial" pitchFamily="34" charset="0"/>
                <a:cs typeface="Arial" pitchFamily="34" charset="0"/>
              </a:rPr>
              <a:t>uud</a:t>
            </a:r>
            <a:r>
              <a:rPr lang="en-US" dirty="0">
                <a:latin typeface="Arial" pitchFamily="34" charset="0"/>
                <a:cs typeface="Arial" pitchFamily="34" charset="0"/>
              </a:rPr>
              <a:t> (valence quarks)</a:t>
            </a:r>
          </a:p>
          <a:p>
            <a:pPr>
              <a:defRPr/>
            </a:pPr>
            <a:r>
              <a:rPr lang="en-US" dirty="0">
                <a:latin typeface="Arial" pitchFamily="34" charset="0"/>
                <a:cs typeface="Arial" pitchFamily="34" charset="0"/>
              </a:rPr>
              <a:t>QCD:			proton = </a:t>
            </a:r>
            <a:r>
              <a:rPr lang="en-US" dirty="0" err="1">
                <a:latin typeface="Arial" pitchFamily="34" charset="0"/>
                <a:cs typeface="Arial" pitchFamily="34" charset="0"/>
              </a:rPr>
              <a:t>uud</a:t>
            </a:r>
            <a:r>
              <a:rPr lang="en-US" dirty="0">
                <a:latin typeface="Arial" pitchFamily="34" charset="0"/>
                <a:cs typeface="Arial" pitchFamily="34" charset="0"/>
              </a:rPr>
              <a:t> + </a:t>
            </a:r>
            <a:r>
              <a:rPr lang="en-US" dirty="0" err="1">
                <a:latin typeface="Arial" pitchFamily="34" charset="0"/>
                <a:cs typeface="Arial" pitchFamily="34" charset="0"/>
              </a:rPr>
              <a:t>uu</a:t>
            </a:r>
            <a:r>
              <a:rPr lang="en-US" dirty="0">
                <a:latin typeface="Arial" pitchFamily="34" charset="0"/>
                <a:cs typeface="Arial" pitchFamily="34" charset="0"/>
              </a:rPr>
              <a:t> + </a:t>
            </a:r>
            <a:r>
              <a:rPr lang="en-US" dirty="0" err="1">
                <a:latin typeface="Arial" pitchFamily="34" charset="0"/>
                <a:cs typeface="Arial" pitchFamily="34" charset="0"/>
              </a:rPr>
              <a:t>dd</a:t>
            </a:r>
            <a:r>
              <a:rPr lang="en-US" dirty="0">
                <a:latin typeface="Arial" pitchFamily="34" charset="0"/>
                <a:cs typeface="Arial" pitchFamily="34" charset="0"/>
              </a:rPr>
              <a:t> + </a:t>
            </a:r>
            <a:r>
              <a:rPr lang="en-US" dirty="0" err="1">
                <a:latin typeface="Arial" pitchFamily="34" charset="0"/>
                <a:cs typeface="Arial" pitchFamily="34" charset="0"/>
              </a:rPr>
              <a:t>ss</a:t>
            </a:r>
            <a:r>
              <a:rPr lang="en-US" dirty="0">
                <a:latin typeface="Arial" pitchFamily="34" charset="0"/>
                <a:cs typeface="Arial" pitchFamily="34" charset="0"/>
              </a:rPr>
              <a:t> </a:t>
            </a:r>
            <a:r>
              <a:rPr lang="en-US" dirty="0" smtClean="0">
                <a:latin typeface="Arial" pitchFamily="34" charset="0"/>
                <a:cs typeface="Arial" pitchFamily="34" charset="0"/>
              </a:rPr>
              <a:t>+  </a:t>
            </a:r>
            <a:endParaRPr lang="en-US" dirty="0">
              <a:latin typeface="Arial" pitchFamily="34" charset="0"/>
              <a:cs typeface="Arial" pitchFamily="34" charset="0"/>
            </a:endParaRPr>
          </a:p>
          <a:p>
            <a:pPr>
              <a:defRPr/>
            </a:pPr>
            <a:r>
              <a:rPr lang="en-US" dirty="0">
                <a:latin typeface="Arial" pitchFamily="34" charset="0"/>
                <a:cs typeface="Arial" pitchFamily="34" charset="0"/>
              </a:rPr>
              <a:t> </a:t>
            </a:r>
            <a:r>
              <a:rPr lang="en-US" dirty="0" smtClean="0">
                <a:latin typeface="Arial" pitchFamily="34" charset="0"/>
                <a:cs typeface="Arial" pitchFamily="34" charset="0"/>
              </a:rPr>
              <a:t>                     The </a:t>
            </a:r>
            <a:r>
              <a:rPr lang="en-US" dirty="0">
                <a:latin typeface="Arial" pitchFamily="34" charset="0"/>
                <a:cs typeface="Arial" pitchFamily="34" charset="0"/>
              </a:rPr>
              <a:t>proton sea has a non-trivial structure: u ≠ d</a:t>
            </a:r>
          </a:p>
          <a:p>
            <a:pPr>
              <a:defRPr/>
            </a:pPr>
            <a:endParaRPr lang="en-US" dirty="0">
              <a:latin typeface="+mn-lt"/>
            </a:endParaRPr>
          </a:p>
        </p:txBody>
      </p:sp>
      <p:cxnSp>
        <p:nvCxnSpPr>
          <p:cNvPr id="18" name="Straight Connector 17"/>
          <p:cNvCxnSpPr/>
          <p:nvPr/>
        </p:nvCxnSpPr>
        <p:spPr>
          <a:xfrm>
            <a:off x="5386388" y="12239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67425" y="12192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50050" y="123983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48613" y="1584325"/>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50263" y="15795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98" name="TextBox 9"/>
          <p:cNvSpPr txBox="1">
            <a:spLocks noChangeArrowheads="1"/>
          </p:cNvSpPr>
          <p:nvPr/>
        </p:nvSpPr>
        <p:spPr bwMode="auto">
          <a:xfrm>
            <a:off x="100013" y="5907088"/>
            <a:ext cx="8878887" cy="400050"/>
          </a:xfrm>
          <a:prstGeom prst="rect">
            <a:avLst/>
          </a:prstGeom>
          <a:noFill/>
          <a:ln w="9525">
            <a:noFill/>
            <a:miter lim="800000"/>
            <a:headEnd/>
            <a:tailEnd/>
          </a:ln>
        </p:spPr>
        <p:txBody>
          <a:bodyPr wrap="none">
            <a:spAutoFit/>
          </a:bodyPr>
          <a:lstStyle/>
          <a:p>
            <a:r>
              <a:rPr lang="en-US" sz="2000">
                <a:latin typeface="Arial" pitchFamily="34" charset="0"/>
              </a:rPr>
              <a:t>The proton is </a:t>
            </a:r>
            <a:r>
              <a:rPr lang="en-US" sz="2000" b="1" u="sng">
                <a:solidFill>
                  <a:srgbClr val="0000FF"/>
                </a:solidFill>
                <a:latin typeface="Arial" pitchFamily="34" charset="0"/>
              </a:rPr>
              <a:t>far more</a:t>
            </a:r>
            <a:r>
              <a:rPr lang="en-US" sz="2000" b="1">
                <a:solidFill>
                  <a:srgbClr val="0000FF"/>
                </a:solidFill>
                <a:latin typeface="Arial" pitchFamily="34" charset="0"/>
              </a:rPr>
              <a:t> </a:t>
            </a:r>
            <a:r>
              <a:rPr lang="en-US" sz="2000">
                <a:latin typeface="Arial" pitchFamily="34" charset="0"/>
              </a:rPr>
              <a:t>than just its up + up + down (valence) quark structure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228600"/>
            <a:ext cx="8331200" cy="403225"/>
          </a:xfrm>
          <a:noFill/>
        </p:spPr>
        <p:txBody>
          <a:bodyPr/>
          <a:lstStyle/>
          <a:p>
            <a:r>
              <a:rPr lang="en-US" smtClean="0">
                <a:solidFill>
                  <a:srgbClr val="FF0000"/>
                </a:solidFill>
                <a:cs typeface="Arial" pitchFamily="34" charset="0"/>
              </a:rPr>
              <a:t>Q</a:t>
            </a:r>
            <a:r>
              <a:rPr lang="en-US" smtClean="0">
                <a:solidFill>
                  <a:srgbClr val="0000FF"/>
                </a:solidFill>
                <a:cs typeface="Arial" pitchFamily="34" charset="0"/>
              </a:rPr>
              <a:t>C</a:t>
            </a:r>
            <a:r>
              <a:rPr lang="en-US" smtClean="0">
                <a:solidFill>
                  <a:srgbClr val="009900"/>
                </a:solidFill>
                <a:cs typeface="Arial" pitchFamily="34" charset="0"/>
              </a:rPr>
              <a:t>D</a:t>
            </a:r>
            <a:r>
              <a:rPr lang="en-US" smtClean="0">
                <a:solidFill>
                  <a:srgbClr val="FF0000"/>
                </a:solidFill>
                <a:cs typeface="Arial" pitchFamily="34" charset="0"/>
              </a:rPr>
              <a:t> </a:t>
            </a:r>
            <a:r>
              <a:rPr lang="en-US" smtClean="0">
                <a:solidFill>
                  <a:schemeClr val="tx1"/>
                </a:solidFill>
                <a:cs typeface="Arial" pitchFamily="34" charset="0"/>
              </a:rPr>
              <a:t>and the Origin of Mass</a:t>
            </a:r>
          </a:p>
        </p:txBody>
      </p:sp>
      <p:pic>
        <p:nvPicPr>
          <p:cNvPr id="13315" name="Picture 5" descr="fig1-pg19"/>
          <p:cNvPicPr>
            <a:picLocks noChangeAspect="1" noChangeArrowheads="1"/>
          </p:cNvPicPr>
          <p:nvPr/>
        </p:nvPicPr>
        <p:blipFill>
          <a:blip r:embed="rId3" cstate="print"/>
          <a:srcRect b="3435"/>
          <a:stretch>
            <a:fillRect/>
          </a:stretch>
        </p:blipFill>
        <p:spPr bwMode="auto">
          <a:xfrm>
            <a:off x="152400" y="3082925"/>
            <a:ext cx="4343400" cy="3236913"/>
          </a:xfrm>
          <a:prstGeom prst="rect">
            <a:avLst/>
          </a:prstGeom>
          <a:noFill/>
          <a:ln w="9525">
            <a:noFill/>
            <a:miter lim="800000"/>
            <a:headEnd/>
            <a:tailEnd/>
          </a:ln>
        </p:spPr>
      </p:pic>
      <p:sp>
        <p:nvSpPr>
          <p:cNvPr id="13316" name="Rectangle 9"/>
          <p:cNvSpPr>
            <a:spLocks noChangeArrowheads="1"/>
          </p:cNvSpPr>
          <p:nvPr/>
        </p:nvSpPr>
        <p:spPr bwMode="auto">
          <a:xfrm>
            <a:off x="4625975" y="1022350"/>
            <a:ext cx="4079875" cy="5189538"/>
          </a:xfrm>
          <a:prstGeom prst="rect">
            <a:avLst/>
          </a:prstGeom>
          <a:noFill/>
          <a:ln w="9525">
            <a:noFill/>
            <a:miter lim="800000"/>
            <a:headEnd/>
            <a:tailEnd/>
          </a:ln>
        </p:spPr>
        <p:txBody>
          <a:bodyPr>
            <a:spAutoFit/>
          </a:bodyPr>
          <a:lstStyle/>
          <a:p>
            <a:pPr eaLnBrk="0" hangingPunct="0">
              <a:spcBef>
                <a:spcPct val="10000"/>
              </a:spcBef>
              <a:spcAft>
                <a:spcPct val="10000"/>
              </a:spcAft>
              <a:buClr>
                <a:schemeClr val="tx2"/>
              </a:buClr>
              <a:buFont typeface="Wingdings" pitchFamily="2" charset="2"/>
              <a:buChar char="n"/>
            </a:pPr>
            <a:r>
              <a:rPr lang="en-US" dirty="0">
                <a:latin typeface="Arial" pitchFamily="34" charset="0"/>
              </a:rPr>
              <a:t>   99% of the proton’s mass/energy is due to the </a:t>
            </a:r>
            <a:r>
              <a:rPr lang="en-US" dirty="0">
                <a:solidFill>
                  <a:srgbClr val="0000FF"/>
                </a:solidFill>
                <a:latin typeface="Arial" pitchFamily="34" charset="0"/>
              </a:rPr>
              <a:t>self-generating gluon field</a:t>
            </a:r>
          </a:p>
          <a:p>
            <a:pPr lvl="1" eaLnBrk="0" hangingPunct="0">
              <a:spcBef>
                <a:spcPct val="10000"/>
              </a:spcBef>
              <a:spcAft>
                <a:spcPct val="10000"/>
              </a:spcAft>
              <a:buClr>
                <a:schemeClr val="tx2"/>
              </a:buClr>
              <a:buFontTx/>
              <a:buChar char="–"/>
            </a:pPr>
            <a:r>
              <a:rPr lang="en-US" dirty="0">
                <a:latin typeface="Arial" pitchFamily="34" charset="0"/>
              </a:rPr>
              <a:t> Higgs mechanism has 	almost no role.</a:t>
            </a:r>
          </a:p>
          <a:p>
            <a:pPr lvl="1" eaLnBrk="0" hangingPunct="0">
              <a:spcBef>
                <a:spcPct val="10000"/>
              </a:spcBef>
              <a:spcAft>
                <a:spcPct val="10000"/>
              </a:spcAft>
              <a:buClr>
                <a:schemeClr val="tx2"/>
              </a:buClr>
              <a:buFontTx/>
              <a:buChar char="–"/>
            </a:pPr>
            <a:endParaRPr lang="en-US" sz="1800" dirty="0">
              <a:latin typeface="Arial" pitchFamily="34" charset="0"/>
            </a:endParaRPr>
          </a:p>
          <a:p>
            <a:pPr eaLnBrk="0" hangingPunct="0">
              <a:spcBef>
                <a:spcPct val="10000"/>
              </a:spcBef>
              <a:spcAft>
                <a:spcPct val="10000"/>
              </a:spcAft>
              <a:buClr>
                <a:schemeClr val="tx2"/>
              </a:buClr>
              <a:buFont typeface="Wingdings" pitchFamily="2" charset="2"/>
              <a:buChar char="n"/>
            </a:pPr>
            <a:r>
              <a:rPr lang="en-US" dirty="0">
                <a:latin typeface="Arial" pitchFamily="34" charset="0"/>
              </a:rPr>
              <a:t> The similarity of mass between the proton and neutron arises from the fact that the gluon dynamics are the same</a:t>
            </a:r>
          </a:p>
          <a:p>
            <a:pPr lvl="1" eaLnBrk="0" hangingPunct="0">
              <a:spcBef>
                <a:spcPct val="10000"/>
              </a:spcBef>
              <a:spcAft>
                <a:spcPct val="10000"/>
              </a:spcAft>
              <a:buClr>
                <a:schemeClr val="tx2"/>
              </a:buClr>
              <a:buFontTx/>
              <a:buChar char="–"/>
            </a:pPr>
            <a:r>
              <a:rPr lang="en-US" dirty="0">
                <a:latin typeface="Arial" pitchFamily="34" charset="0"/>
              </a:rPr>
              <a:t> </a:t>
            </a:r>
            <a:r>
              <a:rPr lang="en-US" dirty="0" smtClean="0">
                <a:latin typeface="Arial" pitchFamily="34" charset="0"/>
              </a:rPr>
              <a:t>Bare quarks </a:t>
            </a:r>
            <a:r>
              <a:rPr lang="en-US" dirty="0">
                <a:latin typeface="Arial" pitchFamily="34" charset="0"/>
              </a:rPr>
              <a:t>contribute 	almost nothing.</a:t>
            </a:r>
          </a:p>
        </p:txBody>
      </p:sp>
      <p:pic>
        <p:nvPicPr>
          <p:cNvPr id="13317" name="Picture 10"/>
          <p:cNvPicPr>
            <a:picLocks noChangeAspect="1" noChangeArrowheads="1"/>
          </p:cNvPicPr>
          <p:nvPr/>
        </p:nvPicPr>
        <p:blipFill>
          <a:blip r:embed="rId4" cstate="print"/>
          <a:srcRect l="32661" t="12866" r="31624" b="63126"/>
          <a:stretch>
            <a:fillRect/>
          </a:stretch>
        </p:blipFill>
        <p:spPr bwMode="auto">
          <a:xfrm>
            <a:off x="914400" y="957263"/>
            <a:ext cx="2438400" cy="2198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ph sz="half" idx="1"/>
          </p:nvPr>
        </p:nvGraphicFramePr>
        <p:xfrm>
          <a:off x="1219200" y="2984500"/>
          <a:ext cx="3721100" cy="606425"/>
        </p:xfrm>
        <a:graphic>
          <a:graphicData uri="http://schemas.openxmlformats.org/presentationml/2006/ole">
            <p:oleObj spid="_x0000_s57346" name="Equation" r:id="rId4" imgW="2692080" imgH="482400" progId="Equation.3">
              <p:embed/>
            </p:oleObj>
          </a:graphicData>
        </a:graphic>
      </p:graphicFrame>
      <p:graphicFrame>
        <p:nvGraphicFramePr>
          <p:cNvPr id="5123" name="Object 3"/>
          <p:cNvGraphicFramePr>
            <a:graphicFrameLocks noChangeAspect="1"/>
          </p:cNvGraphicFramePr>
          <p:nvPr/>
        </p:nvGraphicFramePr>
        <p:xfrm>
          <a:off x="3952875" y="2927350"/>
          <a:ext cx="693738" cy="336550"/>
        </p:xfrm>
        <a:graphic>
          <a:graphicData uri="http://schemas.openxmlformats.org/presentationml/2006/ole">
            <p:oleObj spid="_x0000_s57347" name="Equation" r:id="rId5" imgW="609480" imgH="253800" progId="Equation.3">
              <p:embed/>
            </p:oleObj>
          </a:graphicData>
        </a:graphic>
      </p:graphicFrame>
      <p:graphicFrame>
        <p:nvGraphicFramePr>
          <p:cNvPr id="5124" name="Object 4"/>
          <p:cNvGraphicFramePr>
            <a:graphicFrameLocks noChangeAspect="1"/>
          </p:cNvGraphicFramePr>
          <p:nvPr/>
        </p:nvGraphicFramePr>
        <p:xfrm>
          <a:off x="6315075" y="1935163"/>
          <a:ext cx="2520950" cy="598487"/>
        </p:xfrm>
        <a:graphic>
          <a:graphicData uri="http://schemas.openxmlformats.org/presentationml/2006/ole">
            <p:oleObj spid="_x0000_s57348" name="Equation" r:id="rId6" imgW="1815840" imgH="431640" progId="Equation.3">
              <p:embed/>
            </p:oleObj>
          </a:graphicData>
        </a:graphic>
      </p:graphicFrame>
      <p:sp>
        <p:nvSpPr>
          <p:cNvPr id="5125" name="Text Box 5"/>
          <p:cNvSpPr txBox="1">
            <a:spLocks noChangeArrowheads="1"/>
          </p:cNvSpPr>
          <p:nvPr/>
        </p:nvSpPr>
        <p:spPr bwMode="auto">
          <a:xfrm>
            <a:off x="0" y="152400"/>
            <a:ext cx="6248400" cy="519112"/>
          </a:xfrm>
          <a:prstGeom prst="rect">
            <a:avLst/>
          </a:prstGeom>
          <a:noFill/>
          <a:ln w="9525">
            <a:noFill/>
            <a:miter lim="800000"/>
            <a:headEnd/>
            <a:tailEnd/>
          </a:ln>
        </p:spPr>
        <p:txBody>
          <a:bodyPr>
            <a:spAutoFit/>
          </a:bodyPr>
          <a:lstStyle/>
          <a:p>
            <a:pPr>
              <a:spcBef>
                <a:spcPct val="50000"/>
              </a:spcBef>
            </a:pPr>
            <a:r>
              <a:rPr lang="en-US" sz="2800" dirty="0"/>
              <a:t>PREX :   </a:t>
            </a:r>
            <a:r>
              <a:rPr lang="en-US" sz="2800" baseline="30000" dirty="0"/>
              <a:t>208</a:t>
            </a:r>
            <a:r>
              <a:rPr lang="en-US" sz="2800" dirty="0"/>
              <a:t>Pb  Radius Experiment</a:t>
            </a:r>
          </a:p>
        </p:txBody>
      </p:sp>
      <p:sp>
        <p:nvSpPr>
          <p:cNvPr id="5126" name="Text Box 6"/>
          <p:cNvSpPr txBox="1">
            <a:spLocks noChangeArrowheads="1"/>
          </p:cNvSpPr>
          <p:nvPr/>
        </p:nvSpPr>
        <p:spPr bwMode="auto">
          <a:xfrm>
            <a:off x="228600" y="1524000"/>
            <a:ext cx="3429000" cy="396875"/>
          </a:xfrm>
          <a:prstGeom prst="rect">
            <a:avLst/>
          </a:prstGeom>
          <a:noFill/>
          <a:ln w="9525">
            <a:noFill/>
            <a:miter lim="800000"/>
            <a:headEnd/>
            <a:tailEnd/>
          </a:ln>
        </p:spPr>
        <p:txBody>
          <a:bodyPr>
            <a:spAutoFit/>
          </a:bodyPr>
          <a:lstStyle/>
          <a:p>
            <a:pPr>
              <a:spcBef>
                <a:spcPct val="50000"/>
              </a:spcBef>
            </a:pPr>
            <a:r>
              <a:rPr lang="en-US" sz="2000" b="0" dirty="0">
                <a:solidFill>
                  <a:schemeClr val="accent2"/>
                </a:solidFill>
              </a:rPr>
              <a:t>Z    </a:t>
            </a:r>
            <a:r>
              <a:rPr lang="en-US" sz="1600" dirty="0"/>
              <a:t>(Weak  Interaction)</a:t>
            </a:r>
            <a:r>
              <a:rPr lang="en-US" sz="2000" b="0" dirty="0">
                <a:solidFill>
                  <a:schemeClr val="accent2"/>
                </a:solidFill>
              </a:rPr>
              <a:t> :</a:t>
            </a:r>
          </a:p>
        </p:txBody>
      </p:sp>
      <p:sp>
        <p:nvSpPr>
          <p:cNvPr id="5127" name="Text Box 7"/>
          <p:cNvSpPr txBox="1">
            <a:spLocks noChangeArrowheads="1"/>
          </p:cNvSpPr>
          <p:nvPr/>
        </p:nvSpPr>
        <p:spPr bwMode="auto">
          <a:xfrm>
            <a:off x="2209800" y="1524000"/>
            <a:ext cx="4572000" cy="396875"/>
          </a:xfrm>
          <a:prstGeom prst="rect">
            <a:avLst/>
          </a:prstGeom>
          <a:noFill/>
          <a:ln w="9525">
            <a:noFill/>
            <a:miter lim="800000"/>
            <a:headEnd/>
            <a:tailEnd/>
          </a:ln>
        </p:spPr>
        <p:txBody>
          <a:bodyPr>
            <a:spAutoFit/>
          </a:bodyPr>
          <a:lstStyle/>
          <a:p>
            <a:r>
              <a:rPr lang="en-US" sz="2000" b="0" dirty="0">
                <a:solidFill>
                  <a:srgbClr val="669900"/>
                </a:solidFill>
              </a:rPr>
              <a:t>   </a:t>
            </a:r>
            <a:r>
              <a:rPr lang="en-US" dirty="0">
                <a:solidFill>
                  <a:srgbClr val="009900"/>
                </a:solidFill>
              </a:rPr>
              <a:t>couples mainly to neutrons</a:t>
            </a:r>
          </a:p>
        </p:txBody>
      </p:sp>
      <p:sp>
        <p:nvSpPr>
          <p:cNvPr id="5128" name="Text Box 8"/>
          <p:cNvSpPr txBox="1">
            <a:spLocks noChangeArrowheads="1"/>
          </p:cNvSpPr>
          <p:nvPr/>
        </p:nvSpPr>
        <p:spPr bwMode="auto">
          <a:xfrm>
            <a:off x="319088" y="882650"/>
            <a:ext cx="4191000" cy="396875"/>
          </a:xfrm>
          <a:prstGeom prst="rect">
            <a:avLst/>
          </a:prstGeom>
          <a:noFill/>
          <a:ln w="9525">
            <a:noFill/>
            <a:miter lim="800000"/>
            <a:headEnd/>
            <a:tailEnd/>
          </a:ln>
        </p:spPr>
        <p:txBody>
          <a:bodyPr>
            <a:spAutoFit/>
          </a:bodyPr>
          <a:lstStyle/>
          <a:p>
            <a:pPr>
              <a:spcBef>
                <a:spcPct val="50000"/>
              </a:spcBef>
            </a:pPr>
            <a:r>
              <a:rPr lang="en-US" sz="2000" b="0">
                <a:solidFill>
                  <a:srgbClr val="1658FC"/>
                </a:solidFill>
              </a:rPr>
              <a:t>Low Q</a:t>
            </a:r>
            <a:r>
              <a:rPr lang="en-US" sz="2000" b="0" baseline="30000">
                <a:solidFill>
                  <a:srgbClr val="1658FC"/>
                </a:solidFill>
              </a:rPr>
              <a:t>2</a:t>
            </a:r>
            <a:r>
              <a:rPr lang="en-US" sz="2000" b="0">
                <a:solidFill>
                  <a:srgbClr val="1658FC"/>
                </a:solidFill>
              </a:rPr>
              <a:t> elastic e-nucleus scattering</a:t>
            </a:r>
          </a:p>
        </p:txBody>
      </p:sp>
      <p:sp>
        <p:nvSpPr>
          <p:cNvPr id="5129" name="Text Box 9"/>
          <p:cNvSpPr txBox="1">
            <a:spLocks noChangeArrowheads="1"/>
          </p:cNvSpPr>
          <p:nvPr/>
        </p:nvSpPr>
        <p:spPr bwMode="auto">
          <a:xfrm>
            <a:off x="381000" y="1447800"/>
            <a:ext cx="381000" cy="274638"/>
          </a:xfrm>
          <a:prstGeom prst="rect">
            <a:avLst/>
          </a:prstGeom>
          <a:noFill/>
          <a:ln w="9525">
            <a:noFill/>
            <a:miter lim="800000"/>
            <a:headEnd/>
            <a:tailEnd/>
          </a:ln>
        </p:spPr>
        <p:txBody>
          <a:bodyPr>
            <a:spAutoFit/>
          </a:bodyPr>
          <a:lstStyle/>
          <a:p>
            <a:pPr>
              <a:spcBef>
                <a:spcPct val="50000"/>
              </a:spcBef>
            </a:pPr>
            <a:r>
              <a:rPr lang="en-US" sz="1200" b="0" dirty="0">
                <a:solidFill>
                  <a:schemeClr val="accent2"/>
                </a:solidFill>
              </a:rPr>
              <a:t>0</a:t>
            </a:r>
          </a:p>
        </p:txBody>
      </p:sp>
      <p:sp>
        <p:nvSpPr>
          <p:cNvPr id="5130" name="Line 10"/>
          <p:cNvSpPr>
            <a:spLocks noChangeShapeType="1"/>
          </p:cNvSpPr>
          <p:nvPr/>
        </p:nvSpPr>
        <p:spPr bwMode="auto">
          <a:xfrm flipH="1">
            <a:off x="4351338" y="1905000"/>
            <a:ext cx="220662" cy="819150"/>
          </a:xfrm>
          <a:prstGeom prst="line">
            <a:avLst/>
          </a:prstGeom>
          <a:noFill/>
          <a:ln w="25400">
            <a:solidFill>
              <a:srgbClr val="008000"/>
            </a:solidFill>
            <a:round/>
            <a:headEnd/>
            <a:tailEnd type="stealth" w="lg" len="lg"/>
          </a:ln>
        </p:spPr>
        <p:txBody>
          <a:bodyPr/>
          <a:lstStyle/>
          <a:p>
            <a:endParaRPr lang="en-US"/>
          </a:p>
        </p:txBody>
      </p:sp>
      <p:sp>
        <p:nvSpPr>
          <p:cNvPr id="5131" name="Text Box 11"/>
          <p:cNvSpPr txBox="1">
            <a:spLocks noChangeArrowheads="1"/>
          </p:cNvSpPr>
          <p:nvPr/>
        </p:nvSpPr>
        <p:spPr bwMode="auto">
          <a:xfrm>
            <a:off x="228600" y="228600"/>
            <a:ext cx="2209800" cy="366713"/>
          </a:xfrm>
          <a:prstGeom prst="rect">
            <a:avLst/>
          </a:prstGeom>
          <a:noFill/>
          <a:ln w="9525">
            <a:noFill/>
            <a:miter lim="800000"/>
            <a:headEnd/>
            <a:tailEnd/>
          </a:ln>
        </p:spPr>
        <p:txBody>
          <a:bodyPr>
            <a:spAutoFit/>
          </a:bodyPr>
          <a:lstStyle/>
          <a:p>
            <a:pPr>
              <a:spcBef>
                <a:spcPct val="50000"/>
              </a:spcBef>
            </a:pPr>
            <a:endParaRPr lang="en-US" b="0"/>
          </a:p>
        </p:txBody>
      </p:sp>
      <p:sp>
        <p:nvSpPr>
          <p:cNvPr id="5132" name="Text Box 12"/>
          <p:cNvSpPr txBox="1">
            <a:spLocks noChangeArrowheads="1"/>
          </p:cNvSpPr>
          <p:nvPr/>
        </p:nvSpPr>
        <p:spPr bwMode="auto">
          <a:xfrm>
            <a:off x="0" y="2209800"/>
            <a:ext cx="4538663" cy="366713"/>
          </a:xfrm>
          <a:prstGeom prst="rect">
            <a:avLst/>
          </a:prstGeom>
          <a:noFill/>
          <a:ln w="9525">
            <a:noFill/>
            <a:miter lim="800000"/>
            <a:headEnd/>
            <a:tailEnd/>
          </a:ln>
        </p:spPr>
        <p:txBody>
          <a:bodyPr>
            <a:spAutoFit/>
          </a:bodyPr>
          <a:lstStyle/>
          <a:p>
            <a:pPr>
              <a:spcBef>
                <a:spcPct val="50000"/>
              </a:spcBef>
            </a:pPr>
            <a:r>
              <a:rPr lang="en-US" dirty="0">
                <a:solidFill>
                  <a:schemeClr val="accent1"/>
                </a:solidFill>
              </a:rPr>
              <a:t>Measure a Parity  Violating  Asymmetry</a:t>
            </a:r>
          </a:p>
        </p:txBody>
      </p:sp>
      <p:pic>
        <p:nvPicPr>
          <p:cNvPr id="5133" name="Picture 13" descr="star1"/>
          <p:cNvPicPr>
            <a:picLocks noChangeAspect="1" noChangeArrowheads="1"/>
          </p:cNvPicPr>
          <p:nvPr/>
        </p:nvPicPr>
        <p:blipFill>
          <a:blip r:embed="rId7" cstate="print"/>
          <a:srcRect/>
          <a:stretch>
            <a:fillRect/>
          </a:stretch>
        </p:blipFill>
        <p:spPr bwMode="auto">
          <a:xfrm>
            <a:off x="4935538" y="2571750"/>
            <a:ext cx="3962400" cy="3686175"/>
          </a:xfrm>
          <a:prstGeom prst="rect">
            <a:avLst/>
          </a:prstGeom>
          <a:noFill/>
          <a:ln w="9525">
            <a:noFill/>
            <a:miter lim="800000"/>
            <a:headEnd/>
            <a:tailEnd/>
          </a:ln>
        </p:spPr>
      </p:pic>
      <p:sp>
        <p:nvSpPr>
          <p:cNvPr id="5134" name="Text Box 14"/>
          <p:cNvSpPr txBox="1">
            <a:spLocks noChangeArrowheads="1"/>
          </p:cNvSpPr>
          <p:nvPr/>
        </p:nvSpPr>
        <p:spPr bwMode="auto">
          <a:xfrm>
            <a:off x="3432175" y="1274763"/>
            <a:ext cx="2438400" cy="336550"/>
          </a:xfrm>
          <a:prstGeom prst="rect">
            <a:avLst/>
          </a:prstGeom>
          <a:noFill/>
          <a:ln w="9525">
            <a:noFill/>
            <a:miter lim="800000"/>
            <a:headEnd/>
            <a:tailEnd/>
          </a:ln>
        </p:spPr>
        <p:txBody>
          <a:bodyPr>
            <a:spAutoFit/>
          </a:bodyPr>
          <a:lstStyle/>
          <a:p>
            <a:pPr>
              <a:spcBef>
                <a:spcPct val="50000"/>
              </a:spcBef>
            </a:pPr>
            <a:r>
              <a:rPr lang="en-US" sz="1600" b="0">
                <a:solidFill>
                  <a:srgbClr val="0033CC"/>
                </a:solidFill>
              </a:rPr>
              <a:t>(E = 850 MeV,  </a:t>
            </a:r>
            <a:r>
              <a:rPr lang="en-US" sz="1600" b="0">
                <a:solidFill>
                  <a:srgbClr val="0033CC"/>
                </a:solidFill>
                <a:latin typeface="Symbol" pitchFamily="18" charset="2"/>
              </a:rPr>
              <a:t>Q=6</a:t>
            </a:r>
            <a:r>
              <a:rPr lang="en-US" sz="1600" b="0" baseline="46000">
                <a:solidFill>
                  <a:srgbClr val="0033CC"/>
                </a:solidFill>
                <a:latin typeface="Symbol" pitchFamily="18" charset="2"/>
              </a:rPr>
              <a:t>o </a:t>
            </a:r>
            <a:r>
              <a:rPr lang="en-US" sz="1600" b="0">
                <a:solidFill>
                  <a:srgbClr val="0033CC"/>
                </a:solidFill>
                <a:latin typeface="Symbol" pitchFamily="18" charset="2"/>
              </a:rPr>
              <a:t>)</a:t>
            </a:r>
          </a:p>
        </p:txBody>
      </p:sp>
      <p:sp>
        <p:nvSpPr>
          <p:cNvPr id="5135" name="Text Box 15"/>
          <p:cNvSpPr txBox="1">
            <a:spLocks noChangeArrowheads="1"/>
          </p:cNvSpPr>
          <p:nvPr/>
        </p:nvSpPr>
        <p:spPr bwMode="auto">
          <a:xfrm>
            <a:off x="6553200" y="1600200"/>
            <a:ext cx="2590800" cy="304800"/>
          </a:xfrm>
          <a:prstGeom prst="rect">
            <a:avLst/>
          </a:prstGeom>
          <a:noFill/>
          <a:ln w="9525">
            <a:noFill/>
            <a:miter lim="800000"/>
            <a:headEnd/>
            <a:tailEnd/>
          </a:ln>
        </p:spPr>
        <p:txBody>
          <a:bodyPr>
            <a:spAutoFit/>
          </a:bodyPr>
          <a:lstStyle/>
          <a:p>
            <a:pPr>
              <a:spcBef>
                <a:spcPct val="50000"/>
              </a:spcBef>
            </a:pPr>
            <a:r>
              <a:rPr lang="en-US" sz="1400" b="0"/>
              <a:t>Sensitive  to  neutron  radius</a:t>
            </a:r>
          </a:p>
        </p:txBody>
      </p:sp>
      <p:sp>
        <p:nvSpPr>
          <p:cNvPr id="5136" name="Text Box 16"/>
          <p:cNvSpPr txBox="1">
            <a:spLocks noChangeArrowheads="1"/>
          </p:cNvSpPr>
          <p:nvPr/>
        </p:nvSpPr>
        <p:spPr bwMode="auto">
          <a:xfrm>
            <a:off x="152400" y="3581400"/>
            <a:ext cx="4648200" cy="2585323"/>
          </a:xfrm>
          <a:prstGeom prst="rect">
            <a:avLst/>
          </a:prstGeom>
          <a:noFill/>
          <a:ln w="9525">
            <a:noFill/>
            <a:miter lim="800000"/>
            <a:headEnd/>
            <a:tailEnd/>
          </a:ln>
        </p:spPr>
        <p:txBody>
          <a:bodyPr wrap="square">
            <a:spAutoFit/>
          </a:bodyPr>
          <a:lstStyle/>
          <a:p>
            <a:pPr>
              <a:spcBef>
                <a:spcPct val="50000"/>
              </a:spcBef>
            </a:pPr>
            <a:endParaRPr lang="en-US" dirty="0">
              <a:solidFill>
                <a:srgbClr val="33CC33"/>
              </a:solidFill>
            </a:endParaRPr>
          </a:p>
          <a:p>
            <a:pPr>
              <a:spcBef>
                <a:spcPct val="50000"/>
              </a:spcBef>
              <a:buFontTx/>
              <a:buChar char="•"/>
            </a:pPr>
            <a:r>
              <a:rPr lang="en-US" sz="2000" dirty="0">
                <a:solidFill>
                  <a:srgbClr val="0000CC"/>
                </a:solidFill>
              </a:rPr>
              <a:t>  </a:t>
            </a:r>
            <a:r>
              <a:rPr lang="en-US" dirty="0" smtClean="0"/>
              <a:t>Fundamental</a:t>
            </a:r>
            <a:r>
              <a:rPr lang="en-US" sz="2000" dirty="0" smtClean="0">
                <a:solidFill>
                  <a:srgbClr val="0000CC"/>
                </a:solidFill>
              </a:rPr>
              <a:t> </a:t>
            </a:r>
            <a:r>
              <a:rPr lang="en-US" dirty="0"/>
              <a:t>check of</a:t>
            </a:r>
            <a:r>
              <a:rPr lang="en-US" sz="2000" dirty="0">
                <a:solidFill>
                  <a:srgbClr val="0000CC"/>
                </a:solidFill>
              </a:rPr>
              <a:t> </a:t>
            </a:r>
          </a:p>
          <a:p>
            <a:pPr>
              <a:spcBef>
                <a:spcPct val="50000"/>
              </a:spcBef>
              <a:buFontTx/>
              <a:buChar char="•"/>
            </a:pPr>
            <a:endParaRPr lang="en-US" sz="2000" dirty="0">
              <a:solidFill>
                <a:srgbClr val="0000CC"/>
              </a:solidFill>
            </a:endParaRPr>
          </a:p>
          <a:p>
            <a:pPr>
              <a:spcBef>
                <a:spcPct val="50000"/>
              </a:spcBef>
              <a:buFontTx/>
              <a:buChar char="•"/>
            </a:pPr>
            <a:r>
              <a:rPr lang="en-US" sz="2000" dirty="0">
                <a:solidFill>
                  <a:srgbClr val="0000CC"/>
                </a:solidFill>
              </a:rPr>
              <a:t>    </a:t>
            </a:r>
            <a:r>
              <a:rPr lang="en-US" dirty="0"/>
              <a:t>Input  to</a:t>
            </a:r>
            <a:r>
              <a:rPr lang="en-US" sz="2000" dirty="0"/>
              <a:t> </a:t>
            </a:r>
            <a:r>
              <a:rPr lang="en-US" dirty="0"/>
              <a:t>Atomic PV  </a:t>
            </a:r>
            <a:r>
              <a:rPr lang="en-US" dirty="0" err="1"/>
              <a:t>Expts</a:t>
            </a:r>
            <a:endParaRPr lang="en-US" dirty="0"/>
          </a:p>
          <a:p>
            <a:pPr>
              <a:spcBef>
                <a:spcPct val="50000"/>
              </a:spcBef>
              <a:buFontTx/>
              <a:buChar char="•"/>
            </a:pPr>
            <a:r>
              <a:rPr lang="en-US" sz="2000" dirty="0">
                <a:solidFill>
                  <a:srgbClr val="0000CC"/>
                </a:solidFill>
              </a:rPr>
              <a:t>    </a:t>
            </a:r>
            <a:r>
              <a:rPr lang="en-US" dirty="0"/>
              <a:t>Neutron Star Structure</a:t>
            </a:r>
          </a:p>
        </p:txBody>
      </p:sp>
      <p:sp>
        <p:nvSpPr>
          <p:cNvPr id="5137" name="Text Box 17"/>
          <p:cNvSpPr txBox="1">
            <a:spLocks noChangeArrowheads="1"/>
          </p:cNvSpPr>
          <p:nvPr/>
        </p:nvSpPr>
        <p:spPr bwMode="auto">
          <a:xfrm>
            <a:off x="1752600" y="4495800"/>
            <a:ext cx="2667000" cy="461665"/>
          </a:xfrm>
          <a:prstGeom prst="rect">
            <a:avLst/>
          </a:prstGeom>
          <a:noFill/>
          <a:ln w="9525">
            <a:noFill/>
            <a:miter lim="800000"/>
            <a:headEnd/>
            <a:tailEnd/>
          </a:ln>
        </p:spPr>
        <p:txBody>
          <a:bodyPr wrap="square">
            <a:spAutoFit/>
          </a:bodyPr>
          <a:lstStyle/>
          <a:p>
            <a:r>
              <a:rPr lang="en-US" dirty="0"/>
              <a:t>Nuclear Theory</a:t>
            </a:r>
          </a:p>
        </p:txBody>
      </p:sp>
      <p:pic>
        <p:nvPicPr>
          <p:cNvPr id="5138" name="Picture 18"/>
          <p:cNvPicPr>
            <a:picLocks noChangeAspect="1" noChangeArrowheads="1"/>
          </p:cNvPicPr>
          <p:nvPr/>
        </p:nvPicPr>
        <p:blipFill>
          <a:blip r:embed="rId8" cstate="print"/>
          <a:srcRect l="19760" t="27347" b="27347"/>
          <a:stretch>
            <a:fillRect/>
          </a:stretch>
        </p:blipFill>
        <p:spPr bwMode="auto">
          <a:xfrm>
            <a:off x="6338888" y="0"/>
            <a:ext cx="2805112" cy="188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3"/>
</p:tagLst>
</file>

<file path=ppt/tags/tag2.xml><?xml version="1.0" encoding="utf-8"?>
<p:tagLst xmlns:a="http://schemas.openxmlformats.org/drawingml/2006/main" xmlns:r="http://schemas.openxmlformats.org/officeDocument/2006/relationships" xmlns:p="http://schemas.openxmlformats.org/presentationml/2006/main">
  <p:tag name="TIMING" val="|19.5|35.8|22."/>
</p:tagLst>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31054</TotalTime>
  <Words>2363</Words>
  <Application>Microsoft Office PowerPoint</Application>
  <PresentationFormat>On-screen Show (4:3)</PresentationFormat>
  <Paragraphs>542</Paragraphs>
  <Slides>45</Slides>
  <Notes>39</Notes>
  <HiddenSlides>0</HiddenSlides>
  <MMClips>0</MMClips>
  <ScaleCrop>false</ScaleCrop>
  <HeadingPairs>
    <vt:vector size="8" baseType="variant">
      <vt:variant>
        <vt:lpstr>Theme</vt:lpstr>
      </vt:variant>
      <vt:variant>
        <vt:i4>2</vt:i4>
      </vt:variant>
      <vt:variant>
        <vt:lpstr>Links</vt:lpstr>
      </vt:variant>
      <vt:variant>
        <vt:i4>2</vt:i4>
      </vt:variant>
      <vt:variant>
        <vt:lpstr>Embedded OLE Servers</vt:lpstr>
      </vt:variant>
      <vt:variant>
        <vt:i4>1</vt:i4>
      </vt:variant>
      <vt:variant>
        <vt:lpstr>Slide Titles</vt:lpstr>
      </vt:variant>
      <vt:variant>
        <vt:i4>45</vt:i4>
      </vt:variant>
    </vt:vector>
  </HeadingPairs>
  <TitlesOfParts>
    <vt:vector size="50" baseType="lpstr">
      <vt:lpstr>2_JLab_PowerPoint1</vt:lpstr>
      <vt:lpstr>3_JLab_PowerPoint1</vt:lpstr>
      <vt:lpstr>???</vt:lpstr>
      <vt:lpstr>???</vt:lpstr>
      <vt:lpstr>Equation</vt:lpstr>
      <vt:lpstr>Slide 1</vt:lpstr>
      <vt:lpstr>Abstract</vt:lpstr>
      <vt:lpstr>Acknowledgements</vt:lpstr>
      <vt:lpstr>The Talk</vt:lpstr>
      <vt:lpstr>JEFFERSON LAB TODAY</vt:lpstr>
      <vt:lpstr>Electron Scattering: A picture</vt:lpstr>
      <vt:lpstr>Slide 7</vt:lpstr>
      <vt:lpstr>QCD and the Origin of Mass</vt:lpstr>
      <vt:lpstr>Slide 9</vt:lpstr>
      <vt:lpstr>12 GeV Upgrade</vt:lpstr>
      <vt:lpstr>Hall D Gluec</vt:lpstr>
      <vt:lpstr>Hall B</vt:lpstr>
      <vt:lpstr>Slide 13</vt:lpstr>
      <vt:lpstr>Slide 14</vt:lpstr>
      <vt:lpstr>Slide 15</vt:lpstr>
      <vt:lpstr>12 GeV Physics seen by the Physics Advisory Committee</vt:lpstr>
      <vt:lpstr>QCD and confinement</vt:lpstr>
      <vt:lpstr>Slide 18</vt:lpstr>
      <vt:lpstr>Measuring High-x Structure Functions</vt:lpstr>
      <vt:lpstr>Slide 20</vt:lpstr>
      <vt:lpstr>The Nucleus : The EMC Effect</vt:lpstr>
      <vt:lpstr>Nucleon-Nucleon Short Range Correlations</vt:lpstr>
      <vt:lpstr>Slide 23</vt:lpstr>
      <vt:lpstr>Møller &amp; Deep Inelastic Scattering Parity Violation   </vt:lpstr>
      <vt:lpstr>Slide 25</vt:lpstr>
      <vt:lpstr>Slide 26</vt:lpstr>
      <vt:lpstr>12 GeV Upgrade Schedule</vt:lpstr>
      <vt:lpstr>Slide 28</vt:lpstr>
      <vt:lpstr>Hall D Status – Dec. 2010</vt:lpstr>
      <vt:lpstr>Accelerator Construction Highlights</vt:lpstr>
      <vt:lpstr>12 GeV Upgrade – Cryomodule Cavity String</vt:lpstr>
      <vt:lpstr>Physics Equipment Construction</vt:lpstr>
      <vt:lpstr>Hall D Detectors</vt:lpstr>
      <vt:lpstr>Jefferson lab 12 GeV Upgrade</vt:lpstr>
      <vt:lpstr>Slide 35</vt:lpstr>
      <vt:lpstr>Slide 36</vt:lpstr>
      <vt:lpstr>Potential New Science with JLab VUV FEL</vt:lpstr>
      <vt:lpstr>Atom Trap Trace Analysis (ATTA)</vt:lpstr>
      <vt:lpstr>A Vision for Photon Science at Jefferson Lab</vt:lpstr>
      <vt:lpstr>Slide 40</vt:lpstr>
      <vt:lpstr>Physics Workshops</vt:lpstr>
      <vt:lpstr>Slide 42</vt:lpstr>
      <vt:lpstr>EIC Realization Imagined</vt:lpstr>
      <vt:lpstr>Slide 44</vt:lpstr>
      <vt:lpstr>Summary</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leemann</dc:creator>
  <cp:lastModifiedBy>Hugh Montgomery</cp:lastModifiedBy>
  <cp:revision>2609</cp:revision>
  <cp:lastPrinted>2006-02-23T14:13:05Z</cp:lastPrinted>
  <dcterms:created xsi:type="dcterms:W3CDTF">2005-02-22T12:55:31Z</dcterms:created>
  <dcterms:modified xsi:type="dcterms:W3CDTF">2011-03-31T14:41:31Z</dcterms:modified>
</cp:coreProperties>
</file>